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11"/>
  </p:handoutMasterIdLst>
  <p:sldIdLst>
    <p:sldId id="568" r:id="rId3"/>
    <p:sldId id="1225" r:id="rId5"/>
    <p:sldId id="760" r:id="rId6"/>
    <p:sldId id="1016" r:id="rId7"/>
    <p:sldId id="1017" r:id="rId8"/>
    <p:sldId id="1018" r:id="rId9"/>
    <p:sldId id="1019" r:id="rId10"/>
    <p:sldId id="1020" r:id="rId11"/>
    <p:sldId id="514" r:id="rId12"/>
    <p:sldId id="409" r:id="rId13"/>
    <p:sldId id="761" r:id="rId14"/>
    <p:sldId id="461" r:id="rId15"/>
    <p:sldId id="345" r:id="rId16"/>
    <p:sldId id="447" r:id="rId17"/>
    <p:sldId id="412" r:id="rId18"/>
    <p:sldId id="413" r:id="rId19"/>
    <p:sldId id="414" r:id="rId20"/>
    <p:sldId id="694" r:id="rId21"/>
    <p:sldId id="1330" r:id="rId22"/>
    <p:sldId id="762" r:id="rId23"/>
    <p:sldId id="1226" r:id="rId24"/>
    <p:sldId id="415" r:id="rId25"/>
    <p:sldId id="416" r:id="rId26"/>
    <p:sldId id="417" r:id="rId27"/>
    <p:sldId id="763" r:id="rId28"/>
    <p:sldId id="418" r:id="rId29"/>
    <p:sldId id="419" r:id="rId30"/>
    <p:sldId id="911" r:id="rId31"/>
    <p:sldId id="910" r:id="rId32"/>
    <p:sldId id="913" r:id="rId33"/>
    <p:sldId id="632" r:id="rId34"/>
    <p:sldId id="912" r:id="rId35"/>
    <p:sldId id="633" r:id="rId36"/>
    <p:sldId id="624" r:id="rId37"/>
    <p:sldId id="420" r:id="rId38"/>
    <p:sldId id="421" r:id="rId39"/>
    <p:sldId id="422" r:id="rId40"/>
    <p:sldId id="765" r:id="rId41"/>
    <p:sldId id="423" r:id="rId42"/>
    <p:sldId id="424" r:id="rId43"/>
    <p:sldId id="634" r:id="rId44"/>
    <p:sldId id="425" r:id="rId45"/>
    <p:sldId id="426" r:id="rId46"/>
    <p:sldId id="427" r:id="rId47"/>
    <p:sldId id="428" r:id="rId48"/>
    <p:sldId id="429" r:id="rId49"/>
    <p:sldId id="430" r:id="rId50"/>
    <p:sldId id="431" r:id="rId51"/>
    <p:sldId id="432" r:id="rId52"/>
    <p:sldId id="433" r:id="rId53"/>
    <p:sldId id="434" r:id="rId54"/>
    <p:sldId id="435" r:id="rId55"/>
    <p:sldId id="436" r:id="rId56"/>
    <p:sldId id="437" r:id="rId57"/>
    <p:sldId id="766" r:id="rId58"/>
    <p:sldId id="767" r:id="rId59"/>
    <p:sldId id="768" r:id="rId60"/>
    <p:sldId id="769" r:id="rId61"/>
    <p:sldId id="438" r:id="rId62"/>
    <p:sldId id="439" r:id="rId63"/>
    <p:sldId id="440" r:id="rId64"/>
    <p:sldId id="441" r:id="rId65"/>
    <p:sldId id="442" r:id="rId66"/>
    <p:sldId id="869" r:id="rId67"/>
    <p:sldId id="870" r:id="rId68"/>
    <p:sldId id="871" r:id="rId69"/>
    <p:sldId id="443" r:id="rId70"/>
    <p:sldId id="444" r:id="rId71"/>
    <p:sldId id="873" r:id="rId72"/>
    <p:sldId id="872" r:id="rId73"/>
    <p:sldId id="874" r:id="rId74"/>
    <p:sldId id="875" r:id="rId75"/>
    <p:sldId id="1153" r:id="rId76"/>
    <p:sldId id="696" r:id="rId77"/>
    <p:sldId id="445" r:id="rId78"/>
    <p:sldId id="446" r:id="rId79"/>
    <p:sldId id="635" r:id="rId80"/>
    <p:sldId id="636" r:id="rId81"/>
    <p:sldId id="448" r:id="rId82"/>
    <p:sldId id="449" r:id="rId83"/>
    <p:sldId id="877" r:id="rId84"/>
    <p:sldId id="878" r:id="rId85"/>
    <p:sldId id="879" r:id="rId86"/>
    <p:sldId id="450" r:id="rId87"/>
    <p:sldId id="876" r:id="rId88"/>
    <p:sldId id="451" r:id="rId89"/>
    <p:sldId id="452" r:id="rId90"/>
    <p:sldId id="453" r:id="rId91"/>
    <p:sldId id="637" r:id="rId92"/>
    <p:sldId id="640" r:id="rId93"/>
    <p:sldId id="454" r:id="rId94"/>
    <p:sldId id="638" r:id="rId95"/>
    <p:sldId id="639" r:id="rId96"/>
    <p:sldId id="455" r:id="rId97"/>
    <p:sldId id="456" r:id="rId98"/>
    <p:sldId id="457" r:id="rId99"/>
    <p:sldId id="458" r:id="rId100"/>
    <p:sldId id="641" r:id="rId101"/>
    <p:sldId id="1143" r:id="rId102"/>
    <p:sldId id="1144" r:id="rId103"/>
    <p:sldId id="459" r:id="rId104"/>
    <p:sldId id="460" r:id="rId105"/>
    <p:sldId id="642" r:id="rId106"/>
    <p:sldId id="880" r:id="rId107"/>
    <p:sldId id="881" r:id="rId108"/>
    <p:sldId id="882" r:id="rId109"/>
    <p:sldId id="643" r:id="rId110"/>
  </p:sldIdLst>
  <p:sldSz cx="12192000" cy="6858000"/>
  <p:notesSz cx="6858000" cy="9144000"/>
  <p:custDataLst>
    <p:tags r:id="rId1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15" userDrawn="1">
          <p15:clr>
            <a:srgbClr val="A4A3A4"/>
          </p15:clr>
        </p15:guide>
        <p15:guide id="2" pos="38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D09978"/>
    <a:srgbClr val="0188D9"/>
    <a:srgbClr val="0186D4"/>
    <a:srgbClr val="0385D7"/>
    <a:srgbClr val="0789D9"/>
    <a:srgbClr val="248CD9"/>
    <a:srgbClr val="FFB3B3"/>
    <a:srgbClr val="381B09"/>
    <a:srgbClr val="218BD9"/>
    <a:srgbClr val="5585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725" autoAdjust="0"/>
  </p:normalViewPr>
  <p:slideViewPr>
    <p:cSldViewPr snapToGrid="0" showGuides="1">
      <p:cViewPr varScale="1">
        <p:scale>
          <a:sx n="80" d="100"/>
          <a:sy n="80" d="100"/>
        </p:scale>
        <p:origin x="96" y="528"/>
      </p:cViewPr>
      <p:guideLst>
        <p:guide orient="horz" pos="2015"/>
        <p:guide pos="3836"/>
      </p:guideLst>
    </p:cSldViewPr>
  </p:slideViewPr>
  <p:notesTextViewPr>
    <p:cViewPr>
      <p:scale>
        <a:sx n="1" d="1"/>
        <a:sy n="1" d="1"/>
      </p:scale>
      <p:origin x="0" y="0"/>
    </p:cViewPr>
  </p:notesTextViewPr>
  <p:sorterViewPr>
    <p:cViewPr>
      <p:scale>
        <a:sx n="150" d="100"/>
        <a:sy n="150" d="100"/>
      </p:scale>
      <p:origin x="0" y="-323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6" Type="http://schemas.openxmlformats.org/officeDocument/2006/relationships/tags" Target="tags/tag40.xml"/><Relationship Id="rId115" Type="http://schemas.openxmlformats.org/officeDocument/2006/relationships/commentAuthors" Target="commentAuthors.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handoutMaster" Target="handoutMasters/handoutMaster1.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发达国家</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1991</c:v>
                </c:pt>
                <c:pt idx="1">
                  <c:v>1998</c:v>
                </c:pt>
                <c:pt idx="2">
                  <c:v>2008</c:v>
                </c:pt>
                <c:pt idx="3">
                  <c:v>2018</c:v>
                </c:pt>
              </c:numCache>
            </c:numRef>
          </c:cat>
          <c:val>
            <c:numRef>
              <c:f>Sheet1!$B$2:$B$5</c:f>
              <c:numCache>
                <c:formatCode>General</c:formatCode>
                <c:ptCount val="4"/>
                <c:pt idx="0">
                  <c:v>63</c:v>
                </c:pt>
                <c:pt idx="1">
                  <c:v>57</c:v>
                </c:pt>
                <c:pt idx="2">
                  <c:v>49</c:v>
                </c:pt>
                <c:pt idx="3">
                  <c:v>41</c:v>
                </c:pt>
              </c:numCache>
            </c:numRef>
          </c:val>
        </c:ser>
        <c:ser>
          <c:idx val="1"/>
          <c:order val="1"/>
          <c:tx>
            <c:strRef>
              <c:f>Sheet1!$C$1</c:f>
              <c:strCache>
                <c:ptCount val="1"/>
                <c:pt idx="0">
                  <c:v>新兴市场国家和发展中国家</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1991</c:v>
                </c:pt>
                <c:pt idx="1">
                  <c:v>1998</c:v>
                </c:pt>
                <c:pt idx="2">
                  <c:v>2008</c:v>
                </c:pt>
                <c:pt idx="3">
                  <c:v>2018</c:v>
                </c:pt>
              </c:numCache>
            </c:numRef>
          </c:cat>
          <c:val>
            <c:numRef>
              <c:f>Sheet1!$C$2:$C$5</c:f>
              <c:numCache>
                <c:formatCode>General</c:formatCode>
                <c:ptCount val="4"/>
                <c:pt idx="0">
                  <c:v>37</c:v>
                </c:pt>
                <c:pt idx="1">
                  <c:v>43</c:v>
                </c:pt>
                <c:pt idx="2">
                  <c:v>51</c:v>
                </c:pt>
                <c:pt idx="3">
                  <c:v>59</c:v>
                </c:pt>
              </c:numCache>
            </c:numRef>
          </c:val>
        </c:ser>
        <c:dLbls>
          <c:showLegendKey val="0"/>
          <c:showVal val="1"/>
          <c:showCatName val="0"/>
          <c:showSerName val="0"/>
          <c:showPercent val="0"/>
          <c:showBubbleSize val="0"/>
        </c:dLbls>
        <c:gapWidth val="219"/>
        <c:overlap val="-27"/>
        <c:axId val="280765952"/>
        <c:axId val="1403611568"/>
      </c:barChart>
      <c:catAx>
        <c:axId val="28076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403611568"/>
        <c:crosses val="autoZero"/>
        <c:auto val="1"/>
        <c:lblAlgn val="ctr"/>
        <c:lblOffset val="100"/>
        <c:noMultiLvlLbl val="0"/>
      </c:catAx>
      <c:valAx>
        <c:axId val="1403611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807659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5062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8C695A-5F97-42A9-BC5B-16E22B1DDB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r>
              <a:rPr lang="en-US" altLang="zh-CN" dirty="0"/>
              <a:t>VCG111320988164.jpg!sw800</a:t>
            </a:r>
            <a:endParaRPr lang="en-US" altLang="zh-CN" dirty="0"/>
          </a:p>
          <a:p>
            <a:r>
              <a:rPr lang="en-US" altLang="zh-CN" dirty="0"/>
              <a:t>VCG211267848933</a:t>
            </a:r>
            <a:endParaRPr lang="en-US" altLang="zh-CN" dirty="0"/>
          </a:p>
          <a:p>
            <a:r>
              <a:rPr lang="en-US" altLang="zh-CN" dirty="0"/>
              <a:t>VCG214097bdc18</a:t>
            </a:r>
            <a:endParaRPr lang="zh-CN" altLang="en-US" dirty="0"/>
          </a:p>
        </p:txBody>
      </p:sp>
      <p:sp>
        <p:nvSpPr>
          <p:cNvPr id="4" name="灯片编号占位符 3"/>
          <p:cNvSpPr>
            <a:spLocks noGrp="1"/>
          </p:cNvSpPr>
          <p:nvPr>
            <p:ph type="sldNum" sz="quarter" idx="10"/>
          </p:nvPr>
        </p:nvSpPr>
        <p:spPr/>
        <p:txBody>
          <a:bodyPr/>
          <a:lstStyle/>
          <a:p>
            <a:fld id="{0D8C695A-5F97-42A9-BC5B-16E22B1DDB0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D8C695A-5F97-42A9-BC5B-16E22B1DDB01}"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r>
              <a:rPr lang="en-US" altLang="zh-CN" dirty="0"/>
              <a:t>VCG217eb9d2e6f  https://www.vcg.com/creative/809246855 </a:t>
            </a:r>
            <a:endParaRPr lang="zh-CN" altLang="en-US"/>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67B133D-0BC9-467F-AF8E-E3F0E2ADFC68}"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r>
              <a:rPr lang="en-US" altLang="zh-CN" dirty="0"/>
              <a:t>VCG111199876323  https://www.cfp.cn/editorial/1199876323-506601815?phrase=%E4%BA%BA%E6%B0%91%E5%A4%A7%E4%BC%9A%E5%A0%82</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r>
              <a:rPr lang="en-US" altLang="zh-CN" dirty="0"/>
              <a:t>VCG211293874035  https://www.vcg.com/creative/1293874035</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50938"/>
            <a:ext cx="5486400" cy="3086100"/>
          </a:xfrm>
        </p:spPr>
      </p:sp>
      <p:sp>
        <p:nvSpPr>
          <p:cNvPr id="3" name="备注占位符 2"/>
          <p:cNvSpPr>
            <a:spLocks noGrp="1"/>
          </p:cNvSpPr>
          <p:nvPr>
            <p:ph type="body" idx="1"/>
          </p:nvPr>
        </p:nvSpPr>
        <p:spPr/>
        <p:txBody>
          <a:bodyPr/>
          <a:lstStyle/>
          <a:p>
            <a:r>
              <a:rPr lang="en-US" altLang="zh-CN" dirty="0"/>
              <a:t>VCG211297503529  https://www.vcg.com/creative/1297503529</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081FDD-82BD-4CCA-8820-721FCBA5FE1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50938"/>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
    <p:bg>
      <p:bgPr>
        <a:solidFill>
          <a:srgbClr val="FFFCF8"/>
        </a:solidFill>
        <a:effectLst/>
      </p:bgPr>
    </p:bg>
    <p:spTree>
      <p:nvGrpSpPr>
        <p:cNvPr id="1" name=""/>
        <p:cNvGrpSpPr/>
        <p:nvPr/>
      </p:nvGrpSpPr>
      <p:grpSpPr>
        <a:xfrm>
          <a:off x="0" y="0"/>
          <a:ext cx="0" cy="0"/>
          <a:chOff x="0" y="0"/>
          <a:chExt cx="0" cy="0"/>
        </a:xfrm>
      </p:grpSpPr>
      <p:sp>
        <p:nvSpPr>
          <p:cNvPr id="9" name="文本框 8"/>
          <p:cNvSpPr txBox="1"/>
          <p:nvPr/>
        </p:nvSpPr>
        <p:spPr>
          <a:xfrm>
            <a:off x="4863299" y="6539036"/>
            <a:ext cx="2700000" cy="245110"/>
          </a:xfrm>
          <a:prstGeom prst="rect">
            <a:avLst/>
          </a:prstGeom>
          <a:noFill/>
        </p:spPr>
        <p:txBody>
          <a:bodyPr wrap="square" rtlCol="0">
            <a:spAutoFit/>
          </a:bodyPr>
          <a:lstStyle/>
          <a:p>
            <a:pPr algn="ctr"/>
            <a:r>
              <a:rPr lang="zh-CN" altLang="en-US" sz="1000" b="1" spc="120" dirty="0">
                <a:solidFill>
                  <a:srgbClr val="C00000">
                    <a:alpha val="70000"/>
                  </a:srgbClr>
                </a:solidFill>
                <a:latin typeface="微软雅黑 Light" panose="020B0502040204020203" pitchFamily="34" charset="-122"/>
                <a:ea typeface="微软雅黑 Light" panose="020B0502040204020203" pitchFamily="34" charset="-122"/>
                <a:sym typeface="+mn-ea"/>
              </a:rPr>
              <a:t>新时代中国特色社会主义理论与实践</a:t>
            </a:r>
            <a:endParaRPr lang="zh-CN" altLang="en-US" sz="1000" b="1" spc="120" dirty="0">
              <a:solidFill>
                <a:srgbClr val="C00000">
                  <a:alpha val="70000"/>
                </a:srgbClr>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344858" y="225781"/>
            <a:ext cx="2804014"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mn-ea"/>
              </a:rPr>
              <a:t>导论   新时代  新思想  新飞跃</a:t>
            </a:r>
            <a:endParaRPr lang="zh-CN" altLang="en-US" sz="1200" dirty="0">
              <a:solidFill>
                <a:schemeClr val="tx1">
                  <a:lumMod val="85000"/>
                  <a:lumOff val="15000"/>
                </a:schemeClr>
              </a:solidFill>
              <a:latin typeface="微软雅黑" panose="020B0503020204020204" pitchFamily="34" charset="-122"/>
              <a:ea typeface="+mn-ea"/>
            </a:endParaRPr>
          </a:p>
        </p:txBody>
      </p:sp>
      <p:cxnSp>
        <p:nvCxnSpPr>
          <p:cNvPr id="13" name="直接连接符 12"/>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9" idx="1"/>
          </p:cNvCxnSpPr>
          <p:nvPr userDrawn="1"/>
        </p:nvCxnSpPr>
        <p:spPr>
          <a:xfrm flipH="1">
            <a:off x="341525" y="6661512"/>
            <a:ext cx="4521774"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9" idx="3"/>
          </p:cNvCxnSpPr>
          <p:nvPr userDrawn="1"/>
        </p:nvCxnSpPr>
        <p:spPr>
          <a:xfrm>
            <a:off x="7563299" y="6661512"/>
            <a:ext cx="4287178"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userDrawn="1"/>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ym typeface="+mn-lt"/>
              </a:rPr>
              <a:t>一、大变革迎来新时代</a:t>
            </a:r>
            <a:endParaRPr lang="zh-CN" altLang="en-US" dirty="0">
              <a:sym typeface="+mn-lt"/>
            </a:endParaRPr>
          </a:p>
        </p:txBody>
      </p:sp>
      <p:cxnSp>
        <p:nvCxnSpPr>
          <p:cNvPr id="17" name="直接连接符 16"/>
          <p:cNvCxnSpPr/>
          <p:nvPr userDrawn="1"/>
        </p:nvCxnSpPr>
        <p:spPr>
          <a:xfrm flipV="1">
            <a:off x="11859904"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4" name="矩形 3"/>
          <p:cNvSpPr/>
          <p:nvPr/>
        </p:nvSpPr>
        <p:spPr>
          <a:xfrm>
            <a:off x="344858" y="225781"/>
            <a:ext cx="2804014"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sym typeface="+mn-ea"/>
              </a:rPr>
              <a:t>导论</a:t>
            </a:r>
            <a:r>
              <a:rPr lang="zh-CN" altLang="en-US" sz="1200" dirty="0">
                <a:solidFill>
                  <a:schemeClr val="tx1">
                    <a:lumMod val="85000"/>
                    <a:lumOff val="15000"/>
                  </a:schemeClr>
                </a:solidFill>
                <a:latin typeface="微软雅黑" panose="020B0503020204020204" pitchFamily="34" charset="-122"/>
                <a:ea typeface="+mn-ea"/>
              </a:rPr>
              <a:t>   新时代  新思想  新飞跃</a:t>
            </a:r>
            <a:endParaRPr lang="zh-CN" altLang="en-US" sz="1200" dirty="0">
              <a:solidFill>
                <a:schemeClr val="tx1">
                  <a:lumMod val="85000"/>
                  <a:lumOff val="15000"/>
                </a:schemeClr>
              </a:solidFill>
              <a:latin typeface="微软雅黑" panose="020B0503020204020204" pitchFamily="34" charset="-122"/>
              <a:ea typeface="+mn-ea"/>
            </a:endParaRPr>
          </a:p>
        </p:txBody>
      </p:sp>
      <p:cxnSp>
        <p:nvCxnSpPr>
          <p:cNvPr id="5" name="直接连接符 4"/>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userDrawn="1"/>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ym typeface="+mn-lt"/>
              </a:rPr>
              <a:t>二、新时代带来新课题</a:t>
            </a:r>
            <a:endParaRPr lang="zh-CN" altLang="en-US" dirty="0">
              <a:sym typeface="+mn-lt"/>
            </a:endParaRPr>
          </a:p>
        </p:txBody>
      </p:sp>
      <p:cxnSp>
        <p:nvCxnSpPr>
          <p:cNvPr id="9" name="直接连接符 8"/>
          <p:cNvCxnSpPr/>
          <p:nvPr userDrawn="1"/>
        </p:nvCxnSpPr>
        <p:spPr>
          <a:xfrm flipV="1">
            <a:off x="11859904"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4863299" y="6539036"/>
            <a:ext cx="2700000" cy="245110"/>
          </a:xfrm>
          <a:prstGeom prst="rect">
            <a:avLst/>
          </a:prstGeom>
          <a:noFill/>
        </p:spPr>
        <p:txBody>
          <a:bodyPr wrap="square" rtlCol="0">
            <a:spAutoFit/>
          </a:bodyPr>
          <a:lstStyle/>
          <a:p>
            <a:pPr algn="ctr"/>
            <a:r>
              <a:rPr lang="zh-CN" altLang="en-US" sz="1000" b="1" spc="120" dirty="0">
                <a:solidFill>
                  <a:srgbClr val="C00000">
                    <a:alpha val="70000"/>
                  </a:srgbClr>
                </a:solidFill>
                <a:latin typeface="微软雅黑 Light" panose="020B0502040204020203" pitchFamily="34" charset="-122"/>
                <a:ea typeface="微软雅黑 Light" panose="020B0502040204020203" pitchFamily="34" charset="-122"/>
                <a:sym typeface="+mn-ea"/>
              </a:rPr>
              <a:t>新时代中国特色社会主义理论与实践</a:t>
            </a:r>
            <a:endParaRPr lang="zh-CN" altLang="en-US" sz="1000" b="1" spc="120" dirty="0">
              <a:solidFill>
                <a:srgbClr val="C00000">
                  <a:alpha val="70000"/>
                </a:srgbClr>
              </a:solidFill>
              <a:latin typeface="微软雅黑 Light" panose="020B0502040204020203" pitchFamily="34" charset="-122"/>
              <a:ea typeface="微软雅黑 Light" panose="020B0502040204020203" pitchFamily="34" charset="-122"/>
            </a:endParaRPr>
          </a:p>
        </p:txBody>
      </p:sp>
      <p:cxnSp>
        <p:nvCxnSpPr>
          <p:cNvPr id="14" name="直接连接符 13"/>
          <p:cNvCxnSpPr>
            <a:stCxn id="13" idx="1"/>
          </p:cNvCxnSpPr>
          <p:nvPr userDrawn="1"/>
        </p:nvCxnSpPr>
        <p:spPr>
          <a:xfrm flipH="1">
            <a:off x="341525" y="6661512"/>
            <a:ext cx="4521774"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3" idx="3"/>
          </p:cNvCxnSpPr>
          <p:nvPr userDrawn="1"/>
        </p:nvCxnSpPr>
        <p:spPr>
          <a:xfrm>
            <a:off x="7563299" y="6661512"/>
            <a:ext cx="4287178"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
    <p:spTree>
      <p:nvGrpSpPr>
        <p:cNvPr id="1" name=""/>
        <p:cNvGrpSpPr/>
        <p:nvPr/>
      </p:nvGrpSpPr>
      <p:grpSpPr>
        <a:xfrm>
          <a:off x="0" y="0"/>
          <a:ext cx="0" cy="0"/>
          <a:chOff x="0" y="0"/>
          <a:chExt cx="0" cy="0"/>
        </a:xfrm>
      </p:grpSpPr>
      <p:sp>
        <p:nvSpPr>
          <p:cNvPr id="9" name="矩形 8"/>
          <p:cNvSpPr/>
          <p:nvPr/>
        </p:nvSpPr>
        <p:spPr>
          <a:xfrm>
            <a:off x="344858" y="225781"/>
            <a:ext cx="2804014"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sym typeface="+mn-ea"/>
              </a:rPr>
              <a:t>导论</a:t>
            </a:r>
            <a:r>
              <a:rPr lang="zh-CN" altLang="en-US" sz="1200" dirty="0">
                <a:solidFill>
                  <a:schemeClr val="tx1">
                    <a:lumMod val="85000"/>
                    <a:lumOff val="15000"/>
                  </a:schemeClr>
                </a:solidFill>
                <a:latin typeface="微软雅黑" panose="020B0503020204020204" pitchFamily="34" charset="-122"/>
                <a:ea typeface="+mn-ea"/>
              </a:rPr>
              <a:t>   新时代  新思想  新飞跃</a:t>
            </a:r>
            <a:endParaRPr lang="zh-CN" altLang="en-US" sz="1200" dirty="0">
              <a:solidFill>
                <a:schemeClr val="tx1">
                  <a:lumMod val="85000"/>
                  <a:lumOff val="15000"/>
                </a:schemeClr>
              </a:solidFill>
              <a:latin typeface="微软雅黑" panose="020B0503020204020204" pitchFamily="34" charset="-122"/>
              <a:ea typeface="+mn-ea"/>
            </a:endParaRPr>
          </a:p>
        </p:txBody>
      </p:sp>
      <p:cxnSp>
        <p:nvCxnSpPr>
          <p:cNvPr id="11" name="直接连接符 10"/>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ym typeface="+mn-lt"/>
              </a:rPr>
              <a:t>三、新课题呼唤新思想</a:t>
            </a:r>
            <a:endParaRPr lang="zh-CN" altLang="en-US" dirty="0">
              <a:sym typeface="+mn-lt"/>
            </a:endParaRPr>
          </a:p>
        </p:txBody>
      </p:sp>
      <p:cxnSp>
        <p:nvCxnSpPr>
          <p:cNvPr id="15" name="直接连接符 14"/>
          <p:cNvCxnSpPr/>
          <p:nvPr userDrawn="1"/>
        </p:nvCxnSpPr>
        <p:spPr>
          <a:xfrm flipV="1">
            <a:off x="11859904"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userDrawn="1"/>
        </p:nvSpPr>
        <p:spPr>
          <a:xfrm>
            <a:off x="4863299" y="6539036"/>
            <a:ext cx="2700000" cy="245110"/>
          </a:xfrm>
          <a:prstGeom prst="rect">
            <a:avLst/>
          </a:prstGeom>
          <a:noFill/>
        </p:spPr>
        <p:txBody>
          <a:bodyPr wrap="square" rtlCol="0">
            <a:spAutoFit/>
          </a:bodyPr>
          <a:lstStyle/>
          <a:p>
            <a:pPr algn="ctr"/>
            <a:r>
              <a:rPr lang="zh-CN" altLang="en-US" sz="1000" b="1" spc="120" dirty="0">
                <a:solidFill>
                  <a:srgbClr val="C00000">
                    <a:alpha val="70000"/>
                  </a:srgbClr>
                </a:solidFill>
                <a:latin typeface="微软雅黑 Light" panose="020B0502040204020203" pitchFamily="34" charset="-122"/>
                <a:ea typeface="微软雅黑 Light" panose="020B0502040204020203" pitchFamily="34" charset="-122"/>
                <a:sym typeface="+mn-ea"/>
              </a:rPr>
              <a:t>新时代中国特色社会主义理论与实践</a:t>
            </a:r>
            <a:endParaRPr lang="zh-CN" altLang="en-US" sz="1000" b="1" spc="120" dirty="0">
              <a:solidFill>
                <a:srgbClr val="C00000">
                  <a:alpha val="70000"/>
                </a:srgbClr>
              </a:solidFill>
              <a:latin typeface="微软雅黑 Light" panose="020B0502040204020203" pitchFamily="34" charset="-122"/>
              <a:ea typeface="微软雅黑 Light" panose="020B0502040204020203" pitchFamily="34" charset="-122"/>
            </a:endParaRPr>
          </a:p>
        </p:txBody>
      </p:sp>
      <p:cxnSp>
        <p:nvCxnSpPr>
          <p:cNvPr id="16" name="直接连接符 15"/>
          <p:cNvCxnSpPr>
            <a:stCxn id="10" idx="1"/>
          </p:cNvCxnSpPr>
          <p:nvPr userDrawn="1"/>
        </p:nvCxnSpPr>
        <p:spPr>
          <a:xfrm flipH="1">
            <a:off x="341525" y="6661512"/>
            <a:ext cx="4521774"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0" idx="3"/>
          </p:cNvCxnSpPr>
          <p:nvPr userDrawn="1"/>
        </p:nvCxnSpPr>
        <p:spPr>
          <a:xfrm>
            <a:off x="7563299" y="6661512"/>
            <a:ext cx="4287178"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5" name="矩形 4"/>
          <p:cNvSpPr/>
          <p:nvPr/>
        </p:nvSpPr>
        <p:spPr>
          <a:xfrm>
            <a:off x="344858" y="225781"/>
            <a:ext cx="2804014"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sym typeface="+mn-ea"/>
              </a:rPr>
              <a:t>导论</a:t>
            </a:r>
            <a:r>
              <a:rPr lang="zh-CN" altLang="en-US" sz="1200" dirty="0">
                <a:solidFill>
                  <a:schemeClr val="tx1">
                    <a:lumMod val="85000"/>
                    <a:lumOff val="15000"/>
                  </a:schemeClr>
                </a:solidFill>
                <a:latin typeface="微软雅黑" panose="020B0503020204020204" pitchFamily="34" charset="-122"/>
                <a:ea typeface="+mn-ea"/>
              </a:rPr>
              <a:t>   新时代  新思想  新飞跃</a:t>
            </a:r>
            <a:endParaRPr lang="zh-CN" altLang="en-US" sz="1200" dirty="0">
              <a:solidFill>
                <a:schemeClr val="tx1">
                  <a:lumMod val="85000"/>
                  <a:lumOff val="15000"/>
                </a:schemeClr>
              </a:solidFill>
              <a:latin typeface="微软雅黑" panose="020B0503020204020204" pitchFamily="34" charset="-122"/>
              <a:ea typeface="+mn-ea"/>
            </a:endParaRPr>
          </a:p>
        </p:txBody>
      </p:sp>
      <p:cxnSp>
        <p:nvCxnSpPr>
          <p:cNvPr id="6" name="直接连接符 5"/>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ym typeface="+mn-lt"/>
              </a:rPr>
              <a:t>四、新思想引领新时代</a:t>
            </a:r>
            <a:endParaRPr lang="zh-CN" altLang="en-US" dirty="0">
              <a:sym typeface="+mn-lt"/>
            </a:endParaRPr>
          </a:p>
        </p:txBody>
      </p:sp>
      <p:cxnSp>
        <p:nvCxnSpPr>
          <p:cNvPr id="10" name="直接连接符 9"/>
          <p:cNvCxnSpPr/>
          <p:nvPr userDrawn="1"/>
        </p:nvCxnSpPr>
        <p:spPr>
          <a:xfrm flipV="1">
            <a:off x="11859904"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4863299" y="6539036"/>
            <a:ext cx="2700000" cy="245110"/>
          </a:xfrm>
          <a:prstGeom prst="rect">
            <a:avLst/>
          </a:prstGeom>
          <a:noFill/>
        </p:spPr>
        <p:txBody>
          <a:bodyPr wrap="square" rtlCol="0">
            <a:spAutoFit/>
          </a:bodyPr>
          <a:lstStyle/>
          <a:p>
            <a:pPr algn="ctr"/>
            <a:r>
              <a:rPr lang="zh-CN" altLang="en-US" sz="1000" b="1" spc="120" dirty="0">
                <a:solidFill>
                  <a:srgbClr val="C00000">
                    <a:alpha val="70000"/>
                  </a:srgbClr>
                </a:solidFill>
                <a:latin typeface="微软雅黑 Light" panose="020B0502040204020203" pitchFamily="34" charset="-122"/>
                <a:ea typeface="微软雅黑 Light" panose="020B0502040204020203" pitchFamily="34" charset="-122"/>
                <a:sym typeface="+mn-ea"/>
              </a:rPr>
              <a:t>新时代中国特色社会主义理论与实践</a:t>
            </a:r>
            <a:endParaRPr lang="zh-CN" altLang="en-US" sz="1000" b="1" spc="120" dirty="0">
              <a:solidFill>
                <a:srgbClr val="C00000">
                  <a:alpha val="70000"/>
                </a:srgbClr>
              </a:solidFill>
              <a:latin typeface="微软雅黑 Light" panose="020B0502040204020203" pitchFamily="34" charset="-122"/>
              <a:ea typeface="微软雅黑 Light" panose="020B0502040204020203" pitchFamily="34" charset="-122"/>
            </a:endParaRPr>
          </a:p>
        </p:txBody>
      </p:sp>
      <p:cxnSp>
        <p:nvCxnSpPr>
          <p:cNvPr id="12" name="直接连接符 11"/>
          <p:cNvCxnSpPr>
            <a:stCxn id="11" idx="1"/>
          </p:cNvCxnSpPr>
          <p:nvPr userDrawn="1"/>
        </p:nvCxnSpPr>
        <p:spPr>
          <a:xfrm flipH="1">
            <a:off x="341525" y="6661512"/>
            <a:ext cx="4521774"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11" idx="3"/>
          </p:cNvCxnSpPr>
          <p:nvPr userDrawn="1"/>
        </p:nvCxnSpPr>
        <p:spPr>
          <a:xfrm>
            <a:off x="7563299" y="6661512"/>
            <a:ext cx="4287178"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4">
    <p:spTree>
      <p:nvGrpSpPr>
        <p:cNvPr id="1" name=""/>
        <p:cNvGrpSpPr/>
        <p:nvPr/>
      </p:nvGrpSpPr>
      <p:grpSpPr>
        <a:xfrm>
          <a:off x="0" y="0"/>
          <a:ext cx="0" cy="0"/>
          <a:chOff x="0" y="0"/>
          <a:chExt cx="0" cy="0"/>
        </a:xfrm>
      </p:grpSpPr>
      <p:grpSp>
        <p:nvGrpSpPr>
          <p:cNvPr id="2" name="组合 1"/>
          <p:cNvGrpSpPr/>
          <p:nvPr userDrawn="1"/>
        </p:nvGrpSpPr>
        <p:grpSpPr>
          <a:xfrm>
            <a:off x="341523" y="0"/>
            <a:ext cx="2807349" cy="550843"/>
            <a:chOff x="341523" y="0"/>
            <a:chExt cx="2807349" cy="550843"/>
          </a:xfrm>
        </p:grpSpPr>
        <p:sp>
          <p:nvSpPr>
            <p:cNvPr id="5" name="矩形 4"/>
            <p:cNvSpPr/>
            <p:nvPr/>
          </p:nvSpPr>
          <p:spPr>
            <a:xfrm>
              <a:off x="344858" y="225781"/>
              <a:ext cx="2804014"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sym typeface="+mn-ea"/>
                </a:rPr>
                <a:t>导论</a:t>
              </a:r>
              <a:r>
                <a:rPr lang="zh-CN" altLang="en-US" sz="1200" dirty="0">
                  <a:solidFill>
                    <a:schemeClr val="tx1">
                      <a:lumMod val="85000"/>
                      <a:lumOff val="15000"/>
                    </a:schemeClr>
                  </a:solidFill>
                  <a:latin typeface="微软雅黑" panose="020B0503020204020204" pitchFamily="34" charset="-122"/>
                  <a:ea typeface="+mn-ea"/>
                </a:rPr>
                <a:t>   新时代  新思想  新飞跃</a:t>
              </a:r>
              <a:endParaRPr lang="zh-CN" altLang="en-US" sz="1200" dirty="0">
                <a:solidFill>
                  <a:schemeClr val="tx1">
                    <a:lumMod val="85000"/>
                    <a:lumOff val="15000"/>
                  </a:schemeClr>
                </a:solidFill>
                <a:latin typeface="微软雅黑" panose="020B0503020204020204" pitchFamily="34" charset="-122"/>
                <a:ea typeface="+mn-ea"/>
              </a:endParaRPr>
            </a:p>
          </p:txBody>
        </p:sp>
        <p:cxnSp>
          <p:nvCxnSpPr>
            <p:cNvPr id="6" name="直接连接符 5"/>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userDrawn="1"/>
        </p:nvCxnSpPr>
        <p:spPr>
          <a:xfrm>
            <a:off x="2731168" y="360947"/>
            <a:ext cx="9119309" cy="0"/>
          </a:xfrm>
          <a:prstGeom prst="line">
            <a:avLst/>
          </a:prstGeom>
          <a:ln>
            <a:solidFill>
              <a:srgbClr val="BD1E23">
                <a:alpha val="80000"/>
              </a:srgbClr>
            </a:solidFill>
          </a:ln>
        </p:spPr>
        <p:style>
          <a:lnRef idx="1">
            <a:schemeClr val="accent2"/>
          </a:lnRef>
          <a:fillRef idx="0">
            <a:schemeClr val="accent2"/>
          </a:fillRef>
          <a:effectRef idx="0">
            <a:schemeClr val="accent2"/>
          </a:effectRef>
          <a:fontRef idx="minor">
            <a:schemeClr val="tx1"/>
          </a:fontRef>
        </p:style>
      </p:cxnSp>
      <p:sp>
        <p:nvSpPr>
          <p:cNvPr id="9" name="文本框 8"/>
          <p:cNvSpPr txBox="1"/>
          <p:nvPr userDrawn="1"/>
        </p:nvSpPr>
        <p:spPr>
          <a:xfrm>
            <a:off x="4863299" y="6539036"/>
            <a:ext cx="2700000" cy="245110"/>
          </a:xfrm>
          <a:prstGeom prst="rect">
            <a:avLst/>
          </a:prstGeom>
          <a:noFill/>
        </p:spPr>
        <p:txBody>
          <a:bodyPr wrap="square" rtlCol="0">
            <a:spAutoFit/>
          </a:bodyPr>
          <a:lstStyle/>
          <a:p>
            <a:pPr algn="ctr"/>
            <a:r>
              <a:rPr lang="zh-CN" altLang="en-US" sz="1000" b="1" spc="120" dirty="0">
                <a:solidFill>
                  <a:srgbClr val="C00000">
                    <a:alpha val="70000"/>
                  </a:srgbClr>
                </a:solidFill>
                <a:latin typeface="微软雅黑 Light" panose="020B0502040204020203" pitchFamily="34" charset="-122"/>
                <a:ea typeface="微软雅黑 Light" panose="020B0502040204020203" pitchFamily="34" charset="-122"/>
              </a:rPr>
              <a:t>新时代中国特色社会主义理论与实践</a:t>
            </a:r>
            <a:endParaRPr lang="en-US" altLang="zh-CN" sz="1000" b="1" spc="120" dirty="0">
              <a:solidFill>
                <a:srgbClr val="C00000">
                  <a:alpha val="70000"/>
                </a:srgbClr>
              </a:solidFill>
              <a:latin typeface="微软雅黑 Light" panose="020B0502040204020203" pitchFamily="34" charset="-122"/>
              <a:ea typeface="微软雅黑 Light" panose="020B0502040204020203" pitchFamily="34" charset="-122"/>
            </a:endParaRPr>
          </a:p>
        </p:txBody>
      </p:sp>
      <p:cxnSp>
        <p:nvCxnSpPr>
          <p:cNvPr id="10" name="直接连接符 9"/>
          <p:cNvCxnSpPr>
            <a:stCxn id="9" idx="1"/>
          </p:cNvCxnSpPr>
          <p:nvPr userDrawn="1"/>
        </p:nvCxnSpPr>
        <p:spPr>
          <a:xfrm flipH="1">
            <a:off x="341525" y="6661512"/>
            <a:ext cx="4521774"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9" idx="3"/>
          </p:cNvCxnSpPr>
          <p:nvPr userDrawn="1"/>
        </p:nvCxnSpPr>
        <p:spPr>
          <a:xfrm>
            <a:off x="7563299" y="6661512"/>
            <a:ext cx="4287178" cy="0"/>
          </a:xfrm>
          <a:prstGeom prst="line">
            <a:avLst/>
          </a:prstGeom>
          <a:ln>
            <a:gradFill flip="none" rotWithShape="1">
              <a:gsLst>
                <a:gs pos="0">
                  <a:srgbClr val="BD1E23">
                    <a:alpha val="0"/>
                  </a:srgbClr>
                </a:gs>
                <a:gs pos="100000">
                  <a:srgbClr val="BD1E23">
                    <a:alpha val="50000"/>
                  </a:srgbClr>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CF8"/>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tags" Target="../tags/tag6.xml"/><Relationship Id="rId2" Type="http://schemas.openxmlformats.org/officeDocument/2006/relationships/image" Target="../media/image7.png"/><Relationship Id="rId1" Type="http://schemas.openxmlformats.org/officeDocument/2006/relationships/image" Target="../media/image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image" Target="../media/image81.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106.xml.rels><?xml version="1.0" encoding="UTF-8" standalone="yes"?>
<Relationships xmlns="http://schemas.openxmlformats.org/package/2006/relationships"><Relationship Id="rId9" Type="http://schemas.openxmlformats.org/officeDocument/2006/relationships/tags" Target="../tags/tag38.xml"/><Relationship Id="rId8" Type="http://schemas.microsoft.com/office/2007/relationships/media" Target="file:///E:\21&#29256;&#12298;&#26032;&#26102;&#20195;&#20013;&#22269;&#29305;&#33394;&#31038;&#20250;&#20027;&#20041;&#29702;&#35770;&#19982;&#23454;&#36341;&#12299;&#35838;&#20214;\&#23548;&#35770;\&#20113;&#35270;&#29702;&#35770;-&#28145;&#21051;&#39046;&#20250;&#8220;&#20004;&#20010;&#30830;&#31435;&#8221;&#30340;&#20915;&#23450;&#24615;&#24847;&#20041;.mp4" TargetMode="External"/><Relationship Id="rId7" Type="http://schemas.openxmlformats.org/officeDocument/2006/relationships/video" Target="file:///E:\21&#29256;&#12298;&#26032;&#26102;&#20195;&#20013;&#22269;&#29305;&#33394;&#31038;&#20250;&#20027;&#20041;&#29702;&#35770;&#19982;&#23454;&#36341;&#12299;&#35838;&#20214;\&#23548;&#35770;\&#20113;&#35270;&#29702;&#35770;-&#28145;&#21051;&#39046;&#20250;&#8220;&#20004;&#20010;&#30830;&#31435;&#8221;&#30340;&#20915;&#23450;&#24615;&#24847;&#20041;.mp4" TargetMode="Externa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tags" Target="../tags/tag37.xml"/><Relationship Id="rId2" Type="http://schemas.openxmlformats.org/officeDocument/2006/relationships/tags" Target="../tags/tag36.xml"/><Relationship Id="rId15" Type="http://schemas.openxmlformats.org/officeDocument/2006/relationships/slideLayout" Target="../slideLayouts/slideLayout2.xml"/><Relationship Id="rId14" Type="http://schemas.openxmlformats.org/officeDocument/2006/relationships/image" Target="../media/image82.png"/><Relationship Id="rId13" Type="http://schemas.openxmlformats.org/officeDocument/2006/relationships/tags" Target="../tags/tag39.xml"/><Relationship Id="rId12" Type="http://schemas.microsoft.com/office/2007/relationships/media" Target="file:///E:\21&#29256;&#12298;&#26032;&#26102;&#20195;&#20013;&#22269;&#29305;&#33394;&#31038;&#20250;&#20027;&#20041;&#29702;&#35770;&#19982;&#23454;&#36341;&#12299;&#35838;&#20214;\&#23548;&#35770;\&#22235;&#20010;&#24847;&#35782;&#22235;&#20010;&#33258;&#20449;&#19982;&#20004;&#20010;&#32500;&#25252;&#22987;&#20986;&#19968;&#33033;&#12289;&#30456;&#36741;&#30456;&#25104;.mp4" TargetMode="External"/><Relationship Id="rId11" Type="http://schemas.openxmlformats.org/officeDocument/2006/relationships/video" Target="file:///E:\21&#29256;&#12298;&#26032;&#26102;&#20195;&#20013;&#22269;&#29305;&#33394;&#31038;&#20250;&#20027;&#20041;&#29702;&#35770;&#19982;&#23454;&#36341;&#12299;&#35838;&#20214;\&#23548;&#35770;\&#22235;&#20010;&#24847;&#35782;&#22235;&#20010;&#33258;&#20449;&#19982;&#20004;&#20010;&#32500;&#25252;&#22987;&#20986;&#19968;&#33033;&#12289;&#30456;&#36741;&#30456;&#25104;.mp4" TargetMode="External"/><Relationship Id="rId10" Type="http://schemas.openxmlformats.org/officeDocument/2006/relationships/image" Target="../media/image38.png"/><Relationship Id="rId1" Type="http://schemas.openxmlformats.org/officeDocument/2006/relationships/image" Target="../media/image10.jpeg"/></Relationships>
</file>

<file path=ppt/slides/_rels/slide10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microsoft.com/office/2007/relationships/hdphoto" Target="../media/image24.wdp"/><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9.jpeg"/><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31.jpe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28.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tags" Target="../tags/tag10.xml"/><Relationship Id="rId7" Type="http://schemas.microsoft.com/office/2007/relationships/media" Target="../media/media1.mp4"/><Relationship Id="rId6" Type="http://schemas.openxmlformats.org/officeDocument/2006/relationships/video" Target="../media/media1.mp4"/><Relationship Id="rId5" Type="http://schemas.openxmlformats.org/officeDocument/2006/relationships/image" Target="../media/image38.png"/><Relationship Id="rId4" Type="http://schemas.openxmlformats.org/officeDocument/2006/relationships/tags" Target="../tags/tag9.xml"/><Relationship Id="rId3" Type="http://schemas.microsoft.com/office/2007/relationships/media" Target="file:///E:\21&#29256;&#12298;&#26032;&#26102;&#20195;&#20013;&#22269;&#29305;&#33394;&#31038;&#20250;&#20027;&#20041;&#29702;&#35770;&#19982;&#23454;&#36341;&#12299;&#35838;&#20214;\&#23548;&#35770;\&#8220;&#40657;&#23458;&#24093;&#22269;&#8221;&#27491;&#27585;&#25481;&#20840;&#29699;&#32593;&#32476;&#23433;&#20840;&#8212;&#8212;&#35199;&#21271;&#24037;&#19994;&#22823;&#23398;&#36973;&#32654;&#22269;&#32593;&#32476;&#25915;&#20987;.mp4" TargetMode="External"/><Relationship Id="rId2" Type="http://schemas.openxmlformats.org/officeDocument/2006/relationships/video" Target="file:///E:\21&#29256;&#12298;&#26032;&#26102;&#20195;&#20013;&#22269;&#29305;&#33394;&#31038;&#20250;&#20027;&#20041;&#29702;&#35770;&#19982;&#23454;&#36341;&#12299;&#35838;&#20214;\&#23548;&#35770;\&#8220;&#40657;&#23458;&#24093;&#22269;&#8221;&#27491;&#27585;&#25481;&#20840;&#29699;&#32593;&#32476;&#23433;&#20840;&#8212;&#8212;&#35199;&#21271;&#24037;&#19994;&#22823;&#23398;&#36973;&#32654;&#22269;&#32593;&#32476;&#25915;&#20987;.mp4" TargetMode="External"/><Relationship Id="rId11" Type="http://schemas.openxmlformats.org/officeDocument/2006/relationships/notesSlide" Target="../notesSlides/notesSlide16.xml"/><Relationship Id="rId10" Type="http://schemas.openxmlformats.org/officeDocument/2006/relationships/slideLayout" Target="../slideLayouts/slideLayout1.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tags" Target="../tags/tag12.xml"/><Relationship Id="rId3" Type="http://schemas.microsoft.com/office/2007/relationships/media" Target="file:///E:\21&#29256;&#20013;&#29305;&#35838;&#20214;\&#26032;&#29256;&#35838;&#20214;\&#24212;&#23545;&#20840;&#29699;&#25361;&#25112;&#30340;&#20013;&#22269;&#20513;&#35758;-&#26032;&#21326;&#32593;.mp4" TargetMode="External"/><Relationship Id="rId2" Type="http://schemas.openxmlformats.org/officeDocument/2006/relationships/video" Target="file:///E:\21&#29256;&#20013;&#29305;&#35838;&#20214;\&#26032;&#29256;&#35838;&#20214;\&#24212;&#23545;&#20840;&#29699;&#25361;&#25112;&#30340;&#20013;&#22269;&#20513;&#35758;-&#26032;&#21326;&#32593;.mp4" TargetMode="External"/><Relationship Id="rId1" Type="http://schemas.openxmlformats.org/officeDocument/2006/relationships/tags" Target="../tags/tag1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tags" Target="../tags/tag13.xml"/><Relationship Id="rId2" Type="http://schemas.microsoft.com/office/2007/relationships/media" Target="file:///E:\21&#29256;&#20013;&#29305;&#35838;&#20214;\&#26032;&#29256;&#35838;&#20214;\&#31532;&#19968;&#25253;&#36947;&#65372;&#20064;&#20027;&#24109;&#30340;&#20840;&#29699;&#23433;&#20840;&#20513;&#35758;&#24341;&#21457;&#28023;&#22806;&#23398;&#32773;&#20849;&#40483;.mp4" TargetMode="External"/><Relationship Id="rId1" Type="http://schemas.openxmlformats.org/officeDocument/2006/relationships/video" Target="file:///E:\21&#29256;&#20013;&#29305;&#35838;&#20214;\&#26032;&#29256;&#35838;&#20214;\&#31532;&#19968;&#25253;&#36947;&#65372;&#20064;&#20027;&#24109;&#30340;&#20840;&#29699;&#23433;&#20840;&#20513;&#35758;&#24341;&#21457;&#28023;&#22806;&#23398;&#32773;&#20849;&#40483;.mp4"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44.wdp"/><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46.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4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51.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microsoft.com/office/2007/relationships/hdphoto" Target="../media/image53.wdp"/><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jpe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6.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6.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56.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57.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microsoft.com/office/2007/relationships/hdphoto" Target="../media/image59.wdp"/><Relationship Id="rId1"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60.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61.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image" Target="../media/image62.png"/><Relationship Id="rId1" Type="http://schemas.openxmlformats.org/officeDocument/2006/relationships/tags" Target="../tags/tag27.xm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3.xml"/><Relationship Id="rId3" Type="http://schemas.openxmlformats.org/officeDocument/2006/relationships/image" Target="../media/image65.png"/><Relationship Id="rId2" Type="http://schemas.microsoft.com/office/2007/relationships/hdphoto" Target="../media/image64.wdp"/><Relationship Id="rId1"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66.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6.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image" Target="../media/image69.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9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33.xml"/><Relationship Id="rId6" Type="http://schemas.openxmlformats.org/officeDocument/2006/relationships/image" Target="../media/image72.png"/><Relationship Id="rId5" Type="http://schemas.openxmlformats.org/officeDocument/2006/relationships/tags" Target="../tags/tag32.xml"/><Relationship Id="rId4" Type="http://schemas.microsoft.com/office/2007/relationships/media" Target="file:///E:/&#12298;&#26032;&#26102;&#20195;&#20013;&#22269;&#29305;&#33394;&#31038;&#20250;&#20027;&#20041;&#29702;&#35770;&#19982;&#23454;&#36341;&#12299;&#35838;&#20214;/&#23548;&#35770;/&#8220;&#20004;&#20010;&#32467;&#21512;&#8221;&#30340;&#29702;&#35770;&#21019;&#26032;&#24847;&#20041;&#26159;&#20160;&#20040;&#65311;&#19987;&#23478;&#35299;&#35835;&#65372;&#29702;&#21709;&#20013;&#22269;.mp4" TargetMode="External"/><Relationship Id="rId3" Type="http://schemas.openxmlformats.org/officeDocument/2006/relationships/video" Target="file:///E:/&#12298;&#26032;&#26102;&#20195;&#20013;&#22269;&#29305;&#33394;&#31038;&#20250;&#20027;&#20041;&#29702;&#35770;&#19982;&#23454;&#36341;&#12299;&#35838;&#20214;/&#23548;&#35770;/&#8220;&#20004;&#20010;&#32467;&#21512;&#8221;&#30340;&#29702;&#35770;&#21019;&#26032;&#24847;&#20041;&#26159;&#20160;&#20040;&#65311;&#19987;&#23478;&#35299;&#35835;&#65372;&#29702;&#21709;&#20013;&#22269;.mp4" TargetMode="External"/><Relationship Id="rId2" Type="http://schemas.openxmlformats.org/officeDocument/2006/relationships/image" Target="../media/image71.jpeg"/><Relationship Id="rId1" Type="http://schemas.openxmlformats.org/officeDocument/2006/relationships/image" Target="../media/image7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image" Target="../media/image73.jpe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74.jpe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75.jpe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4.xml"/><Relationship Id="rId3" Type="http://schemas.openxmlformats.org/officeDocument/2006/relationships/tags" Target="../tags/tag34.xml"/><Relationship Id="rId2" Type="http://schemas.openxmlformats.org/officeDocument/2006/relationships/image" Target="../media/image76.jpeg"/><Relationship Id="rId1" Type="http://schemas.openxmlformats.org/officeDocument/2006/relationships/image" Target="../media/image70.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4.xml"/><Relationship Id="rId2" Type="http://schemas.openxmlformats.org/officeDocument/2006/relationships/image" Target="../media/image77.jpeg"/><Relationship Id="rId1" Type="http://schemas.openxmlformats.org/officeDocument/2006/relationships/image" Target="../media/image70.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4.xml"/><Relationship Id="rId2" Type="http://schemas.openxmlformats.org/officeDocument/2006/relationships/image" Target="../media/image78.jpeg"/><Relationship Id="rId1" Type="http://schemas.openxmlformats.org/officeDocument/2006/relationships/image" Target="../media/image7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tags" Target="../tags/tag35.xml"/><Relationship Id="rId4" Type="http://schemas.microsoft.com/office/2007/relationships/media" Target="file:///E:\21&#29256;&#12298;&#26032;&#26102;&#20195;&#20013;&#22269;&#29305;&#33394;&#31038;&#20250;&#20027;&#20041;&#29702;&#35770;&#19982;&#23454;&#36341;&#12299;&#35838;&#20214;\&#23548;&#35770;\&#26032;&#21326;&#31038;&#65372;&#20064;&#36817;&#24179;&#30340;&#25991;&#21270;&#24773;&#24576;.mp4" TargetMode="External"/><Relationship Id="rId3" Type="http://schemas.openxmlformats.org/officeDocument/2006/relationships/video" Target="file:///E:\21&#29256;&#12298;&#26032;&#26102;&#20195;&#20013;&#22269;&#29305;&#33394;&#31038;&#20250;&#20027;&#20041;&#29702;&#35770;&#19982;&#23454;&#36341;&#12299;&#35838;&#20214;\&#23548;&#35770;\&#26032;&#21326;&#31038;&#65372;&#20064;&#36817;&#24179;&#30340;&#25991;&#21270;&#24773;&#24576;.mp4" TargetMode="External"/><Relationship Id="rId2" Type="http://schemas.microsoft.com/office/2007/relationships/hdphoto" Target="../media/image80.wdp"/><Relationship Id="rId1" Type="http://schemas.openxmlformats.org/officeDocument/2006/relationships/image" Target="../media/image7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 y="0"/>
            <a:ext cx="12192001" cy="6858000"/>
            <a:chOff x="-1" y="0"/>
            <a:chExt cx="12192001" cy="6858000"/>
          </a:xfrm>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b="28011"/>
            <a:stretch>
              <a:fillRect/>
            </a:stretch>
          </p:blipFill>
          <p:spPr>
            <a:xfrm>
              <a:off x="0" y="1592847"/>
              <a:ext cx="12192000" cy="5265153"/>
            </a:xfrm>
            <a:prstGeom prst="rect">
              <a:avLst/>
            </a:prstGeom>
          </p:spPr>
        </p:pic>
        <p:sp>
          <p:nvSpPr>
            <p:cNvPr id="31" name="矩形 30"/>
            <p:cNvSpPr/>
            <p:nvPr/>
          </p:nvSpPr>
          <p:spPr>
            <a:xfrm>
              <a:off x="-1" y="0"/>
              <a:ext cx="12192001" cy="1592847"/>
            </a:xfrm>
            <a:prstGeom prst="rect">
              <a:avLst/>
            </a:prstGeom>
            <a:gradFill flip="none" rotWithShape="1">
              <a:gsLst>
                <a:gs pos="100000">
                  <a:srgbClr val="C80F19"/>
                </a:gs>
                <a:gs pos="33000">
                  <a:srgbClr val="A40000"/>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32" name="矩形 31"/>
            <p:cNvSpPr/>
            <p:nvPr/>
          </p:nvSpPr>
          <p:spPr>
            <a:xfrm>
              <a:off x="-1" y="0"/>
              <a:ext cx="12191999" cy="6858000"/>
            </a:xfrm>
            <a:prstGeom prst="rect">
              <a:avLst/>
            </a:prstGeom>
            <a:gradFill flip="none" rotWithShape="1">
              <a:gsLst>
                <a:gs pos="100000">
                  <a:srgbClr val="C80F19">
                    <a:alpha val="0"/>
                  </a:srgbClr>
                </a:gs>
                <a:gs pos="83000">
                  <a:srgbClr val="C80F19">
                    <a:alpha val="35000"/>
                  </a:srgbClr>
                </a:gs>
                <a:gs pos="0">
                  <a:srgbClr val="C80F19">
                    <a:alpha val="0"/>
                  </a:srgbClr>
                </a:gs>
                <a:gs pos="23000">
                  <a:srgbClr val="BE0B12"/>
                </a:gs>
                <a:gs pos="61000">
                  <a:srgbClr val="A40000">
                    <a:alpha val="8500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1" y="0"/>
            <a:ext cx="12191998" cy="1644705"/>
          </a:xfrm>
          <a:prstGeom prst="rect">
            <a:avLst/>
          </a:prstGeom>
          <a:effectLst>
            <a:outerShdw blurRad="279400" dist="38100" dir="2700000" algn="tl" rotWithShape="0">
              <a:prstClr val="black">
                <a:alpha val="23000"/>
              </a:prstClr>
            </a:outerShdw>
          </a:effectLst>
        </p:spPr>
      </p:pic>
      <p:sp>
        <p:nvSpPr>
          <p:cNvPr id="38" name="任意多边形 33"/>
          <p:cNvSpPr/>
          <p:nvPr/>
        </p:nvSpPr>
        <p:spPr>
          <a:xfrm>
            <a:off x="0" y="0"/>
            <a:ext cx="12192000" cy="699795"/>
          </a:xfrm>
          <a:custGeom>
            <a:avLst/>
            <a:gdLst>
              <a:gd name="connsiteX0" fmla="*/ 0 w 12192000"/>
              <a:gd name="connsiteY0" fmla="*/ 0 h 699795"/>
              <a:gd name="connsiteX1" fmla="*/ 12192000 w 12192000"/>
              <a:gd name="connsiteY1" fmla="*/ 0 h 699795"/>
              <a:gd name="connsiteX2" fmla="*/ 12192000 w 12192000"/>
              <a:gd name="connsiteY2" fmla="*/ 287703 h 699795"/>
              <a:gd name="connsiteX3" fmla="*/ 11915915 w 12192000"/>
              <a:gd name="connsiteY3" fmla="*/ 335483 h 699795"/>
              <a:gd name="connsiteX4" fmla="*/ 11203841 w 12192000"/>
              <a:gd name="connsiteY4" fmla="*/ 456836 h 699795"/>
              <a:gd name="connsiteX5" fmla="*/ 8310169 w 12192000"/>
              <a:gd name="connsiteY5" fmla="*/ 630456 h 699795"/>
              <a:gd name="connsiteX6" fmla="*/ 6486581 w 12192000"/>
              <a:gd name="connsiteY6" fmla="*/ 336771 h 699795"/>
              <a:gd name="connsiteX7" fmla="*/ 3367779 w 12192000"/>
              <a:gd name="connsiteY7" fmla="*/ 456834 h 699795"/>
              <a:gd name="connsiteX8" fmla="*/ 1411656 w 12192000"/>
              <a:gd name="connsiteY8" fmla="*/ 294789 h 699795"/>
              <a:gd name="connsiteX9" fmla="*/ 108457 w 12192000"/>
              <a:gd name="connsiteY9" fmla="*/ 141629 h 699795"/>
              <a:gd name="connsiteX10" fmla="*/ 0 w 12192000"/>
              <a:gd name="connsiteY10" fmla="*/ 125263 h 69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99795">
                <a:moveTo>
                  <a:pt x="0" y="0"/>
                </a:moveTo>
                <a:lnTo>
                  <a:pt x="12192000" y="0"/>
                </a:lnTo>
                <a:lnTo>
                  <a:pt x="12192000" y="287703"/>
                </a:lnTo>
                <a:lnTo>
                  <a:pt x="11915915" y="335483"/>
                </a:lnTo>
                <a:cubicBezTo>
                  <a:pt x="11635263" y="382322"/>
                  <a:pt x="11375398" y="423625"/>
                  <a:pt x="11203841" y="456836"/>
                </a:cubicBezTo>
                <a:cubicBezTo>
                  <a:pt x="10633361" y="578109"/>
                  <a:pt x="9651963" y="818300"/>
                  <a:pt x="8310169" y="630456"/>
                </a:cubicBezTo>
                <a:cubicBezTo>
                  <a:pt x="7477662" y="465761"/>
                  <a:pt x="7310313" y="365708"/>
                  <a:pt x="6486581" y="336771"/>
                </a:cubicBezTo>
                <a:cubicBezTo>
                  <a:pt x="5662849" y="307834"/>
                  <a:pt x="4207812" y="513988"/>
                  <a:pt x="3367779" y="456834"/>
                </a:cubicBezTo>
                <a:cubicBezTo>
                  <a:pt x="2562472" y="399679"/>
                  <a:pt x="2123151" y="354331"/>
                  <a:pt x="1411656" y="294789"/>
                </a:cubicBezTo>
                <a:cubicBezTo>
                  <a:pt x="1127483" y="263780"/>
                  <a:pt x="607638" y="209956"/>
                  <a:pt x="108457" y="141629"/>
                </a:cubicBezTo>
                <a:lnTo>
                  <a:pt x="0" y="125263"/>
                </a:lnTo>
                <a:close/>
              </a:path>
            </a:pathLst>
          </a:custGeom>
          <a:gradFill flip="none" rotWithShape="1">
            <a:gsLst>
              <a:gs pos="100000">
                <a:srgbClr val="C80F19"/>
              </a:gs>
              <a:gs pos="33000">
                <a:srgbClr val="A40000"/>
              </a:gs>
            </a:gsLst>
            <a:lin ang="0" scaled="1"/>
            <a:tileRect/>
          </a:gradFill>
          <a:ln>
            <a:noFill/>
          </a:ln>
          <a:effectLst>
            <a:outerShdw blurRad="266700" dist="38100" dir="5400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900"/>
          </a:p>
        </p:txBody>
      </p:sp>
      <p:sp>
        <p:nvSpPr>
          <p:cNvPr id="53" name="文本框 52"/>
          <p:cNvSpPr txBox="1"/>
          <p:nvPr/>
        </p:nvSpPr>
        <p:spPr>
          <a:xfrm>
            <a:off x="606000" y="2541271"/>
            <a:ext cx="10980000" cy="891540"/>
          </a:xfrm>
          <a:prstGeom prst="rect">
            <a:avLst/>
          </a:prstGeom>
          <a:noFill/>
        </p:spPr>
        <p:txBody>
          <a:bodyPr wrap="square" rtlCol="0">
            <a:spAutoFit/>
          </a:bodyPr>
          <a:lstStyle/>
          <a:p>
            <a:pPr algn="ctr"/>
            <a:r>
              <a:rPr lang="zh-CN" altLang="en-US" sz="5200" b="1" dirty="0">
                <a:ln w="12700">
                  <a:solidFill>
                    <a:schemeClr val="bg1"/>
                  </a:solidFill>
                </a:ln>
                <a:solidFill>
                  <a:schemeClr val="bg1"/>
                </a:soli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rPr>
              <a:t>新时代中国特色社会主义理论与实践</a:t>
            </a:r>
            <a:endParaRPr lang="zh-CN" altLang="en-US" sz="5200" b="1" dirty="0">
              <a:ln w="12700">
                <a:solidFill>
                  <a:schemeClr val="bg1"/>
                </a:solidFill>
              </a:ln>
              <a:solidFill>
                <a:schemeClr val="bg1"/>
              </a:soli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iterate type="lt">
                                    <p:tmPct val="10000"/>
                                  </p:iterate>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图案&#10;&#10;描述已自动生成"/>
          <p:cNvPicPr>
            <a:picLocks noChangeAspect="1"/>
          </p:cNvPicPr>
          <p:nvPr/>
        </p:nvPicPr>
        <p:blipFill rotWithShape="1">
          <a:blip r:embed="rId1">
            <a:extLst>
              <a:ext uri="{28A0092B-C50C-407E-A947-70E740481C1C}">
                <a14:useLocalDpi xmlns:a14="http://schemas.microsoft.com/office/drawing/2010/main" val="0"/>
              </a:ext>
            </a:extLst>
          </a:blip>
          <a:srcRect t="14820" r="15873" b="10224"/>
          <a:stretch>
            <a:fillRect/>
          </a:stretch>
        </p:blipFill>
        <p:spPr>
          <a:xfrm>
            <a:off x="0" y="0"/>
            <a:ext cx="12191999" cy="6858000"/>
          </a:xfrm>
          <a:prstGeom prst="rect">
            <a:avLst/>
          </a:prstGeom>
        </p:spPr>
      </p:pic>
      <p:sp>
        <p:nvSpPr>
          <p:cNvPr id="3" name="矩形 2"/>
          <p:cNvSpPr/>
          <p:nvPr/>
        </p:nvSpPr>
        <p:spPr>
          <a:xfrm>
            <a:off x="0" y="-5340"/>
            <a:ext cx="12191999" cy="6863340"/>
          </a:xfrm>
          <a:prstGeom prst="rect">
            <a:avLst/>
          </a:prstGeom>
          <a:gradFill flip="none" rotWithShape="1">
            <a:gsLst>
              <a:gs pos="100000">
                <a:schemeClr val="bg1"/>
              </a:gs>
              <a:gs pos="0">
                <a:schemeClr val="bg1">
                  <a:alpha val="68000"/>
                </a:schemeClr>
              </a:gs>
              <a:gs pos="44000">
                <a:schemeClr val="bg1">
                  <a:alpha val="5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059543" y="1179000"/>
            <a:ext cx="10072914" cy="4945575"/>
          </a:xfrm>
          <a:prstGeom prst="rect">
            <a:avLst/>
          </a:prstGeom>
          <a:solidFill>
            <a:schemeClr val="bg1"/>
          </a:solidFill>
          <a:ln w="38100">
            <a:gradFill flip="none" rotWithShape="1">
              <a:gsLst>
                <a:gs pos="0">
                  <a:schemeClr val="accent1">
                    <a:lumMod val="5000"/>
                    <a:lumOff val="95000"/>
                    <a:alpha val="0"/>
                  </a:schemeClr>
                </a:gs>
                <a:gs pos="86000">
                  <a:srgbClr val="C00000"/>
                </a:gs>
              </a:gsLst>
              <a:lin ang="5400000" scaled="1"/>
              <a:tileRect/>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571444" y="2051913"/>
            <a:ext cx="9052480" cy="3784600"/>
          </a:xfrm>
          <a:prstGeom prst="rect">
            <a:avLst/>
          </a:prstGeom>
        </p:spPr>
        <p:txBody>
          <a:bodyPr wrap="square">
            <a:spAutoFit/>
          </a:bodyPr>
          <a:lstStyle/>
          <a:p>
            <a:pPr indent="504190" algn="just">
              <a:lnSpc>
                <a:spcPct val="150000"/>
              </a:lnSpc>
            </a:pPr>
            <a:r>
              <a:rPr lang="zh-CN" altLang="en-US" sz="2000" dirty="0">
                <a:solidFill>
                  <a:schemeClr val="tx1">
                    <a:lumMod val="85000"/>
                    <a:lumOff val="15000"/>
                  </a:schemeClr>
                </a:solidFill>
                <a:latin typeface="微软雅黑" panose="020B0503020204020204" pitchFamily="34" charset="-122"/>
              </a:rPr>
              <a:t> 中国共产党是以马克思主义理论武装起来的先进政党。中国共产党百年史，既是不懈奋斗史，又是理论探索史。党自成立以来，先后把马克思列宁主义和马克思主义中国化的理论成果</a:t>
            </a:r>
            <a:r>
              <a:rPr lang="en-US" altLang="zh-CN" sz="2000" dirty="0">
                <a:solidFill>
                  <a:prstClr val="black"/>
                </a:solidFill>
                <a:latin typeface="微软雅黑" panose="020B0503020204020204" pitchFamily="34" charset="-122"/>
                <a:ea typeface="微软雅黑" panose="020B0503020204020204" pitchFamily="34" charset="-122"/>
                <a:sym typeface="+mn-ea"/>
              </a:rPr>
              <a:t>——</a:t>
            </a:r>
            <a:r>
              <a:rPr lang="zh-CN" altLang="en-US" sz="2000" dirty="0">
                <a:solidFill>
                  <a:schemeClr val="tx1">
                    <a:lumMod val="85000"/>
                    <a:lumOff val="15000"/>
                  </a:schemeClr>
                </a:solidFill>
                <a:latin typeface="微软雅黑" panose="020B0503020204020204" pitchFamily="34" charset="-122"/>
              </a:rPr>
              <a:t>毛泽东思想、邓小平理论、“三个代表”重要思想、科学发展观写进党章和宪法，不断推进了党的指导思想的与时俱进。</a:t>
            </a:r>
            <a:endParaRPr lang="zh-CN" altLang="en-US" sz="2000" dirty="0">
              <a:solidFill>
                <a:schemeClr val="tx1">
                  <a:lumMod val="85000"/>
                  <a:lumOff val="15000"/>
                </a:schemeClr>
              </a:solidFill>
              <a:latin typeface="微软雅黑" panose="020B0503020204020204" pitchFamily="34" charset="-122"/>
            </a:endParaRPr>
          </a:p>
          <a:p>
            <a:pPr indent="504190" algn="just">
              <a:lnSpc>
                <a:spcPct val="150000"/>
              </a:lnSpc>
            </a:pPr>
            <a:r>
              <a:rPr lang="en-US" altLang="zh-CN" sz="2000" dirty="0">
                <a:solidFill>
                  <a:schemeClr val="tx1">
                    <a:lumMod val="85000"/>
                    <a:lumOff val="15000"/>
                  </a:schemeClr>
                </a:solidFill>
                <a:latin typeface="微软雅黑" panose="020B0503020204020204" pitchFamily="34" charset="-122"/>
              </a:rPr>
              <a:t> 2017</a:t>
            </a:r>
            <a:r>
              <a:rPr lang="zh-CN" altLang="en-US" sz="2000" dirty="0">
                <a:solidFill>
                  <a:schemeClr val="tx1">
                    <a:lumMod val="85000"/>
                    <a:lumOff val="15000"/>
                  </a:schemeClr>
                </a:solidFill>
                <a:latin typeface="微软雅黑" panose="020B0503020204020204" pitchFamily="34" charset="-122"/>
              </a:rPr>
              <a:t>年，党的十九大把十八大以来以习近平同志为核心的党中央在治国理政过程中所进行的理论创新，概括为</a:t>
            </a:r>
            <a:r>
              <a:rPr lang="zh-CN" altLang="en-US" sz="2000" b="1" dirty="0">
                <a:solidFill>
                  <a:srgbClr val="C00000"/>
                </a:solidFill>
                <a:latin typeface="微软雅黑" panose="020B0503020204020204" pitchFamily="34" charset="-122"/>
              </a:rPr>
              <a:t>习近平新时代中国特色社会主义思想</a:t>
            </a:r>
            <a:r>
              <a:rPr lang="zh-CN" altLang="en-US" sz="2000" dirty="0">
                <a:solidFill>
                  <a:schemeClr val="tx1">
                    <a:lumMod val="85000"/>
                    <a:lumOff val="15000"/>
                  </a:schemeClr>
                </a:solidFill>
                <a:latin typeface="微软雅黑" panose="020B0503020204020204" pitchFamily="34" charset="-122"/>
              </a:rPr>
              <a:t>，并把这一思想写进了党章。</a:t>
            </a:r>
            <a:r>
              <a:rPr lang="en-US" altLang="zh-CN" sz="2000" dirty="0">
                <a:solidFill>
                  <a:schemeClr val="tx1">
                    <a:lumMod val="85000"/>
                    <a:lumOff val="15000"/>
                  </a:schemeClr>
                </a:solidFill>
                <a:latin typeface="微软雅黑" panose="020B0503020204020204" pitchFamily="34" charset="-122"/>
              </a:rPr>
              <a:t>2018</a:t>
            </a:r>
            <a:r>
              <a:rPr lang="zh-CN" altLang="en-US" sz="2000" dirty="0">
                <a:solidFill>
                  <a:schemeClr val="tx1">
                    <a:lumMod val="85000"/>
                    <a:lumOff val="15000"/>
                  </a:schemeClr>
                </a:solidFill>
                <a:latin typeface="微软雅黑" panose="020B0503020204020204" pitchFamily="34" charset="-122"/>
              </a:rPr>
              <a:t>年，十三届全国人大一次会议通过的宪法修正案郑重地把这一思想载入宪法，实现了党和国家指导思想的与时倶进。</a:t>
            </a:r>
            <a:endParaRPr lang="zh-CN" altLang="en-US" sz="2000" dirty="0">
              <a:solidFill>
                <a:schemeClr val="tx1">
                  <a:lumMod val="85000"/>
                  <a:lumOff val="15000"/>
                </a:schemeClr>
              </a:solidFill>
              <a:latin typeface="微软雅黑" panose="020B0503020204020204" pitchFamily="34" charset="-122"/>
            </a:endParaRPr>
          </a:p>
        </p:txBody>
      </p:sp>
      <p:pic>
        <p:nvPicPr>
          <p:cNvPr id="8" name="穹顶02"/>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2761807" y="0"/>
            <a:ext cx="9433561" cy="2515141"/>
          </a:xfrm>
          <a:prstGeom prst="rect">
            <a:avLst/>
          </a:prstGeom>
        </p:spPr>
      </p:pic>
      <p:grpSp>
        <p:nvGrpSpPr>
          <p:cNvPr id="10" name="组合 9"/>
          <p:cNvGrpSpPr/>
          <p:nvPr/>
        </p:nvGrpSpPr>
        <p:grpSpPr>
          <a:xfrm flipH="1" flipV="1">
            <a:off x="9436929" y="-5340"/>
            <a:ext cx="2755070" cy="6868680"/>
            <a:chOff x="7407948" y="1560691"/>
            <a:chExt cx="2755070" cy="6858000"/>
          </a:xfrm>
        </p:grpSpPr>
        <p:pic>
          <p:nvPicPr>
            <p:cNvPr id="12" name="PA-102228"/>
            <p:cNvPicPr>
              <a:picLocks noChangeAspect="1"/>
            </p:cNvPicPr>
            <p:nvPr>
              <p:custDataLst>
                <p:tags r:id="rId3"/>
              </p:custDataLst>
            </p:nvPr>
          </p:nvPicPr>
          <p:blipFill rotWithShape="1">
            <a:blip r:embed="rId4">
              <a:extLst>
                <a:ext uri="{28A0092B-C50C-407E-A947-70E740481C1C}">
                  <a14:useLocalDpi xmlns:a14="http://schemas.microsoft.com/office/drawing/2010/main" val="0"/>
                </a:ext>
              </a:extLst>
            </a:blip>
            <a:srcRect l="52891"/>
            <a:stretch>
              <a:fillRect/>
            </a:stretch>
          </p:blipFill>
          <p:spPr>
            <a:xfrm>
              <a:off x="7407948" y="1560691"/>
              <a:ext cx="2755070" cy="6858000"/>
            </a:xfrm>
            <a:prstGeom prst="rect">
              <a:avLst/>
            </a:prstGeom>
          </p:spPr>
        </p:pic>
        <p:pic>
          <p:nvPicPr>
            <p:cNvPr id="13" name="图片 12"/>
            <p:cNvPicPr/>
            <p:nvPr/>
          </p:nvPicPr>
          <p:blipFill>
            <a:blip r:embed="rId5">
              <a:extLst>
                <a:ext uri="{28A0092B-C50C-407E-A947-70E740481C1C}">
                  <a14:useLocalDpi xmlns:a14="http://schemas.microsoft.com/office/drawing/2010/main" val="0"/>
                </a:ext>
              </a:extLst>
            </a:blip>
            <a:stretch>
              <a:fillRect/>
            </a:stretch>
          </p:blipFill>
          <p:spPr>
            <a:xfrm rot="17265815">
              <a:off x="5699882" y="4011842"/>
              <a:ext cx="5428343" cy="597719"/>
            </a:xfrm>
            <a:prstGeom prst="rect">
              <a:avLst/>
            </a:prstGeom>
          </p:spPr>
        </p:pic>
      </p:grpSp>
      <p:grpSp>
        <p:nvGrpSpPr>
          <p:cNvPr id="14" name="组合 13"/>
          <p:cNvGrpSpPr/>
          <p:nvPr/>
        </p:nvGrpSpPr>
        <p:grpSpPr>
          <a:xfrm>
            <a:off x="3369" y="-5340"/>
            <a:ext cx="2755070" cy="6868680"/>
            <a:chOff x="7407948" y="1560691"/>
            <a:chExt cx="2755070" cy="6858000"/>
          </a:xfrm>
        </p:grpSpPr>
        <p:pic>
          <p:nvPicPr>
            <p:cNvPr id="15" name="PA-102228"/>
            <p:cNvPicPr>
              <a:picLocks noChangeAspect="1"/>
            </p:cNvPicPr>
            <p:nvPr>
              <p:custDataLst>
                <p:tags r:id="rId6"/>
              </p:custDataLst>
            </p:nvPr>
          </p:nvPicPr>
          <p:blipFill rotWithShape="1">
            <a:blip r:embed="rId4">
              <a:extLst>
                <a:ext uri="{28A0092B-C50C-407E-A947-70E740481C1C}">
                  <a14:useLocalDpi xmlns:a14="http://schemas.microsoft.com/office/drawing/2010/main" val="0"/>
                </a:ext>
              </a:extLst>
            </a:blip>
            <a:srcRect l="52891"/>
            <a:stretch>
              <a:fillRect/>
            </a:stretch>
          </p:blipFill>
          <p:spPr>
            <a:xfrm>
              <a:off x="7407948" y="1560691"/>
              <a:ext cx="2755070" cy="6858000"/>
            </a:xfrm>
            <a:prstGeom prst="rect">
              <a:avLst/>
            </a:prstGeom>
          </p:spPr>
        </p:pic>
        <p:pic>
          <p:nvPicPr>
            <p:cNvPr id="16" name="图片 15"/>
            <p:cNvPicPr/>
            <p:nvPr/>
          </p:nvPicPr>
          <p:blipFill>
            <a:blip r:embed="rId5">
              <a:extLst>
                <a:ext uri="{28A0092B-C50C-407E-A947-70E740481C1C}">
                  <a14:useLocalDpi xmlns:a14="http://schemas.microsoft.com/office/drawing/2010/main" val="0"/>
                </a:ext>
              </a:extLst>
            </a:blip>
            <a:stretch>
              <a:fillRect/>
            </a:stretch>
          </p:blipFill>
          <p:spPr>
            <a:xfrm rot="17265815">
              <a:off x="5699882" y="4011842"/>
              <a:ext cx="5428343" cy="597719"/>
            </a:xfrm>
            <a:prstGeom prst="rect">
              <a:avLst/>
            </a:prstGeom>
          </p:spPr>
        </p:pic>
      </p:grpSp>
      <p:sp>
        <p:nvSpPr>
          <p:cNvPr id="17" name="文本框 16"/>
          <p:cNvSpPr txBox="1"/>
          <p:nvPr/>
        </p:nvSpPr>
        <p:spPr>
          <a:xfrm>
            <a:off x="5528945" y="1398723"/>
            <a:ext cx="1134110" cy="461665"/>
          </a:xfrm>
          <a:prstGeom prst="rect">
            <a:avLst/>
          </a:prstGeom>
          <a:noFill/>
        </p:spPr>
        <p:txBody>
          <a:bodyPr wrap="square" rtlCol="0">
            <a:spAutoFit/>
          </a:bodyPr>
          <a:lstStyle/>
          <a:p>
            <a:r>
              <a:rPr lang="zh-CN" altLang="en-US" sz="2400" b="1" dirty="0">
                <a:solidFill>
                  <a:schemeClr val="tx1">
                    <a:lumMod val="95000"/>
                    <a:lumOff val="5000"/>
                  </a:schemeClr>
                </a:solidFill>
                <a:latin typeface="华文中宋" panose="02010600040101010101" pitchFamily="2" charset="-122"/>
                <a:ea typeface="华文中宋" panose="02010600040101010101" pitchFamily="2" charset="-122"/>
              </a:rPr>
              <a:t>前   言</a:t>
            </a:r>
            <a:endParaRPr lang="zh-CN" altLang="en-US" sz="2400" b="1" dirty="0">
              <a:solidFill>
                <a:schemeClr val="tx1">
                  <a:lumMod val="95000"/>
                  <a:lumOff val="5000"/>
                </a:schemeClr>
              </a:solidFill>
              <a:latin typeface="华文中宋" panose="02010600040101010101" pitchFamily="2" charset="-122"/>
              <a:ea typeface="华文中宋" panose="02010600040101010101" pitchFamily="2" charset="-122"/>
            </a:endParaRPr>
          </a:p>
        </p:txBody>
      </p:sp>
      <p:cxnSp>
        <p:nvCxnSpPr>
          <p:cNvPr id="18" name="直接连接符 17"/>
          <p:cNvCxnSpPr/>
          <p:nvPr/>
        </p:nvCxnSpPr>
        <p:spPr>
          <a:xfrm>
            <a:off x="5331176" y="1907686"/>
            <a:ext cx="1529649" cy="0"/>
          </a:xfrm>
          <a:prstGeom prst="line">
            <a:avLst/>
          </a:prstGeom>
          <a:ln>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75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750"/>
                                        <p:tgtEl>
                                          <p:spTgt spid="10"/>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5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1950"/>
                            </p:stCondLst>
                            <p:childTnLst>
                              <p:par>
                                <p:cTn id="20" presetID="16" presetClass="entr" presetSubtype="37"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2450"/>
                            </p:stCondLst>
                            <p:childTnLst>
                              <p:par>
                                <p:cTn id="24" presetID="10" presetClass="entr" presetSubtype="0" fill="hold" grpId="0" nodeType="afterEffect">
                                  <p:stCondLst>
                                    <p:cond delay="250"/>
                                  </p:stCondLst>
                                  <p:iterate type="wd">
                                    <p:tmPct val="10000"/>
                                  </p:iterate>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txBox="1">
            <a:spLocks noChangeArrowheads="1"/>
          </p:cNvSpPr>
          <p:nvPr/>
        </p:nvSpPr>
        <p:spPr bwMode="auto">
          <a:xfrm>
            <a:off x="606425" y="506095"/>
            <a:ext cx="10934700" cy="6060440"/>
          </a:xfrm>
          <a:prstGeom prst="rect">
            <a:avLst/>
          </a:prstGeom>
          <a:ln w="6350" cap="flat" cmpd="sng" algn="ctr">
            <a:solidFill>
              <a:schemeClr val="accent3"/>
            </a:solidFill>
            <a:prstDash val="dash"/>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hemeClr val="accent1"/>
          </a:lnRef>
          <a:fillRef idx="0">
            <a:srgbClr val="FFFFFF"/>
          </a:fillRef>
          <a:effectRef idx="0">
            <a:srgbClr val="FFFFFF"/>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04190" algn="ctr" defTabSz="914400" rtl="0" eaLnBrk="0" fontAlgn="base" latinLnBrk="0" hangingPunct="0">
              <a:lnSpc>
                <a:spcPct val="130000"/>
              </a:lnSpc>
              <a:spcBef>
                <a:spcPts val="0"/>
              </a:spcBef>
              <a:spcAft>
                <a:spcPts val="0"/>
              </a:spcAft>
              <a:buClrTx/>
              <a:buSzTx/>
              <a:buNone/>
              <a:defRPr/>
            </a:pPr>
            <a:r>
              <a:rPr kumimoji="0" sz="2000" b="1"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追求“慎独”的高境界</a:t>
            </a:r>
            <a:r>
              <a:rPr kumimoji="0"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a:t>
            </a:r>
            <a:r>
              <a:rPr kumimoji="0"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习近平</a:t>
            </a:r>
            <a:r>
              <a:rPr kumimoji="0"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《之江新语》（</a:t>
            </a:r>
            <a:r>
              <a:rPr kumimoji="0"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2007</a:t>
            </a:r>
            <a:r>
              <a:rPr kumimoji="0"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年</a:t>
            </a:r>
            <a:r>
              <a:rPr kumimoji="0"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3</a:t>
            </a:r>
            <a:r>
              <a:rPr kumimoji="0"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月</a:t>
            </a:r>
            <a:r>
              <a:rPr kumimoji="0" 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25</a:t>
            </a:r>
            <a:r>
              <a:rPr kumimoji="0"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日）</a:t>
            </a:r>
            <a:endPar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l" defTabSz="914400" rtl="0" eaLnBrk="0" fontAlgn="base" latinLnBrk="0" hangingPunct="0">
              <a:lnSpc>
                <a:spcPct val="130000"/>
              </a:lnSpc>
              <a:spcBef>
                <a:spcPts val="0"/>
              </a:spcBef>
              <a:spcAft>
                <a:spcPts val="0"/>
              </a:spcAft>
              <a:buClrTx/>
              <a:buSzTx/>
              <a:buNone/>
              <a:defRPr/>
            </a:pPr>
            <a:r>
              <a:rPr kumimoji="0" sz="2000" b="1"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《礼记》有云：“莫见乎隐，莫显乎微，故君子慎其独也。”</a:t>
            </a:r>
            <a:r>
              <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党员干部要“慎独”。党员干部特别是领导干部手中往往掌握一定的权力，不仅要主动接受组织、制度的监督，而且还要不断加强自律，做到台上台下一个样，人前人后一个样，尤其是在私底下、无人时、细微处，更要如履薄冰、如临深渊，始终不放纵、不越轨、不逾矩。</a:t>
            </a:r>
            <a:endPar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l" defTabSz="914400" rtl="0" eaLnBrk="0" fontAlgn="base" latinLnBrk="0" hangingPunct="0">
              <a:lnSpc>
                <a:spcPct val="130000"/>
              </a:lnSpc>
              <a:spcBef>
                <a:spcPts val="0"/>
              </a:spcBef>
              <a:spcAft>
                <a:spcPts val="0"/>
              </a:spcAft>
              <a:buClrTx/>
              <a:buSzTx/>
              <a:buNone/>
              <a:defRPr/>
            </a:pPr>
            <a:r>
              <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刘少奇同志在《论共产党员的修养》中就将“慎独”作为党性修养的有效形式和最高境界加以提倡，他说；“即使在他个人独立工作、无人监督、有做各种坏事的可能的时候，他能够‘慎独’，不做任何坏事。”党员干部都要努力做到“慎独”。</a:t>
            </a:r>
            <a:endPar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l" defTabSz="914400" rtl="0" eaLnBrk="0" fontAlgn="base" latinLnBrk="0" hangingPunct="0">
              <a:lnSpc>
                <a:spcPct val="130000"/>
              </a:lnSpc>
              <a:spcBef>
                <a:spcPts val="0"/>
              </a:spcBef>
              <a:spcAft>
                <a:spcPts val="0"/>
              </a:spcAft>
              <a:buClrTx/>
              <a:buSzTx/>
              <a:buNone/>
              <a:defRPr/>
            </a:pPr>
            <a:r>
              <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首先，要坚定理想信念，树立明确的政治方向，遵守鲜明的政治原则，珍惜个人的政治生命，以形成内在的“定力”。</a:t>
            </a:r>
            <a:endPar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l" defTabSz="914400" rtl="0" eaLnBrk="0" fontAlgn="base" latinLnBrk="0" hangingPunct="0">
              <a:lnSpc>
                <a:spcPct val="130000"/>
              </a:lnSpc>
              <a:spcBef>
                <a:spcPts val="0"/>
              </a:spcBef>
              <a:spcAft>
                <a:spcPts val="0"/>
              </a:spcAft>
              <a:buClrTx/>
              <a:buSzTx/>
              <a:buNone/>
              <a:defRPr/>
            </a:pPr>
            <a:r>
              <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其次，要时刻反躬自省，就像古人讲的“</a:t>
            </a:r>
            <a:r>
              <a:rPr kumimoji="0" sz="2000" b="1"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吾日三省吾身</a:t>
            </a:r>
            <a:r>
              <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”，自重、自省、自警、自励，洁身自好，存正祛邪，注重修身养德，增强防腐拒变的“免疫力”。</a:t>
            </a:r>
            <a:endPar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l" defTabSz="914400" rtl="0" eaLnBrk="0" fontAlgn="base" latinLnBrk="0" hangingPunct="0">
              <a:lnSpc>
                <a:spcPct val="130000"/>
              </a:lnSpc>
              <a:spcBef>
                <a:spcPts val="0"/>
              </a:spcBef>
              <a:spcAft>
                <a:spcPts val="0"/>
              </a:spcAft>
              <a:buClrTx/>
              <a:buSzTx/>
              <a:buNone/>
              <a:defRPr/>
            </a:pPr>
            <a:r>
              <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同时，还要办事公开透明。党员干部也是普通的人，难免存在各种弱点，会犯各种错误，而阳光是最好的防腐剂，只要办事讲民主、讲程序、讲纪律，避免暗箱操作、上下其手，就能减少各种诱惑的“渗透力”，防腐拒变才不会成为一句空话。</a:t>
            </a:r>
            <a:endPar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l" defTabSz="914400" rtl="0" eaLnBrk="0" fontAlgn="base" latinLnBrk="0" hangingPunct="0">
              <a:lnSpc>
                <a:spcPct val="130000"/>
              </a:lnSpc>
              <a:spcBef>
                <a:spcPts val="0"/>
              </a:spcBef>
              <a:spcAft>
                <a:spcPts val="0"/>
              </a:spcAft>
              <a:buClrTx/>
              <a:buSzTx/>
              <a:buNone/>
              <a:defRPr/>
            </a:pPr>
            <a:endPar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l" defTabSz="914400" rtl="0" eaLnBrk="0" fontAlgn="base" latinLnBrk="0" hangingPunct="0">
              <a:lnSpc>
                <a:spcPct val="130000"/>
              </a:lnSpc>
              <a:spcBef>
                <a:spcPts val="0"/>
              </a:spcBef>
              <a:spcAft>
                <a:spcPts val="0"/>
              </a:spcAft>
              <a:buClrTx/>
              <a:buSzTx/>
              <a:buNone/>
              <a:defRPr/>
            </a:pPr>
            <a:endParaRPr kumimoji="0"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3779" r="341" b="3792"/>
          <a:stretch>
            <a:fillRect/>
          </a:stretch>
        </p:blipFill>
        <p:spPr>
          <a:xfrm>
            <a:off x="-1" y="-1"/>
            <a:ext cx="12192001" cy="6858000"/>
          </a:xfrm>
          <a:prstGeom prst="rect">
            <a:avLst/>
          </a:prstGeom>
        </p:spPr>
      </p:pic>
      <p:sp>
        <p:nvSpPr>
          <p:cNvPr id="9" name="矩形 8"/>
          <p:cNvSpPr/>
          <p:nvPr/>
        </p:nvSpPr>
        <p:spPr>
          <a:xfrm flipH="1">
            <a:off x="1212952" y="0"/>
            <a:ext cx="10979048" cy="6858000"/>
          </a:xfrm>
          <a:prstGeom prst="rect">
            <a:avLst/>
          </a:prstGeom>
          <a:gradFill flip="none" rotWithShape="1">
            <a:gsLst>
              <a:gs pos="0">
                <a:schemeClr val="accent1">
                  <a:lumMod val="20000"/>
                  <a:lumOff val="80000"/>
                  <a:alpha val="0"/>
                </a:schemeClr>
              </a:gs>
              <a:gs pos="100000">
                <a:srgbClr val="527CB8"/>
              </a:gs>
              <a:gs pos="29000">
                <a:srgbClr val="527CB8">
                  <a:alpha val="37000"/>
                </a:srgb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 y="3949700"/>
            <a:ext cx="12192001" cy="2908300"/>
          </a:xfrm>
          <a:prstGeom prst="rect">
            <a:avLst/>
          </a:prstGeom>
          <a:solidFill>
            <a:srgbClr val="46638E"/>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txBox="1">
            <a:spLocks noChangeArrowheads="1"/>
          </p:cNvSpPr>
          <p:nvPr/>
        </p:nvSpPr>
        <p:spPr bwMode="auto">
          <a:xfrm>
            <a:off x="1212953" y="4199543"/>
            <a:ext cx="9766095" cy="20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这一思想深刻揭示和自觉遵循中华民族传承发展的历史逻辑，深刻反映中华民族自古以来的梦想和追求，特别是实现中华民族伟大复兴这一近代以来最伟大的梦想，凝结着中国人民的伟大创造精神、伟大奋斗精神、伟大团结精神、伟大梦想精神，具有强大的历史穿透力、文化感染力、精神感召力。</a:t>
            </a:r>
            <a:endPar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2" name="文本框 11"/>
          <p:cNvSpPr txBox="1"/>
          <p:nvPr/>
        </p:nvSpPr>
        <p:spPr>
          <a:xfrm>
            <a:off x="3974896" y="858998"/>
            <a:ext cx="7023100" cy="2861310"/>
          </a:xfrm>
          <a:prstGeom prst="rect">
            <a:avLst/>
          </a:prstGeom>
          <a:noFill/>
        </p:spPr>
        <p:txBody>
          <a:bodyPr wrap="square">
            <a:spAutoFit/>
          </a:bodyPr>
          <a:lstStyle/>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习近平新时代中国特色社会主义思想植根于中华文化的沃土，深刻吸取博大精深的中华优秀传统文化所蕴含的丰富哲学思想、人文精神、教化思想、道德理念，自觉传承革命文化和社会主义先进文化所展现的我们党的梦想和追求、情怀和担当、牺牲和奉献，是对中华优秀传统文化进行创造性转换、创新性发展的光辉典范。</a:t>
            </a:r>
            <a:endParaRPr kumimoji="1" lang="en-US" altLang="zh-CN"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15" name="矩形 14"/>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16" name="直接连接符 15"/>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四、新思想引领新时代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18" name="直接连接符 17"/>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7800"/>
                            </p:stCondLst>
                            <p:childTnLst>
                              <p:par>
                                <p:cTn id="9" presetID="22" presetClass="entr" presetSubtype="8"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iterate type="wd">
                                    <p:tmPct val="10000"/>
                                  </p:iterate>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立方体 11"/>
          <p:cNvSpPr/>
          <p:nvPr/>
        </p:nvSpPr>
        <p:spPr>
          <a:xfrm>
            <a:off x="644525" y="1315733"/>
            <a:ext cx="10902950" cy="4226535"/>
          </a:xfrm>
          <a:prstGeom prst="cube">
            <a:avLst>
              <a:gd name="adj" fmla="val 1863"/>
            </a:avLst>
          </a:prstGeom>
          <a:solidFill>
            <a:schemeClr val="bg1"/>
          </a:solidFill>
          <a:ln w="127000">
            <a:gradFill flip="none" rotWithShape="1">
              <a:gsLst>
                <a:gs pos="0">
                  <a:srgbClr val="C00000">
                    <a:alpha val="83000"/>
                  </a:srgbClr>
                </a:gs>
                <a:gs pos="100000">
                  <a:srgbClr val="C00000">
                    <a:alpha val="0"/>
                  </a:srgbClr>
                </a:gs>
              </a:gsLst>
              <a:lin ang="13500000" scaled="1"/>
              <a:tileRect/>
            </a:gradFill>
          </a:ln>
          <a:effectLst>
            <a:outerShdw blurRad="317500" dist="635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20315"/>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785649" y="1996191"/>
            <a:ext cx="8620702" cy="2865619"/>
            <a:chOff x="1785649" y="784850"/>
            <a:chExt cx="8620702" cy="2865619"/>
          </a:xfrm>
        </p:grpSpPr>
        <p:grpSp>
          <p:nvGrpSpPr>
            <p:cNvPr id="15" name="组合 14"/>
            <p:cNvGrpSpPr/>
            <p:nvPr/>
          </p:nvGrpSpPr>
          <p:grpSpPr>
            <a:xfrm>
              <a:off x="1785649" y="784850"/>
              <a:ext cx="8620702" cy="2865619"/>
              <a:chOff x="1934273" y="812440"/>
              <a:chExt cx="8620702" cy="2865619"/>
            </a:xfrm>
          </p:grpSpPr>
          <p:sp>
            <p:nvSpPr>
              <p:cNvPr id="17" name="矩形 16"/>
              <p:cNvSpPr/>
              <p:nvPr/>
            </p:nvSpPr>
            <p:spPr>
              <a:xfrm>
                <a:off x="2485424" y="1267349"/>
                <a:ext cx="8069551" cy="241071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934273" y="812440"/>
                <a:ext cx="900267" cy="1003091"/>
                <a:chOff x="1934273" y="812440"/>
                <a:chExt cx="900267" cy="1003091"/>
              </a:xfrm>
            </p:grpSpPr>
            <p:sp>
              <p:nvSpPr>
                <p:cNvPr id="19" name="文本框 18"/>
                <p:cNvSpPr txBox="1">
                  <a:spLocks noChangeAspect="1"/>
                </p:cNvSpPr>
                <p:nvPr/>
              </p:nvSpPr>
              <p:spPr>
                <a:xfrm rot="900000">
                  <a:off x="2341812" y="1102431"/>
                  <a:ext cx="492728" cy="711416"/>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20" name="文本框 19"/>
                <p:cNvSpPr txBox="1"/>
                <p:nvPr/>
              </p:nvSpPr>
              <p:spPr>
                <a:xfrm>
                  <a:off x="1934273" y="812440"/>
                  <a:ext cx="694745" cy="1003091"/>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gs>
                    <a:gs pos="100000">
                      <a:srgbClr val="ED2123"/>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grpSp>
        <p:sp>
          <p:nvSpPr>
            <p:cNvPr id="16" name="矩形 15"/>
            <p:cNvSpPr/>
            <p:nvPr/>
          </p:nvSpPr>
          <p:spPr>
            <a:xfrm>
              <a:off x="2866176" y="1787941"/>
              <a:ext cx="7216306" cy="1135054"/>
            </a:xfrm>
            <a:prstGeom prst="rect">
              <a:avLst/>
            </a:prstGeom>
          </p:spPr>
          <p:txBody>
            <a:bodyPr wrap="square">
              <a:spAutoFit/>
            </a:bodyPr>
            <a:lstStyle/>
            <a:p>
              <a:pPr lvl="0" algn="just" eaLnBrk="0" fontAlgn="base" hangingPunct="0">
                <a:lnSpc>
                  <a:spcPct val="150000"/>
                </a:lnSpc>
                <a:spcAft>
                  <a:spcPct val="0"/>
                </a:spcAft>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第三，为什么说习近平新时代中国特色社会主义思想是马克思主义中国化新的飞跃？</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2" presetClass="entr" presetSubtype="8"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62915" y="1736090"/>
            <a:ext cx="11386185" cy="4772660"/>
          </a:xfrm>
          <a:prstGeom prst="roundRect">
            <a:avLst>
              <a:gd name="adj" fmla="val 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grpSp>
        <p:nvGrpSpPr>
          <p:cNvPr id="5" name="组合 4"/>
          <p:cNvGrpSpPr/>
          <p:nvPr/>
        </p:nvGrpSpPr>
        <p:grpSpPr>
          <a:xfrm>
            <a:off x="0" y="561340"/>
            <a:ext cx="12192000" cy="1535430"/>
            <a:chOff x="-7" y="4189817"/>
            <a:chExt cx="12192009" cy="2668181"/>
          </a:xfrm>
        </p:grpSpPr>
        <p:sp>
          <p:nvSpPr>
            <p:cNvPr id="6" name="矩形 5"/>
            <p:cNvSpPr/>
            <p:nvPr/>
          </p:nvSpPr>
          <p:spPr>
            <a:xfrm rot="16200000" flipV="1">
              <a:off x="4783001" y="-593185"/>
              <a:ext cx="2626000" cy="12192003"/>
            </a:xfrm>
            <a:prstGeom prst="rect">
              <a:avLst/>
            </a:prstGeom>
            <a:gradFill>
              <a:gsLst>
                <a:gs pos="0">
                  <a:srgbClr val="FAE7D0"/>
                </a:gs>
                <a:gs pos="100000">
                  <a:srgbClr val="D49A78"/>
                </a:gs>
              </a:gsLst>
              <a:lin ang="5400000" scaled="0"/>
            </a:gradFill>
            <a:ln>
              <a:noFill/>
            </a:ln>
            <a:effectLst>
              <a:outerShdw blurRad="177800" dist="152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矩形 6"/>
            <p:cNvSpPr/>
            <p:nvPr/>
          </p:nvSpPr>
          <p:spPr>
            <a:xfrm rot="16200000" flipV="1">
              <a:off x="4782998" y="-551003"/>
              <a:ext cx="2625999" cy="12192003"/>
            </a:xfrm>
            <a:prstGeom prst="rect">
              <a:avLst/>
            </a:prstGeom>
            <a:gradFill>
              <a:gsLst>
                <a:gs pos="0">
                  <a:srgbClr val="AF0000"/>
                </a:gs>
                <a:gs pos="100000">
                  <a:srgbClr val="DD1807"/>
                </a:gs>
              </a:gsLst>
              <a:lin ang="5400000" scaled="0"/>
            </a:gradFill>
            <a:ln>
              <a:noFill/>
            </a:ln>
            <a:effectLst>
              <a:innerShdw blurRad="177800" dist="152400" dir="10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燕尾形 16"/>
            <p:cNvSpPr/>
            <p:nvPr/>
          </p:nvSpPr>
          <p:spPr>
            <a:xfrm rot="16200000" flipV="1">
              <a:off x="6074393" y="-1775471"/>
              <a:ext cx="43200" cy="12192000"/>
            </a:xfrm>
            <a:prstGeom prst="rect">
              <a:avLst/>
            </a:prstGeom>
            <a:gradFill>
              <a:gsLst>
                <a:gs pos="100000">
                  <a:srgbClr val="FAE7D0"/>
                </a:gs>
                <a:gs pos="0">
                  <a:srgbClr val="D49A78"/>
                </a:gs>
              </a:gsLst>
              <a:lin ang="5400000" scaled="0"/>
            </a:gradFill>
            <a:ln>
              <a:noFill/>
            </a:ln>
            <a:effectLst>
              <a:outerShdw blurRad="177800" dist="152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内容占位符 2"/>
          <p:cNvSpPr txBox="1">
            <a:spLocks noChangeArrowheads="1"/>
          </p:cNvSpPr>
          <p:nvPr/>
        </p:nvSpPr>
        <p:spPr bwMode="auto">
          <a:xfrm>
            <a:off x="908050" y="2328545"/>
            <a:ext cx="10375900" cy="418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0" i="0" u="none" strike="noStrike" kern="0" cap="none" spc="0" normalizeH="0" baseline="0" dirty="0">
                <a:solidFill>
                  <a:srgbClr val="000000"/>
                </a:solidFill>
                <a:latin typeface="微软雅黑" panose="020B0503020204020204" pitchFamily="34" charset="-122"/>
                <a:ea typeface="微软雅黑" panose="020B0503020204020204" pitchFamily="34" charset="-122"/>
              </a:rPr>
              <a:t>毛泽东思想是马克思列宁主义在中国的创造性运用和发展，是被实践证明了的关于中国革命和建设的正确的理论原则和经验总结，是</a:t>
            </a:r>
            <a:r>
              <a:rPr kumimoji="1" lang="zh-CN" altLang="en-US" sz="2000" i="0" u="none" strike="noStrike" kern="0" cap="none" spc="0" normalizeH="0" baseline="0" dirty="0">
                <a:solidFill>
                  <a:srgbClr val="000000"/>
                </a:solidFill>
                <a:latin typeface="微软雅黑" panose="020B0503020204020204" pitchFamily="34" charset="-122"/>
                <a:ea typeface="微软雅黑" panose="020B0503020204020204" pitchFamily="34" charset="-122"/>
              </a:rPr>
              <a:t>马克思主义中国化的第一次历史性飞跃。</a:t>
            </a:r>
            <a:endParaRPr kumimoji="1" lang="zh-CN" altLang="en-US" sz="2000" i="0" u="none" strike="noStrike" kern="0" cap="none" spc="0" normalizeH="0" baseline="0" dirty="0">
              <a:solidFill>
                <a:srgbClr val="000000"/>
              </a:solidFill>
              <a:latin typeface="微软雅黑" panose="020B0503020204020204" pitchFamily="34" charset="-122"/>
              <a:ea typeface="微软雅黑" panose="020B0503020204020204" pitchFamily="34" charset="-122"/>
            </a:endParaRPr>
          </a:p>
          <a:p>
            <a:pPr marL="0" marR="0" lvl="0" indent="504190" algn="just" defTabSz="914400" rtl="0" eaLnBrk="0" fontAlgn="base" latinLnBrk="0" hangingPunct="1">
              <a:lnSpc>
                <a:spcPct val="150000"/>
              </a:lnSpc>
              <a:spcBef>
                <a:spcPts val="0"/>
              </a:spcBef>
              <a:spcAft>
                <a:spcPct val="0"/>
              </a:spcAft>
              <a:buClrTx/>
              <a:buSzTx/>
              <a:buNone/>
              <a:defRPr/>
            </a:pPr>
            <a:r>
              <a:rPr lang="zh-CN" altLang="en-US" sz="2000" kern="0" dirty="0">
                <a:solidFill>
                  <a:srgbClr val="000000"/>
                </a:solidFill>
                <a:latin typeface="微软雅黑" panose="020B0503020204020204" pitchFamily="34" charset="-122"/>
                <a:ea typeface="微软雅黑" panose="020B0503020204020204" pitchFamily="34" charset="-122"/>
              </a:rPr>
              <a:t>邓小平理论、“三个代表”重要思想、科学发展观，科学回答了建设中国特色社会主义的发展道路、发展阶段、根本任务、发展动力、发展战略、政治保证、祖国统一、外交和国际战略、领导力量和依靠力量等一系列基本问题，形成中国特色社会主义理论体系，实现了马克思主义中国化新的飞跃。</a:t>
            </a:r>
            <a:endParaRPr lang="zh-CN" altLang="en-US" sz="2000" kern="0" dirty="0">
              <a:solidFill>
                <a:srgbClr val="000000"/>
              </a:solidFill>
              <a:latin typeface="微软雅黑" panose="020B0503020204020204" pitchFamily="34" charset="-122"/>
              <a:ea typeface="微软雅黑" panose="020B0503020204020204" pitchFamily="34" charset="-122"/>
            </a:endParaRPr>
          </a:p>
          <a:p>
            <a:pPr marL="0" indent="504190" algn="just">
              <a:lnSpc>
                <a:spcPct val="150000"/>
              </a:lnSpc>
              <a:spcBef>
                <a:spcPts val="0"/>
              </a:spcBef>
              <a:buNone/>
              <a:defRPr/>
            </a:pPr>
            <a:r>
              <a:rPr lang="zh-CN" altLang="en-US" sz="2000" kern="0" dirty="0">
                <a:solidFill>
                  <a:srgbClr val="000000"/>
                </a:solidFill>
                <a:latin typeface="微软雅黑" panose="020B0503020204020204" pitchFamily="34" charset="-122"/>
                <a:ea typeface="微软雅黑" panose="020B0503020204020204" pitchFamily="34" charset="-122"/>
              </a:rPr>
              <a:t>习近平新时代中国特色社会主义思想，坚持</a:t>
            </a:r>
            <a:r>
              <a:rPr lang="zh-CN" altLang="en-US" sz="2000" kern="0" dirty="0">
                <a:solidFill>
                  <a:schemeClr val="tx1"/>
                </a:solidFill>
                <a:latin typeface="微软雅黑" panose="020B0503020204020204" pitchFamily="34" charset="-122"/>
                <a:ea typeface="微软雅黑" panose="020B0503020204020204" pitchFamily="34" charset="-122"/>
              </a:rPr>
              <a:t>“两个结合”</a:t>
            </a:r>
            <a:r>
              <a:rPr lang="zh-CN" altLang="en-US" sz="2000" kern="0" dirty="0">
                <a:solidFill>
                  <a:srgbClr val="000000"/>
                </a:solidFill>
                <a:latin typeface="微软雅黑" panose="020B0503020204020204" pitchFamily="34" charset="-122"/>
                <a:ea typeface="微软雅黑" panose="020B0503020204020204" pitchFamily="34" charset="-122"/>
              </a:rPr>
              <a:t>，深刻回答一系列重大时代课题，形成了</a:t>
            </a:r>
            <a:r>
              <a:rPr lang="zh-CN" altLang="en-US" sz="2000" b="1" kern="0" dirty="0">
                <a:solidFill>
                  <a:srgbClr val="000000"/>
                </a:solidFill>
                <a:latin typeface="微软雅黑" panose="020B0503020204020204" pitchFamily="34" charset="-122"/>
                <a:ea typeface="微软雅黑" panose="020B0503020204020204" pitchFamily="34" charset="-122"/>
              </a:rPr>
              <a:t>系统全面、逻辑严密、内涵丰富、内在统一的科学理论体系</a:t>
            </a:r>
            <a:r>
              <a:rPr lang="zh-CN" altLang="en-US" sz="2000" kern="0" dirty="0">
                <a:solidFill>
                  <a:srgbClr val="000000"/>
                </a:solidFill>
                <a:latin typeface="微软雅黑" panose="020B0503020204020204" pitchFamily="34" charset="-122"/>
                <a:ea typeface="微软雅黑" panose="020B0503020204020204" pitchFamily="34" charset="-122"/>
              </a:rPr>
              <a:t>，实现了马克思主义中国化新的飞跃。</a:t>
            </a:r>
            <a:endParaRPr lang="zh-CN" altLang="en-US" sz="2000" kern="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90295" y="620395"/>
            <a:ext cx="10130790" cy="1476375"/>
          </a:xfrm>
          <a:prstGeom prst="rect">
            <a:avLst/>
          </a:prstGeom>
          <a:noFill/>
        </p:spPr>
        <p:txBody>
          <a:bodyPr wrap="square">
            <a:spAutoFit/>
          </a:bodyPr>
          <a:lstStyle/>
          <a:p>
            <a:pPr marL="0" marR="0" lvl="0" indent="504190" algn="l" defTabSz="914400" rtl="0" eaLnBrk="0" fontAlgn="base" latinLnBrk="0" hangingPunct="0">
              <a:lnSpc>
                <a:spcPct val="150000"/>
              </a:lnSpc>
              <a:spcBef>
                <a:spcPts val="0"/>
              </a:spcBef>
              <a:spcAft>
                <a:spcPct val="0"/>
              </a:spcAft>
              <a:buClrTx/>
              <a:buSzTx/>
              <a:buNone/>
              <a:defRPr/>
            </a:pP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我们党的历史，是一部推进马克思主义中国化、不断丰富和发展马克思主义的历史，也是一部运用马克思主义理论认识和改造中国的历史。百年来，马克思主义中国化产生了三大飞跃。</a:t>
            </a:r>
            <a:endPar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750"/>
                                </p:stCondLst>
                                <p:childTnLst>
                                  <p:par>
                                    <p:cTn id="9" presetID="10" presetClass="entr" presetSubtype="0" fill="hold" grpId="0" nodeType="afterEffect">
                                      <p:stCondLst>
                                        <p:cond delay="25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500"/>
                                </p:stCondLst>
                                <p:childTnLst>
                                  <p:par>
                                    <p:cTn id="13" presetID="2" presetClass="entr" presetSubtype="4" fill="hold" grpId="0" nodeType="afterEffect" p14:presetBounceEnd="30000">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14:bounceEnd="30000">
                                          <p:cBhvr additive="base">
                                            <p:cTn id="15" dur="500" fill="hold"/>
                                            <p:tgtEl>
                                              <p:spTgt spid="12"/>
                                            </p:tgtEl>
                                            <p:attrNameLst>
                                              <p:attrName>ppt_x</p:attrName>
                                            </p:attrNameLst>
                                          </p:cBhvr>
                                          <p:tavLst>
                                            <p:tav tm="0">
                                              <p:val>
                                                <p:strVal val="#ppt_x"/>
                                              </p:val>
                                            </p:tav>
                                            <p:tav tm="100000">
                                              <p:val>
                                                <p:strVal val="#ppt_x"/>
                                              </p:val>
                                            </p:tav>
                                          </p:tavLst>
                                        </p:anim>
                                        <p:anim calcmode="lin" valueType="num" p14:bounceEnd="30000">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 calcmode="lin" valueType="num">
                                          <p:cBhvr additive="base">
                                            <p:cTn id="21"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 calcmode="lin" valueType="num">
                                          <p:cBhvr additive="base">
                                            <p:cTn id="2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 calcmode="lin" valueType="num">
                                          <p:cBhvr additive="base">
                                            <p:cTn id="33"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3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750"/>
                                </p:stCondLst>
                                <p:childTnLst>
                                  <p:par>
                                    <p:cTn id="9" presetID="10" presetClass="entr" presetSubtype="0" fill="hold" grpId="0" nodeType="afterEffect">
                                      <p:stCondLst>
                                        <p:cond delay="25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500"/>
                                </p:stCondLst>
                                <p:childTnLst>
                                  <p:par>
                                    <p:cTn id="13" presetID="2" presetClass="entr" presetSubtype="4" fill="hold" grpId="0" nodeType="after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 calcmode="lin" valueType="num">
                                          <p:cBhvr additive="base">
                                            <p:cTn id="21"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 calcmode="lin" valueType="num">
                                          <p:cBhvr additive="base">
                                            <p:cTn id="2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 calcmode="lin" valueType="num">
                                          <p:cBhvr additive="base">
                                            <p:cTn id="33"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3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4"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62750" y="1735989"/>
            <a:ext cx="11386349" cy="4619841"/>
          </a:xfrm>
          <a:prstGeom prst="roundRect">
            <a:avLst>
              <a:gd name="adj" fmla="val 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grpSp>
        <p:nvGrpSpPr>
          <p:cNvPr id="5" name="组合 4"/>
          <p:cNvGrpSpPr/>
          <p:nvPr/>
        </p:nvGrpSpPr>
        <p:grpSpPr>
          <a:xfrm>
            <a:off x="0" y="561340"/>
            <a:ext cx="12192000" cy="1535430"/>
            <a:chOff x="-7" y="4189817"/>
            <a:chExt cx="12192009" cy="2668181"/>
          </a:xfrm>
        </p:grpSpPr>
        <p:sp>
          <p:nvSpPr>
            <p:cNvPr id="6" name="矩形 5"/>
            <p:cNvSpPr/>
            <p:nvPr/>
          </p:nvSpPr>
          <p:spPr>
            <a:xfrm rot="16200000" flipV="1">
              <a:off x="4783001" y="-593185"/>
              <a:ext cx="2626000" cy="12192003"/>
            </a:xfrm>
            <a:prstGeom prst="rect">
              <a:avLst/>
            </a:prstGeom>
            <a:gradFill>
              <a:gsLst>
                <a:gs pos="0">
                  <a:srgbClr val="FAE7D0"/>
                </a:gs>
                <a:gs pos="100000">
                  <a:srgbClr val="D49A78"/>
                </a:gs>
              </a:gsLst>
              <a:lin ang="5400000" scaled="0"/>
            </a:gradFill>
            <a:ln>
              <a:noFill/>
            </a:ln>
            <a:effectLst>
              <a:outerShdw blurRad="177800" dist="152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矩形 6"/>
            <p:cNvSpPr/>
            <p:nvPr/>
          </p:nvSpPr>
          <p:spPr>
            <a:xfrm rot="16200000" flipV="1">
              <a:off x="4782998" y="-551003"/>
              <a:ext cx="2625999" cy="12192003"/>
            </a:xfrm>
            <a:prstGeom prst="rect">
              <a:avLst/>
            </a:prstGeom>
            <a:gradFill>
              <a:gsLst>
                <a:gs pos="0">
                  <a:srgbClr val="AF0000"/>
                </a:gs>
                <a:gs pos="100000">
                  <a:srgbClr val="DD1807"/>
                </a:gs>
              </a:gsLst>
              <a:lin ang="5400000" scaled="0"/>
            </a:gradFill>
            <a:ln>
              <a:noFill/>
            </a:ln>
            <a:effectLst>
              <a:innerShdw blurRad="177800" dist="152400" dir="10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8" name="燕尾形 16"/>
            <p:cNvSpPr/>
            <p:nvPr/>
          </p:nvSpPr>
          <p:spPr>
            <a:xfrm rot="16200000" flipV="1">
              <a:off x="6074393" y="-1775471"/>
              <a:ext cx="43200" cy="12192000"/>
            </a:xfrm>
            <a:prstGeom prst="rect">
              <a:avLst/>
            </a:prstGeom>
            <a:gradFill>
              <a:gsLst>
                <a:gs pos="100000">
                  <a:srgbClr val="FAE7D0"/>
                </a:gs>
                <a:gs pos="0">
                  <a:srgbClr val="D49A78"/>
                </a:gs>
              </a:gsLst>
              <a:lin ang="5400000" scaled="0"/>
            </a:gradFill>
            <a:ln>
              <a:noFill/>
            </a:ln>
            <a:effectLst>
              <a:outerShdw blurRad="177800" dist="1524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内容占位符 2"/>
          <p:cNvSpPr txBox="1">
            <a:spLocks noChangeArrowheads="1"/>
          </p:cNvSpPr>
          <p:nvPr/>
        </p:nvSpPr>
        <p:spPr bwMode="auto">
          <a:xfrm>
            <a:off x="908050" y="2631440"/>
            <a:ext cx="103759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0" i="0" u="none" strike="noStrike" kern="0" cap="none" spc="0" normalizeH="0" baseline="0" dirty="0">
                <a:solidFill>
                  <a:srgbClr val="000000"/>
                </a:solidFill>
                <a:latin typeface="微软雅黑" panose="020B0503020204020204" pitchFamily="34" charset="-122"/>
                <a:ea typeface="微软雅黑" panose="020B0503020204020204" pitchFamily="34" charset="-122"/>
              </a:rPr>
              <a:t>我们认为，马克思主义中国化的三大飞跃是前后相继的，它们都形成发展于中国共产党推进马克思主义中国化的历史进程中。</a:t>
            </a:r>
            <a:endParaRPr kumimoji="1" lang="zh-CN" altLang="en-US" sz="2000" b="0" i="0" u="none" strike="noStrike" kern="0" cap="none" spc="0" normalizeH="0" baseline="0" dirty="0">
              <a:solidFill>
                <a:srgbClr val="000000"/>
              </a:solidFill>
              <a:latin typeface="微软雅黑" panose="020B0503020204020204" pitchFamily="34" charset="-122"/>
              <a:ea typeface="微软雅黑" panose="020B0503020204020204" pitchFamily="34" charset="-122"/>
            </a:endParaRPr>
          </a:p>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0" i="0" u="none" strike="noStrike" kern="0" cap="none" spc="0" normalizeH="0" baseline="0" dirty="0">
                <a:solidFill>
                  <a:srgbClr val="000000"/>
                </a:solidFill>
                <a:latin typeface="微软雅黑" panose="020B0503020204020204" pitchFamily="34" charset="-122"/>
                <a:ea typeface="微软雅黑" panose="020B0503020204020204" pitchFamily="34" charset="-122"/>
              </a:rPr>
              <a:t>虽然它们形成发展于不同的历史阶段，面临着不同的时代课题，解决不同阶段的历史任务，但它们都始终围绕着实现中华民族伟大复兴这一主题，都始终遵循着马克思主义的立场、观点、方法，都始终坚守着人民至上的鲜明立场，都始终坚持把马克思主义同中国具体实际和时代特征、同中华优秀传统文化相结合，都始终坚守共产党的初心与使命。</a:t>
            </a:r>
            <a:endParaRPr kumimoji="1" lang="zh-CN" altLang="en-US" sz="2000" b="0" i="0" u="none" strike="noStrike" kern="0" cap="none" spc="0" normalizeH="0" baseline="0" dirty="0">
              <a:solidFill>
                <a:srgbClr val="000000"/>
              </a:solidFill>
              <a:latin typeface="微软雅黑" panose="020B0503020204020204" pitchFamily="34" charset="-122"/>
              <a:ea typeface="微软雅黑" panose="020B0503020204020204" pitchFamily="34" charset="-122"/>
            </a:endParaRPr>
          </a:p>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0" i="0" u="none" strike="noStrike" kern="0" cap="none" spc="0" normalizeH="0" baseline="0" dirty="0">
                <a:solidFill>
                  <a:srgbClr val="000000"/>
                </a:solidFill>
                <a:latin typeface="微软雅黑" panose="020B0503020204020204" pitchFamily="34" charset="-122"/>
                <a:ea typeface="微软雅黑" panose="020B0503020204020204" pitchFamily="34" charset="-122"/>
              </a:rPr>
              <a:t>因此，这三大飞跃是既一脉相承而又与时俱进的关系。</a:t>
            </a:r>
            <a:endParaRPr kumimoji="1" lang="zh-CN" altLang="en-US" sz="2000" b="0" i="0" u="none" strike="noStrike" kern="0" cap="none" spc="0" normalizeH="0" baseline="0" dirty="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90295" y="620395"/>
            <a:ext cx="10130790" cy="1476375"/>
          </a:xfrm>
          <a:prstGeom prst="rect">
            <a:avLst/>
          </a:prstGeom>
          <a:noFill/>
        </p:spPr>
        <p:txBody>
          <a:bodyPr wrap="square">
            <a:spAutoFit/>
          </a:bodyPr>
          <a:lstStyle/>
          <a:p>
            <a:pPr marL="0" marR="0" lvl="0" indent="504190" algn="l" defTabSz="914400" rtl="0" eaLnBrk="0" fontAlgn="base" latinLnBrk="0" hangingPunct="0">
              <a:lnSpc>
                <a:spcPct val="150000"/>
              </a:lnSpc>
              <a:spcBef>
                <a:spcPts val="0"/>
              </a:spcBef>
              <a:spcAft>
                <a:spcPct val="0"/>
              </a:spcAft>
              <a:buClrTx/>
              <a:buSzTx/>
              <a:buNone/>
              <a:defRPr/>
            </a:pP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我们党的历史，是一部推进马克思主义中国化、不断丰富和发展马克思主义的历史，也是一部运用马克思主义理论认识和改造中国的历史。百年来，马克思主义中国化产生了</a:t>
            </a:r>
            <a:r>
              <a:rPr kumimoji="1" lang="zh-CN" altLang="en-US" sz="2000" b="1" i="0"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三大飞跃</a:t>
            </a: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endPar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30000">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14:bounceEnd="30000">
                                          <p:cBhvr additive="base">
                                            <p:cTn id="7" dur="500" fill="hold"/>
                                            <p:tgtEl>
                                              <p:spTgt spid="12"/>
                                            </p:tgtEl>
                                            <p:attrNameLst>
                                              <p:attrName>ppt_x</p:attrName>
                                            </p:attrNameLst>
                                          </p:cBhvr>
                                          <p:tavLst>
                                            <p:tav tm="0">
                                              <p:val>
                                                <p:strVal val="#ppt_x"/>
                                              </p:val>
                                            </p:tav>
                                            <p:tav tm="100000">
                                              <p:val>
                                                <p:strVal val="#ppt_x"/>
                                              </p:val>
                                            </p:tav>
                                          </p:tavLst>
                                        </p:anim>
                                        <p:anim calcmode="lin" valueType="num" p14:bounceEnd="30000">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 calcmode="lin" valueType="num">
                                          <p:cBhvr additive="base">
                                            <p:cTn id="23"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 calcmode="lin" valueType="num">
                                          <p:cBhvr additive="base">
                                            <p:cTn id="23"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3" name="矩形 2"/>
          <p:cNvSpPr/>
          <p:nvPr/>
        </p:nvSpPr>
        <p:spPr>
          <a:xfrm>
            <a:off x="0" y="0"/>
            <a:ext cx="12192000" cy="6949440"/>
          </a:xfrm>
          <a:prstGeom prst="rect">
            <a:avLst/>
          </a:prstGeom>
          <a:gradFill>
            <a:gsLst>
              <a:gs pos="0">
                <a:srgbClr val="C00000">
                  <a:alpha val="55000"/>
                </a:srgbClr>
              </a:gs>
              <a:gs pos="100000">
                <a:srgbClr val="C00000">
                  <a:alpha val="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grpSp>
        <p:nvGrpSpPr>
          <p:cNvPr id="4" name="组合 3"/>
          <p:cNvGrpSpPr/>
          <p:nvPr/>
        </p:nvGrpSpPr>
        <p:grpSpPr>
          <a:xfrm>
            <a:off x="2192520" y="1516396"/>
            <a:ext cx="8399137" cy="3830043"/>
            <a:chOff x="3016470" y="1293820"/>
            <a:chExt cx="7946282" cy="4270360"/>
          </a:xfrm>
        </p:grpSpPr>
        <p:sp>
          <p:nvSpPr>
            <p:cNvPr id="5" name="矩形: 圆角 53"/>
            <p:cNvSpPr/>
            <p:nvPr/>
          </p:nvSpPr>
          <p:spPr>
            <a:xfrm>
              <a:off x="3016470" y="1293820"/>
              <a:ext cx="7946282" cy="4270360"/>
            </a:xfrm>
            <a:prstGeom prst="rect">
              <a:avLst/>
            </a:prstGeom>
            <a:gradFill>
              <a:gsLst>
                <a:gs pos="75000">
                  <a:schemeClr val="bg1"/>
                </a:gs>
                <a:gs pos="0">
                  <a:srgbClr val="FFFCEF"/>
                </a:gs>
              </a:gsLst>
              <a:lin ang="2700000" scaled="0"/>
            </a:gradFill>
            <a:ln w="38100">
              <a:gradFill flip="none" rotWithShape="1">
                <a:gsLst>
                  <a:gs pos="0">
                    <a:srgbClr val="FEE679"/>
                  </a:gs>
                  <a:gs pos="100000">
                    <a:srgbClr val="FFF7D5">
                      <a:alpha val="0"/>
                    </a:srgbClr>
                  </a:gs>
                </a:gsLst>
                <a:lin ang="13500000" scaled="1"/>
                <a:tileRect/>
              </a:gradFill>
            </a:ln>
            <a:effectLst>
              <a:outerShdw blurRad="190500" dist="190500" dir="2700000" algn="tl" rotWithShape="0">
                <a:srgbClr val="8E000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圆角 7"/>
            <p:cNvSpPr/>
            <p:nvPr/>
          </p:nvSpPr>
          <p:spPr>
            <a:xfrm>
              <a:off x="3113615" y="1352238"/>
              <a:ext cx="7767145" cy="4132505"/>
            </a:xfrm>
            <a:prstGeom prst="rect">
              <a:avLst/>
            </a:prstGeom>
            <a:noFill/>
            <a:ln>
              <a:solidFill>
                <a:srgbClr val="C80F19">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阿里巴巴普惠体 R"/>
                <a:cs typeface="+mn-cs"/>
              </a:endParaRPr>
            </a:p>
          </p:txBody>
        </p:sp>
      </p:grpSp>
      <p:pic>
        <p:nvPicPr>
          <p:cNvPr id="7" name="射光"/>
          <p:cNvPicPr>
            <a:picLocks noChangeAspect="1"/>
          </p:cNvPicPr>
          <p:nvPr/>
        </p:nvPicPr>
        <p:blipFill rotWithShape="1">
          <a:blip r:embed="rId2">
            <a:alphaModFix amt="35000"/>
            <a:extLst>
              <a:ext uri="{28A0092B-C50C-407E-A947-70E740481C1C}">
                <a14:useLocalDpi xmlns:a14="http://schemas.microsoft.com/office/drawing/2010/main" val="0"/>
              </a:ext>
            </a:extLst>
          </a:blip>
          <a:srcRect t="45283" r="20322"/>
          <a:stretch>
            <a:fillRect/>
          </a:stretch>
        </p:blipFill>
        <p:spPr>
          <a:xfrm flipH="1">
            <a:off x="0" y="-38000"/>
            <a:ext cx="12192000" cy="5183367"/>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8945"/>
          <a:stretch>
            <a:fillRect/>
          </a:stretch>
        </p:blipFill>
        <p:spPr>
          <a:xfrm>
            <a:off x="0" y="3549448"/>
            <a:ext cx="6529922" cy="4104523"/>
          </a:xfrm>
          <a:prstGeom prst="rect">
            <a:avLst/>
          </a:prstGeom>
        </p:spPr>
      </p:pic>
      <p:sp>
        <p:nvSpPr>
          <p:cNvPr id="9" name="矩形 8"/>
          <p:cNvSpPr/>
          <p:nvPr/>
        </p:nvSpPr>
        <p:spPr>
          <a:xfrm>
            <a:off x="2506127" y="1944664"/>
            <a:ext cx="7787938" cy="3058979"/>
          </a:xfrm>
          <a:prstGeom prst="rect">
            <a:avLst/>
          </a:prstGeom>
        </p:spPr>
        <p:txBody>
          <a:bodyPr wrap="square">
            <a:spAutoFit/>
          </a:bodyPr>
          <a:lstStyle/>
          <a:p>
            <a:pPr lvl="0" algn="just">
              <a:lnSpc>
                <a:spcPct val="130000"/>
              </a:lnSpc>
            </a:pPr>
            <a:r>
              <a:rPr lang="zh-CN" altLang="en-US" sz="2200" b="1" dirty="0">
                <a:solidFill>
                  <a:prstClr val="black"/>
                </a:solidFill>
                <a:latin typeface="楷体" panose="02010609060101010101" pitchFamily="49" charset="-122"/>
                <a:ea typeface="楷体" panose="02010609060101010101" pitchFamily="49" charset="-122"/>
              </a:rPr>
              <a:t>    党和人民事业发展需要一代代中国共产党人接续奋斗，必须抓好后继有人这个根本大计。要坚持用习近平新时代中国特色社会主义思想教育人，用党的理想信念凝聚人，用社会主义核心价值观培育人，用中华民族伟大复兴历史使命激励人，培养造就大批堪当时代重任的接班人。</a:t>
            </a:r>
            <a:endParaRPr lang="zh-CN" altLang="en-US" sz="2200" b="1" dirty="0">
              <a:solidFill>
                <a:prstClr val="black"/>
              </a:solidFill>
              <a:latin typeface="楷体" panose="02010609060101010101" pitchFamily="49" charset="-122"/>
              <a:ea typeface="楷体" panose="02010609060101010101" pitchFamily="49" charset="-122"/>
            </a:endParaRPr>
          </a:p>
          <a:p>
            <a:pPr lvl="0" algn="r">
              <a:lnSpc>
                <a:spcPct val="150000"/>
              </a:lnSpc>
              <a:defRPr/>
            </a:pPr>
            <a:r>
              <a:rPr lang="en-US" altLang="zh-CN" b="1" dirty="0">
                <a:solidFill>
                  <a:prstClr val="black"/>
                </a:solidFill>
                <a:latin typeface="楷体" panose="02010609060101010101" pitchFamily="49" charset="-122"/>
                <a:ea typeface="楷体" panose="02010609060101010101" pitchFamily="49" charset="-122"/>
              </a:rPr>
              <a:t>——《</a:t>
            </a:r>
            <a:r>
              <a:rPr lang="zh-CN" altLang="en-US" b="1" dirty="0">
                <a:solidFill>
                  <a:prstClr val="black"/>
                </a:solidFill>
                <a:latin typeface="楷体" panose="02010609060101010101" pitchFamily="49" charset="-122"/>
                <a:ea typeface="楷体" panose="02010609060101010101" pitchFamily="49" charset="-122"/>
              </a:rPr>
              <a:t>中共中央关于党的百年奋斗重大成就和历史经验的决议</a:t>
            </a:r>
            <a:r>
              <a:rPr lang="en-US" altLang="zh-CN" b="1" dirty="0">
                <a:solidFill>
                  <a:prstClr val="black"/>
                </a:solidFill>
                <a:latin typeface="楷体" panose="02010609060101010101" pitchFamily="49" charset="-122"/>
                <a:ea typeface="楷体" panose="02010609060101010101" pitchFamily="49" charset="-122"/>
              </a:rPr>
              <a:t>》</a:t>
            </a:r>
            <a:endParaRPr lang="en-US" altLang="zh-CN" b="1" dirty="0">
              <a:solidFill>
                <a:prstClr val="black"/>
              </a:solidFill>
              <a:latin typeface="楷体" panose="02010609060101010101" pitchFamily="49" charset="-122"/>
              <a:ea typeface="楷体" panose="02010609060101010101" pitchFamily="49" charset="-122"/>
            </a:endParaRPr>
          </a:p>
          <a:p>
            <a:pPr lvl="0" algn="r">
              <a:lnSpc>
                <a:spcPct val="150000"/>
              </a:lnSpc>
              <a:defRPr/>
            </a:pPr>
            <a:r>
              <a:rPr lang="zh-CN" altLang="en-US" b="1" dirty="0">
                <a:solidFill>
                  <a:prstClr val="black"/>
                </a:solidFill>
                <a:latin typeface="楷体" panose="02010609060101010101" pitchFamily="49" charset="-122"/>
                <a:ea typeface="楷体" panose="02010609060101010101" pitchFamily="49" charset="-122"/>
              </a:rPr>
              <a:t>（</a:t>
            </a:r>
            <a:r>
              <a:rPr lang="en-US" altLang="zh-CN" b="1" dirty="0">
                <a:solidFill>
                  <a:prstClr val="black"/>
                </a:solidFill>
                <a:latin typeface="楷体" panose="02010609060101010101" pitchFamily="49" charset="-122"/>
                <a:ea typeface="楷体" panose="02010609060101010101" pitchFamily="49" charset="-122"/>
              </a:rPr>
              <a:t>2021</a:t>
            </a:r>
            <a:r>
              <a:rPr lang="zh-CN" altLang="en-US" b="1" dirty="0">
                <a:solidFill>
                  <a:prstClr val="black"/>
                </a:solidFill>
                <a:latin typeface="楷体" panose="02010609060101010101" pitchFamily="49" charset="-122"/>
                <a:ea typeface="楷体" panose="02010609060101010101" pitchFamily="49" charset="-122"/>
              </a:rPr>
              <a:t>年</a:t>
            </a:r>
            <a:r>
              <a:rPr lang="en-US" altLang="zh-CN" b="1" dirty="0">
                <a:solidFill>
                  <a:prstClr val="black"/>
                </a:solidFill>
                <a:latin typeface="楷体" panose="02010609060101010101" pitchFamily="49" charset="-122"/>
                <a:ea typeface="楷体" panose="02010609060101010101" pitchFamily="49" charset="-122"/>
              </a:rPr>
              <a:t>11</a:t>
            </a:r>
            <a:r>
              <a:rPr lang="zh-CN" altLang="en-US" b="1" dirty="0">
                <a:solidFill>
                  <a:prstClr val="black"/>
                </a:solidFill>
                <a:latin typeface="楷体" panose="02010609060101010101" pitchFamily="49" charset="-122"/>
                <a:ea typeface="楷体" panose="02010609060101010101" pitchFamily="49" charset="-122"/>
              </a:rPr>
              <a:t>月</a:t>
            </a:r>
            <a:r>
              <a:rPr lang="en-US" altLang="zh-CN" b="1" dirty="0">
                <a:solidFill>
                  <a:prstClr val="black"/>
                </a:solidFill>
                <a:latin typeface="楷体" panose="02010609060101010101" pitchFamily="49" charset="-122"/>
                <a:ea typeface="楷体" panose="02010609060101010101" pitchFamily="49" charset="-122"/>
              </a:rPr>
              <a:t>11</a:t>
            </a:r>
            <a:r>
              <a:rPr lang="zh-CN" altLang="en-US" b="1" dirty="0">
                <a:solidFill>
                  <a:prstClr val="black"/>
                </a:solidFill>
                <a:latin typeface="楷体" panose="02010609060101010101" pitchFamily="49" charset="-122"/>
                <a:ea typeface="楷体" panose="02010609060101010101" pitchFamily="49" charset="-122"/>
              </a:rPr>
              <a:t>日）</a:t>
            </a:r>
            <a:endParaRPr lang="zh-CN" altLang="en-US" b="1" dirty="0">
              <a:solidFill>
                <a:prstClr val="black"/>
              </a:solidFill>
              <a:latin typeface="楷体" panose="02010609060101010101" pitchFamily="49" charset="-122"/>
              <a:ea typeface="楷体" panose="02010609060101010101" pitchFamily="49" charset="-122"/>
            </a:endParaRPr>
          </a:p>
        </p:txBody>
      </p:sp>
      <p:sp>
        <p:nvSpPr>
          <p:cNvPr id="10" name="文本框 9"/>
          <p:cNvSpPr txBox="1"/>
          <p:nvPr/>
        </p:nvSpPr>
        <p:spPr>
          <a:xfrm>
            <a:off x="873597" y="1399659"/>
            <a:ext cx="1107996" cy="1740220"/>
          </a:xfrm>
          <a:prstGeom prst="rect">
            <a:avLst/>
          </a:prstGeom>
          <a:noFill/>
        </p:spPr>
        <p:txBody>
          <a:bodyPr vert="eaVert" wrap="none" rtlCol="0">
            <a:spAutoFit/>
          </a:bodyPr>
          <a:lstStyle/>
          <a:p>
            <a:r>
              <a:rPr lang="zh-CN" altLang="en-US" sz="6000" b="1" dirty="0">
                <a:solidFill>
                  <a:srgbClr val="FBEFC7"/>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结语</a:t>
            </a:r>
            <a:endParaRPr lang="zh-CN" altLang="en-US" sz="6000" b="1" dirty="0">
              <a:solidFill>
                <a:srgbClr val="FBEFC7"/>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31313"/>
          <a:stretch>
            <a:fillRect/>
          </a:stretch>
        </p:blipFill>
        <p:spPr>
          <a:xfrm rot="10800000">
            <a:off x="7002684" y="-501597"/>
            <a:ext cx="5189316" cy="28782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750"/>
                                        <p:tgtEl>
                                          <p:spTgt spid="10"/>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22" presetClass="entr" presetSubtype="2" fill="hold"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3" name="矩形 2"/>
          <p:cNvSpPr/>
          <p:nvPr>
            <p:custDataLst>
              <p:tags r:id="rId2"/>
            </p:custDataLst>
          </p:nvPr>
        </p:nvSpPr>
        <p:spPr>
          <a:xfrm>
            <a:off x="0" y="0"/>
            <a:ext cx="12192000" cy="6949440"/>
          </a:xfrm>
          <a:prstGeom prst="rect">
            <a:avLst/>
          </a:prstGeom>
          <a:gradFill>
            <a:gsLst>
              <a:gs pos="0">
                <a:srgbClr val="C00000">
                  <a:alpha val="55000"/>
                </a:srgbClr>
              </a:gs>
              <a:gs pos="100000">
                <a:srgbClr val="C00000">
                  <a:alpha val="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grpSp>
        <p:nvGrpSpPr>
          <p:cNvPr id="4" name="组合 3"/>
          <p:cNvGrpSpPr/>
          <p:nvPr/>
        </p:nvGrpSpPr>
        <p:grpSpPr>
          <a:xfrm>
            <a:off x="2192520" y="1516396"/>
            <a:ext cx="8399137" cy="3830043"/>
            <a:chOff x="3016470" y="1293820"/>
            <a:chExt cx="7946282" cy="4270360"/>
          </a:xfrm>
        </p:grpSpPr>
        <p:sp>
          <p:nvSpPr>
            <p:cNvPr id="5" name="矩形: 圆角 53"/>
            <p:cNvSpPr/>
            <p:nvPr/>
          </p:nvSpPr>
          <p:spPr>
            <a:xfrm>
              <a:off x="3016470" y="1293820"/>
              <a:ext cx="7946282" cy="4270360"/>
            </a:xfrm>
            <a:prstGeom prst="rect">
              <a:avLst/>
            </a:prstGeom>
            <a:gradFill>
              <a:gsLst>
                <a:gs pos="75000">
                  <a:schemeClr val="bg1"/>
                </a:gs>
                <a:gs pos="0">
                  <a:srgbClr val="FFFCEF"/>
                </a:gs>
              </a:gsLst>
              <a:lin ang="2700000" scaled="0"/>
            </a:gradFill>
            <a:ln w="38100">
              <a:gradFill flip="none" rotWithShape="1">
                <a:gsLst>
                  <a:gs pos="0">
                    <a:srgbClr val="FEE679"/>
                  </a:gs>
                  <a:gs pos="100000">
                    <a:srgbClr val="FFF7D5">
                      <a:alpha val="0"/>
                    </a:srgbClr>
                  </a:gs>
                </a:gsLst>
                <a:lin ang="13500000" scaled="1"/>
                <a:tileRect/>
              </a:gradFill>
            </a:ln>
            <a:effectLst>
              <a:outerShdw blurRad="190500" dist="190500" dir="2700000" algn="tl" rotWithShape="0">
                <a:srgbClr val="8E000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圆角 7"/>
            <p:cNvSpPr/>
            <p:nvPr/>
          </p:nvSpPr>
          <p:spPr>
            <a:xfrm>
              <a:off x="3113615" y="1352238"/>
              <a:ext cx="7767145" cy="4132505"/>
            </a:xfrm>
            <a:prstGeom prst="rect">
              <a:avLst/>
            </a:prstGeom>
            <a:noFill/>
            <a:ln>
              <a:solidFill>
                <a:srgbClr val="C80F19">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阿里巴巴普惠体 R"/>
                <a:cs typeface="+mn-cs"/>
              </a:endParaRPr>
            </a:p>
          </p:txBody>
        </p:sp>
      </p:grpSp>
      <p:pic>
        <p:nvPicPr>
          <p:cNvPr id="7" name="射光"/>
          <p:cNvPicPr>
            <a:picLocks noChangeAspect="1"/>
          </p:cNvPicPr>
          <p:nvPr>
            <p:custDataLst>
              <p:tags r:id="rId3"/>
            </p:custDataLst>
          </p:nvPr>
        </p:nvPicPr>
        <p:blipFill rotWithShape="1">
          <a:blip r:embed="rId4">
            <a:alphaModFix amt="35000"/>
            <a:extLst>
              <a:ext uri="{28A0092B-C50C-407E-A947-70E740481C1C}">
                <a14:useLocalDpi xmlns:a14="http://schemas.microsoft.com/office/drawing/2010/main" val="0"/>
              </a:ext>
            </a:extLst>
          </a:blip>
          <a:srcRect t="45283" r="20322"/>
          <a:stretch>
            <a:fillRect/>
          </a:stretch>
        </p:blipFill>
        <p:spPr>
          <a:xfrm flipH="1">
            <a:off x="0" y="-38000"/>
            <a:ext cx="12192000" cy="5183367"/>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28945"/>
          <a:stretch>
            <a:fillRect/>
          </a:stretch>
        </p:blipFill>
        <p:spPr>
          <a:xfrm>
            <a:off x="0" y="3549448"/>
            <a:ext cx="6529922" cy="4104523"/>
          </a:xfrm>
          <a:prstGeom prst="rect">
            <a:avLst/>
          </a:prstGeom>
        </p:spPr>
      </p:pic>
      <p:sp>
        <p:nvSpPr>
          <p:cNvPr id="9" name="矩形 8"/>
          <p:cNvSpPr/>
          <p:nvPr/>
        </p:nvSpPr>
        <p:spPr>
          <a:xfrm>
            <a:off x="2506127" y="1728764"/>
            <a:ext cx="7787938" cy="3170555"/>
          </a:xfrm>
          <a:prstGeom prst="rect">
            <a:avLst/>
          </a:prstGeom>
        </p:spPr>
        <p:txBody>
          <a:bodyPr wrap="square">
            <a:spAutoFit/>
          </a:bodyPr>
          <a:lstStyle/>
          <a:p>
            <a:pPr lvl="0" algn="just">
              <a:lnSpc>
                <a:spcPct val="130000"/>
              </a:lnSpc>
            </a:pPr>
            <a:r>
              <a:rPr lang="zh-CN" altLang="en-US" sz="2200" b="1" dirty="0">
                <a:solidFill>
                  <a:prstClr val="black"/>
                </a:solidFill>
                <a:latin typeface="楷体" panose="02010609060101010101" pitchFamily="49" charset="-122"/>
                <a:ea typeface="楷体" panose="02010609060101010101" pitchFamily="49" charset="-122"/>
              </a:rPr>
              <a:t>    新时代青年一定要把学习</a:t>
            </a:r>
            <a:r>
              <a:rPr lang="zh-CN" altLang="en-US" sz="2200" b="1" dirty="0">
                <a:solidFill>
                  <a:srgbClr val="C00000"/>
                </a:solidFill>
                <a:latin typeface="楷体" panose="02010609060101010101" pitchFamily="49" charset="-122"/>
                <a:ea typeface="楷体" panose="02010609060101010101" pitchFamily="49" charset="-122"/>
              </a:rPr>
              <a:t>习近平新时代中国特色社会主义思想</a:t>
            </a:r>
            <a:r>
              <a:rPr lang="zh-CN" altLang="en-US" sz="2200" b="1" dirty="0">
                <a:solidFill>
                  <a:prstClr val="black"/>
                </a:solidFill>
                <a:latin typeface="楷体" panose="02010609060101010101" pitchFamily="49" charset="-122"/>
                <a:ea typeface="楷体" panose="02010609060101010101" pitchFamily="49" charset="-122"/>
              </a:rPr>
              <a:t>当作必修课，要通过学习，牢记“</a:t>
            </a:r>
            <a:r>
              <a:rPr lang="zh-CN" altLang="en-US" sz="2200" b="1" u="sng" dirty="0">
                <a:solidFill>
                  <a:srgbClr val="C00000"/>
                </a:solidFill>
                <a:latin typeface="楷体" panose="02010609060101010101" pitchFamily="49" charset="-122"/>
                <a:ea typeface="楷体" panose="02010609060101010101" pitchFamily="49" charset="-122"/>
              </a:rPr>
              <a:t>两个确立</a:t>
            </a:r>
            <a:r>
              <a:rPr lang="zh-CN" altLang="en-US" sz="2200" b="1" dirty="0">
                <a:solidFill>
                  <a:prstClr val="black"/>
                </a:solidFill>
                <a:latin typeface="楷体" panose="02010609060101010101" pitchFamily="49" charset="-122"/>
                <a:ea typeface="楷体" panose="02010609060101010101" pitchFamily="49" charset="-122"/>
              </a:rPr>
              <a:t>”，</a:t>
            </a:r>
            <a:r>
              <a:rPr lang="zh-CN" altLang="en-US" sz="2200" b="1" u="sng" dirty="0">
                <a:solidFill>
                  <a:prstClr val="black"/>
                </a:solidFill>
                <a:latin typeface="楷体" panose="02010609060101010101" pitchFamily="49" charset="-122"/>
                <a:ea typeface="楷体" panose="02010609060101010101" pitchFamily="49" charset="-122"/>
              </a:rPr>
              <a:t>增强“</a:t>
            </a:r>
            <a:r>
              <a:rPr lang="zh-CN" altLang="en-US" sz="2200" b="1" u="sng" dirty="0">
                <a:solidFill>
                  <a:srgbClr val="C00000"/>
                </a:solidFill>
                <a:latin typeface="楷体" panose="02010609060101010101" pitchFamily="49" charset="-122"/>
                <a:ea typeface="楷体" panose="02010609060101010101" pitchFamily="49" charset="-122"/>
              </a:rPr>
              <a:t>四个意识</a:t>
            </a:r>
            <a:r>
              <a:rPr lang="zh-CN" altLang="en-US" sz="2200" b="1" u="sng" dirty="0">
                <a:solidFill>
                  <a:prstClr val="black"/>
                </a:solidFill>
                <a:latin typeface="楷体" panose="02010609060101010101" pitchFamily="49" charset="-122"/>
                <a:ea typeface="楷体" panose="02010609060101010101" pitchFamily="49" charset="-122"/>
              </a:rPr>
              <a:t>”，坚定“</a:t>
            </a:r>
            <a:r>
              <a:rPr lang="zh-CN" altLang="en-US" sz="2200" b="1" u="sng" dirty="0">
                <a:solidFill>
                  <a:srgbClr val="C00000"/>
                </a:solidFill>
                <a:latin typeface="楷体" panose="02010609060101010101" pitchFamily="49" charset="-122"/>
                <a:ea typeface="楷体" panose="02010609060101010101" pitchFamily="49" charset="-122"/>
              </a:rPr>
              <a:t>四个自信</a:t>
            </a:r>
            <a:r>
              <a:rPr lang="zh-CN" altLang="en-US" sz="2200" b="1" u="sng" dirty="0">
                <a:solidFill>
                  <a:prstClr val="black"/>
                </a:solidFill>
                <a:latin typeface="楷体" panose="02010609060101010101" pitchFamily="49" charset="-122"/>
                <a:ea typeface="楷体" panose="02010609060101010101" pitchFamily="49" charset="-122"/>
              </a:rPr>
              <a:t>”，做到“</a:t>
            </a:r>
            <a:r>
              <a:rPr lang="zh-CN" altLang="en-US" sz="2200" b="1" u="sng" dirty="0">
                <a:solidFill>
                  <a:srgbClr val="C00000"/>
                </a:solidFill>
                <a:latin typeface="楷体" panose="02010609060101010101" pitchFamily="49" charset="-122"/>
                <a:ea typeface="楷体" panose="02010609060101010101" pitchFamily="49" charset="-122"/>
              </a:rPr>
              <a:t>两个维护</a:t>
            </a:r>
            <a:r>
              <a:rPr lang="zh-CN" altLang="en-US" sz="2200" b="1" u="sng" dirty="0">
                <a:solidFill>
                  <a:prstClr val="black"/>
                </a:solidFill>
                <a:latin typeface="楷体" panose="02010609060101010101" pitchFamily="49" charset="-122"/>
                <a:ea typeface="楷体" panose="02010609060101010101" pitchFamily="49" charset="-122"/>
              </a:rPr>
              <a:t>”</a:t>
            </a:r>
            <a:r>
              <a:rPr lang="zh-CN" altLang="en-US" sz="2200" b="1" dirty="0">
                <a:solidFill>
                  <a:prstClr val="black"/>
                </a:solidFill>
                <a:latin typeface="楷体" panose="02010609060101010101" pitchFamily="49" charset="-122"/>
                <a:ea typeface="楷体" panose="02010609060101010101" pitchFamily="49" charset="-122"/>
              </a:rPr>
              <a:t>，树立共产主义远大理想和中国特色社会主义共同理想，厚植爱国主义情怀，把爱国情、强国志、报国行自觉融入坚持和发展中国特色社会主义、建设社会主义现代化强国、实现中华民族伟大复兴的奋斗之中。</a:t>
            </a:r>
            <a:endParaRPr lang="zh-CN" altLang="en-US" sz="2200" b="1" dirty="0">
              <a:solidFill>
                <a:prstClr val="black"/>
              </a:solidFill>
              <a:latin typeface="楷体" panose="02010609060101010101" pitchFamily="49" charset="-122"/>
              <a:ea typeface="楷体" panose="02010609060101010101" pitchFamily="49" charset="-122"/>
            </a:endParaRPr>
          </a:p>
        </p:txBody>
      </p:sp>
      <p:sp>
        <p:nvSpPr>
          <p:cNvPr id="10" name="文本框 9"/>
          <p:cNvSpPr txBox="1"/>
          <p:nvPr/>
        </p:nvSpPr>
        <p:spPr>
          <a:xfrm>
            <a:off x="873597" y="1399659"/>
            <a:ext cx="1107996" cy="1740220"/>
          </a:xfrm>
          <a:prstGeom prst="rect">
            <a:avLst/>
          </a:prstGeom>
          <a:noFill/>
        </p:spPr>
        <p:txBody>
          <a:bodyPr vert="eaVert" wrap="none" rtlCol="0">
            <a:spAutoFit/>
          </a:bodyPr>
          <a:lstStyle/>
          <a:p>
            <a:r>
              <a:rPr lang="zh-CN" altLang="en-US" sz="6000" b="1" dirty="0">
                <a:solidFill>
                  <a:srgbClr val="FBEFC7"/>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结语</a:t>
            </a:r>
            <a:endParaRPr lang="zh-CN" altLang="en-US" sz="6000" b="1" dirty="0">
              <a:solidFill>
                <a:srgbClr val="FBEFC7"/>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31313"/>
          <a:stretch>
            <a:fillRect/>
          </a:stretch>
        </p:blipFill>
        <p:spPr>
          <a:xfrm rot="10800000">
            <a:off x="7002684" y="-501597"/>
            <a:ext cx="5189316" cy="2878228"/>
          </a:xfrm>
          <a:prstGeom prst="rect">
            <a:avLst/>
          </a:prstGeom>
        </p:spPr>
      </p:pic>
      <p:pic>
        <p:nvPicPr>
          <p:cNvPr id="12" name="云视理论-深刻领会“两个确立”的决定性意义">
            <a:hlinkClick r:id="" action="ppaction://media"/>
          </p:cNvPr>
          <p:cNvPicPr/>
          <p:nvPr>
            <a:videoFile r:link="rId7"/>
            <p:extLst>
              <p:ext uri="{DAA4B4D4-6D71-4841-9C94-3DE7FCFB9230}">
                <p14:media xmlns:p14="http://schemas.microsoft.com/office/powerpoint/2010/main" r:link="rId8"/>
              </p:ext>
            </p:extLst>
            <p:custDataLst>
              <p:tags r:id="rId9"/>
            </p:custDataLst>
          </p:nvPr>
        </p:nvPicPr>
        <p:blipFill>
          <a:blip r:embed="rId10"/>
          <a:stretch>
            <a:fillRect/>
          </a:stretch>
        </p:blipFill>
        <p:spPr>
          <a:xfrm>
            <a:off x="2192655" y="711835"/>
            <a:ext cx="962025" cy="704850"/>
          </a:xfrm>
          <a:prstGeom prst="rect">
            <a:avLst/>
          </a:prstGeom>
        </p:spPr>
      </p:pic>
      <p:sp>
        <p:nvSpPr>
          <p:cNvPr id="13" name="文本框 12"/>
          <p:cNvSpPr txBox="1"/>
          <p:nvPr/>
        </p:nvSpPr>
        <p:spPr>
          <a:xfrm>
            <a:off x="3153410" y="1031240"/>
            <a:ext cx="3434080" cy="337185"/>
          </a:xfrm>
          <a:prstGeom prst="rect">
            <a:avLst/>
          </a:prstGeom>
          <a:noFill/>
        </p:spPr>
        <p:txBody>
          <a:bodyPr wrap="none" rtlCol="0" anchor="t">
            <a:spAutoFit/>
          </a:bodyPr>
          <a:p>
            <a:r>
              <a:rPr lang="zh-CN" altLang="en-US" sz="1600">
                <a:solidFill>
                  <a:schemeClr val="bg1"/>
                </a:solidFill>
                <a:sym typeface="+mn-ea"/>
              </a:rPr>
              <a:t>深刻领会“两个确立”的决定性意义</a:t>
            </a:r>
            <a:endParaRPr lang="zh-CN" altLang="en-US" b="1" dirty="0">
              <a:solidFill>
                <a:schemeClr val="bg1"/>
              </a:solidFill>
              <a:latin typeface="楷体" panose="02010609060101010101" pitchFamily="49" charset="-122"/>
              <a:ea typeface="楷体" panose="02010609060101010101" pitchFamily="49" charset="-122"/>
              <a:sym typeface="+mn-ea"/>
            </a:endParaRPr>
          </a:p>
        </p:txBody>
      </p:sp>
      <p:sp>
        <p:nvSpPr>
          <p:cNvPr id="15" name="文本框 14"/>
          <p:cNvSpPr txBox="1"/>
          <p:nvPr/>
        </p:nvSpPr>
        <p:spPr>
          <a:xfrm>
            <a:off x="7595235" y="784860"/>
            <a:ext cx="3049270" cy="583565"/>
          </a:xfrm>
          <a:prstGeom prst="rect">
            <a:avLst/>
          </a:prstGeom>
          <a:noFill/>
        </p:spPr>
        <p:txBody>
          <a:bodyPr wrap="square" rtlCol="0" anchor="t">
            <a:spAutoFit/>
          </a:bodyPr>
          <a:p>
            <a:r>
              <a:rPr lang="zh-CN" altLang="en-US" sz="1600">
                <a:solidFill>
                  <a:schemeClr val="bg1"/>
                </a:solidFill>
              </a:rPr>
              <a:t>四个意识、四个自信与两个维护始出一脉、相辅相成</a:t>
            </a:r>
            <a:endParaRPr lang="zh-CN" altLang="en-US" sz="1600">
              <a:solidFill>
                <a:schemeClr val="bg1"/>
              </a:solidFill>
            </a:endParaRPr>
          </a:p>
        </p:txBody>
      </p:sp>
      <p:pic>
        <p:nvPicPr>
          <p:cNvPr id="16" name="四个意识四个自信与两个维护始出一脉、相辅相成">
            <a:hlinkClick r:id="" action="ppaction://media"/>
          </p:cNvPr>
          <p:cNvPicPr/>
          <p:nvPr>
            <a:videoFile r:link="rId11"/>
            <p:extLst>
              <p:ext uri="{DAA4B4D4-6D71-4841-9C94-3DE7FCFB9230}">
                <p14:media xmlns:p14="http://schemas.microsoft.com/office/powerpoint/2010/main" r:link="rId12"/>
              </p:ext>
            </p:extLst>
            <p:custDataLst>
              <p:tags r:id="rId13"/>
            </p:custDataLst>
          </p:nvPr>
        </p:nvPicPr>
        <p:blipFill>
          <a:blip r:embed="rId14"/>
          <a:stretch>
            <a:fillRect/>
          </a:stretch>
        </p:blipFill>
        <p:spPr>
          <a:xfrm>
            <a:off x="6727825" y="711835"/>
            <a:ext cx="867410" cy="656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750"/>
                                        <p:tgtEl>
                                          <p:spTgt spid="10"/>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22" presetClass="entr" presetSubtype="2" fill="hold"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19649"/>
                            </p:stCondLst>
                            <p:childTnLst>
                              <p:par>
                                <p:cTn id="25" presetID="3" presetClass="entr" presetSubtype="1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37" fill="hold" display="1">
                  <p:stCondLst>
                    <p:cond delay="indefinite"/>
                  </p:stCondLst>
                </p:cTn>
                <p:tgtEl>
                  <p:spTgt spid="12"/>
                </p:tgtEl>
              </p:cMediaNode>
            </p:video>
            <p:seq concurrent="1" nextAc="seek">
              <p:cTn id="38" restart="whenNotActive" fill="hold" evtFilter="cancelBubble" nodeType="interactiveSeq">
                <p:stCondLst>
                  <p:cond evt="onClick" delay="0">
                    <p:tgtEl>
                      <p:spTgt spid="1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additive="base">
                                        <p:cTn id="42" dur="1" fill="hold"/>
                                        <p:tgtEl>
                                          <p:spTgt spid="12"/>
                                        </p:tgtEl>
                                      </p:cBhvr>
                                    </p:cmd>
                                  </p:childTnLst>
                                </p:cTn>
                              </p:par>
                            </p:childTnLst>
                          </p:cTn>
                        </p:par>
                      </p:childTnLst>
                    </p:cTn>
                  </p:par>
                </p:childTnLst>
              </p:cTn>
              <p:nextCondLst>
                <p:cond evt="onClick" delay="0">
                  <p:tgtEl>
                    <p:spTgt spid="12"/>
                  </p:tgtEl>
                </p:cond>
              </p:nextCondLst>
            </p:seq>
            <p:video fullScrn="1">
              <p:cMediaNode>
                <p:cTn id="43" fill="hold" display="1">
                  <p:stCondLst>
                    <p:cond delay="indefinite"/>
                  </p:stCondLst>
                </p:cTn>
                <p:tgtEl>
                  <p:spTgt spid="16"/>
                </p:tgtEl>
              </p:cMediaNode>
            </p:video>
          </p:childTnLst>
        </p:cTn>
      </p:par>
    </p:tnLst>
    <p:bldLst>
      <p:bldP spid="9" grpId="0"/>
      <p:bldP spid="10" grpId="0"/>
      <p:bldP spid="13" grpId="0"/>
      <p:bldP spid="1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3" name="矩形 2"/>
          <p:cNvSpPr/>
          <p:nvPr/>
        </p:nvSpPr>
        <p:spPr>
          <a:xfrm>
            <a:off x="0" y="0"/>
            <a:ext cx="12192000" cy="6949440"/>
          </a:xfrm>
          <a:prstGeom prst="rect">
            <a:avLst/>
          </a:prstGeom>
          <a:gradFill>
            <a:gsLst>
              <a:gs pos="0">
                <a:srgbClr val="C00000">
                  <a:alpha val="55000"/>
                </a:srgbClr>
              </a:gs>
              <a:gs pos="100000">
                <a:srgbClr val="C00000">
                  <a:alpha val="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grpSp>
        <p:nvGrpSpPr>
          <p:cNvPr id="4" name="组合 3"/>
          <p:cNvGrpSpPr/>
          <p:nvPr/>
        </p:nvGrpSpPr>
        <p:grpSpPr>
          <a:xfrm>
            <a:off x="1859280" y="956310"/>
            <a:ext cx="9023350" cy="4874895"/>
            <a:chOff x="3016470" y="1293820"/>
            <a:chExt cx="7946282" cy="4270360"/>
          </a:xfrm>
        </p:grpSpPr>
        <p:sp>
          <p:nvSpPr>
            <p:cNvPr id="5" name="矩形: 圆角 53"/>
            <p:cNvSpPr/>
            <p:nvPr/>
          </p:nvSpPr>
          <p:spPr>
            <a:xfrm>
              <a:off x="3016470" y="1293820"/>
              <a:ext cx="7946282" cy="4270360"/>
            </a:xfrm>
            <a:prstGeom prst="rect">
              <a:avLst/>
            </a:prstGeom>
            <a:gradFill>
              <a:gsLst>
                <a:gs pos="75000">
                  <a:schemeClr val="bg1"/>
                </a:gs>
                <a:gs pos="0">
                  <a:srgbClr val="FFFCEF"/>
                </a:gs>
              </a:gsLst>
              <a:lin ang="2700000" scaled="0"/>
            </a:gradFill>
            <a:ln w="38100">
              <a:gradFill flip="none" rotWithShape="1">
                <a:gsLst>
                  <a:gs pos="0">
                    <a:srgbClr val="FEE679"/>
                  </a:gs>
                  <a:gs pos="100000">
                    <a:srgbClr val="FFF7D5">
                      <a:alpha val="0"/>
                    </a:srgbClr>
                  </a:gs>
                </a:gsLst>
                <a:lin ang="13500000" scaled="1"/>
                <a:tileRect/>
              </a:gradFill>
            </a:ln>
            <a:effectLst>
              <a:outerShdw blurRad="190500" dist="190500" dir="2700000" algn="tl" rotWithShape="0">
                <a:srgbClr val="8E000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圆角 7"/>
            <p:cNvSpPr/>
            <p:nvPr/>
          </p:nvSpPr>
          <p:spPr>
            <a:xfrm>
              <a:off x="3113615" y="1352238"/>
              <a:ext cx="7767145" cy="4132505"/>
            </a:xfrm>
            <a:prstGeom prst="rect">
              <a:avLst/>
            </a:prstGeom>
            <a:noFill/>
            <a:ln>
              <a:solidFill>
                <a:srgbClr val="C80F19">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阿里巴巴普惠体 R"/>
                <a:cs typeface="+mn-cs"/>
              </a:endParaRPr>
            </a:p>
          </p:txBody>
        </p:sp>
      </p:grpSp>
      <p:pic>
        <p:nvPicPr>
          <p:cNvPr id="7" name="射光"/>
          <p:cNvPicPr>
            <a:picLocks noChangeAspect="1"/>
          </p:cNvPicPr>
          <p:nvPr/>
        </p:nvPicPr>
        <p:blipFill rotWithShape="1">
          <a:blip r:embed="rId2">
            <a:alphaModFix amt="35000"/>
            <a:extLst>
              <a:ext uri="{28A0092B-C50C-407E-A947-70E740481C1C}">
                <a14:useLocalDpi xmlns:a14="http://schemas.microsoft.com/office/drawing/2010/main" val="0"/>
              </a:ext>
            </a:extLst>
          </a:blip>
          <a:srcRect t="45283" r="20322"/>
          <a:stretch>
            <a:fillRect/>
          </a:stretch>
        </p:blipFill>
        <p:spPr>
          <a:xfrm flipH="1">
            <a:off x="0" y="100"/>
            <a:ext cx="12192000" cy="5183367"/>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8945"/>
          <a:stretch>
            <a:fillRect/>
          </a:stretch>
        </p:blipFill>
        <p:spPr>
          <a:xfrm>
            <a:off x="0" y="4476548"/>
            <a:ext cx="6529922" cy="4104523"/>
          </a:xfrm>
          <a:prstGeom prst="rect">
            <a:avLst/>
          </a:prstGeom>
        </p:spPr>
      </p:pic>
      <p:sp>
        <p:nvSpPr>
          <p:cNvPr id="10" name="文本框 9"/>
          <p:cNvSpPr txBox="1"/>
          <p:nvPr/>
        </p:nvSpPr>
        <p:spPr>
          <a:xfrm>
            <a:off x="873597" y="1399659"/>
            <a:ext cx="1107996" cy="1740220"/>
          </a:xfrm>
          <a:prstGeom prst="rect">
            <a:avLst/>
          </a:prstGeom>
          <a:noFill/>
        </p:spPr>
        <p:txBody>
          <a:bodyPr vert="eaVert" wrap="none" rtlCol="0">
            <a:spAutoFit/>
          </a:bodyPr>
          <a:lstStyle/>
          <a:p>
            <a:r>
              <a:rPr lang="zh-CN" altLang="en-US" sz="6000" b="1" dirty="0">
                <a:solidFill>
                  <a:srgbClr val="FBEFC7"/>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结语</a:t>
            </a:r>
            <a:endParaRPr lang="zh-CN" altLang="en-US" sz="6000" b="1" dirty="0">
              <a:solidFill>
                <a:srgbClr val="FBEFC7"/>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31313"/>
          <a:stretch>
            <a:fillRect/>
          </a:stretch>
        </p:blipFill>
        <p:spPr>
          <a:xfrm rot="10800000">
            <a:off x="7002684" y="-889582"/>
            <a:ext cx="5189316" cy="2878228"/>
          </a:xfrm>
          <a:prstGeom prst="rect">
            <a:avLst/>
          </a:prstGeom>
        </p:spPr>
      </p:pic>
      <p:sp>
        <p:nvSpPr>
          <p:cNvPr id="9" name="矩形 8"/>
          <p:cNvSpPr/>
          <p:nvPr/>
        </p:nvSpPr>
        <p:spPr>
          <a:xfrm>
            <a:off x="1981835" y="1022985"/>
            <a:ext cx="8806815" cy="4490085"/>
          </a:xfrm>
          <a:prstGeom prst="rect">
            <a:avLst/>
          </a:prstGeom>
        </p:spPr>
        <p:txBody>
          <a:bodyPr wrap="square">
            <a:spAutoFit/>
          </a:bodyPr>
          <a:lstStyle/>
          <a:p>
            <a:pPr lvl="0" indent="457200" algn="just" fontAlgn="auto">
              <a:lnSpc>
                <a:spcPct val="130000"/>
              </a:lnSpc>
            </a:pPr>
            <a:r>
              <a:rPr lang="zh-CN" altLang="en-US" sz="2200" b="1" dirty="0">
                <a:solidFill>
                  <a:prstClr val="black"/>
                </a:solidFill>
                <a:latin typeface="楷体" panose="02010609060101010101" pitchFamily="49" charset="-122"/>
                <a:ea typeface="楷体" panose="02010609060101010101" pitchFamily="49" charset="-122"/>
              </a:rPr>
              <a:t>学习</a:t>
            </a:r>
            <a:r>
              <a:rPr lang="zh-CN" altLang="en-US" sz="2200" b="1" dirty="0">
                <a:solidFill>
                  <a:prstClr val="black"/>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习近平新时代中国特色社会主义思想</a:t>
            </a:r>
            <a:r>
              <a:rPr lang="zh-CN" altLang="en-US" sz="2200" b="1" dirty="0">
                <a:solidFill>
                  <a:prstClr val="black"/>
                </a:solidFill>
                <a:latin typeface="楷体" panose="02010609060101010101" pitchFamily="49" charset="-122"/>
                <a:ea typeface="楷体" panose="02010609060101010101" pitchFamily="49" charset="-122"/>
              </a:rPr>
              <a:t>：</a:t>
            </a:r>
            <a:endParaRPr lang="zh-CN" altLang="en-US" sz="2200" b="1" dirty="0">
              <a:solidFill>
                <a:prstClr val="black"/>
              </a:solidFill>
              <a:latin typeface="楷体" panose="02010609060101010101" pitchFamily="49" charset="-122"/>
              <a:ea typeface="楷体" panose="02010609060101010101" pitchFamily="49" charset="-122"/>
            </a:endParaRPr>
          </a:p>
          <a:p>
            <a:pPr lvl="0" indent="457200" algn="just" fontAlgn="auto">
              <a:lnSpc>
                <a:spcPct val="130000"/>
              </a:lnSpc>
            </a:pPr>
            <a:r>
              <a:rPr lang="zh-CN" altLang="en-US" sz="2200" b="1" dirty="0">
                <a:solidFill>
                  <a:prstClr val="black"/>
                </a:solidFill>
                <a:latin typeface="楷体" panose="02010609060101010101" pitchFamily="49" charset="-122"/>
                <a:ea typeface="楷体" panose="02010609060101010101" pitchFamily="49" charset="-122"/>
              </a:rPr>
              <a:t>必须深刻把握这一思想的</a:t>
            </a:r>
            <a:r>
              <a:rPr lang="zh-CN" altLang="en-US" sz="2200" b="1" dirty="0">
                <a:solidFill>
                  <a:srgbClr val="C00000"/>
                </a:solidFill>
                <a:latin typeface="楷体" panose="02010609060101010101" pitchFamily="49" charset="-122"/>
                <a:ea typeface="楷体" panose="02010609060101010101" pitchFamily="49" charset="-122"/>
              </a:rPr>
              <a:t>时代背景、核心要义、精神实质、丰富内涵、实践要求</a:t>
            </a:r>
            <a:r>
              <a:rPr lang="zh-CN" altLang="en-US" sz="2200" b="1" dirty="0">
                <a:solidFill>
                  <a:prstClr val="black"/>
                </a:solidFill>
                <a:latin typeface="楷体" panose="02010609060101010101" pitchFamily="49" charset="-122"/>
                <a:ea typeface="楷体" panose="02010609060101010101" pitchFamily="49" charset="-122"/>
              </a:rPr>
              <a:t>，掌握这一思想的科学体系和主要内容；</a:t>
            </a:r>
            <a:endParaRPr lang="zh-CN" altLang="en-US" sz="2200" b="1" dirty="0">
              <a:solidFill>
                <a:prstClr val="black"/>
              </a:solidFill>
              <a:latin typeface="楷体" panose="02010609060101010101" pitchFamily="49" charset="-122"/>
              <a:ea typeface="楷体" panose="02010609060101010101" pitchFamily="49" charset="-122"/>
            </a:endParaRPr>
          </a:p>
          <a:p>
            <a:pPr lvl="0" indent="457200" algn="just" fontAlgn="auto">
              <a:lnSpc>
                <a:spcPct val="130000"/>
              </a:lnSpc>
            </a:pPr>
            <a:r>
              <a:rPr lang="zh-CN" altLang="en-US" sz="2200" b="1" dirty="0">
                <a:solidFill>
                  <a:prstClr val="black"/>
                </a:solidFill>
                <a:latin typeface="楷体" panose="02010609060101010101" pitchFamily="49" charset="-122"/>
                <a:ea typeface="楷体" panose="02010609060101010101" pitchFamily="49" charset="-122"/>
              </a:rPr>
              <a:t>深入领会这一思想的</a:t>
            </a:r>
            <a:r>
              <a:rPr lang="zh-CN" altLang="en-US" sz="2200" b="1" dirty="0">
                <a:solidFill>
                  <a:srgbClr val="C00000"/>
                </a:solidFill>
                <a:latin typeface="楷体" panose="02010609060101010101" pitchFamily="49" charset="-122"/>
                <a:ea typeface="楷体" panose="02010609060101010101" pitchFamily="49" charset="-122"/>
              </a:rPr>
              <a:t>时代意义、理论意义、实践意义、世界意义</a:t>
            </a:r>
            <a:r>
              <a:rPr lang="zh-CN" altLang="en-US" sz="2200" b="1" dirty="0">
                <a:solidFill>
                  <a:prstClr val="black"/>
                </a:solidFill>
                <a:latin typeface="楷体" panose="02010609060101010101" pitchFamily="49" charset="-122"/>
                <a:ea typeface="楷体" panose="02010609060101010101" pitchFamily="49" charset="-122"/>
              </a:rPr>
              <a:t>，清醒认识这一思想的历史地位，增强用这一思想武装头脑的自觉性；</a:t>
            </a:r>
            <a:endParaRPr lang="zh-CN" altLang="en-US" sz="2200" b="1" dirty="0">
              <a:solidFill>
                <a:prstClr val="black"/>
              </a:solidFill>
              <a:latin typeface="楷体" panose="02010609060101010101" pitchFamily="49" charset="-122"/>
              <a:ea typeface="楷体" panose="02010609060101010101" pitchFamily="49" charset="-122"/>
            </a:endParaRPr>
          </a:p>
          <a:p>
            <a:pPr lvl="0" indent="457200" algn="just" fontAlgn="auto">
              <a:lnSpc>
                <a:spcPct val="130000"/>
              </a:lnSpc>
            </a:pPr>
            <a:r>
              <a:rPr lang="zh-CN" altLang="en-US" sz="2200" b="1" dirty="0">
                <a:solidFill>
                  <a:prstClr val="black"/>
                </a:solidFill>
                <a:latin typeface="楷体" panose="02010609060101010101" pitchFamily="49" charset="-122"/>
                <a:ea typeface="楷体" panose="02010609060101010101" pitchFamily="49" charset="-122"/>
              </a:rPr>
              <a:t>必须全面了解这一思想中蕴含的</a:t>
            </a:r>
            <a:r>
              <a:rPr lang="zh-CN" altLang="en-US" sz="2200" b="1" dirty="0">
                <a:solidFill>
                  <a:srgbClr val="C00000"/>
                </a:solidFill>
                <a:latin typeface="楷体" panose="02010609060101010101" pitchFamily="49" charset="-122"/>
                <a:ea typeface="楷体" panose="02010609060101010101" pitchFamily="49" charset="-122"/>
              </a:rPr>
              <a:t>人民至上、崇高信仰、历史自觉、问题导向、斗争精神、天下情怀</a:t>
            </a:r>
            <a:r>
              <a:rPr lang="zh-CN" altLang="en-US" sz="2200" b="1" dirty="0">
                <a:solidFill>
                  <a:prstClr val="black"/>
                </a:solidFill>
                <a:latin typeface="楷体" panose="02010609060101010101" pitchFamily="49" charset="-122"/>
                <a:ea typeface="楷体" panose="02010609060101010101" pitchFamily="49" charset="-122"/>
              </a:rPr>
              <a:t>等理论品格和思想风范，增进对这一思想的</a:t>
            </a:r>
            <a:r>
              <a:rPr lang="zh-CN" altLang="en-US" sz="2200" b="1" dirty="0">
                <a:solidFill>
                  <a:srgbClr val="C00000"/>
                </a:solidFill>
                <a:latin typeface="楷体" panose="02010609060101010101" pitchFamily="49" charset="-122"/>
                <a:ea typeface="楷体" panose="02010609060101010101" pitchFamily="49" charset="-122"/>
              </a:rPr>
              <a:t>政治认同、理论认同、思想认同和情感认同</a:t>
            </a:r>
            <a:r>
              <a:rPr lang="zh-CN" altLang="en-US" sz="2200" b="1" dirty="0">
                <a:solidFill>
                  <a:prstClr val="black"/>
                </a:solidFill>
                <a:latin typeface="楷体" panose="02010609060101010101" pitchFamily="49" charset="-122"/>
                <a:ea typeface="楷体" panose="02010609060101010101" pitchFamily="49" charset="-122"/>
              </a:rPr>
              <a:t>；</a:t>
            </a:r>
            <a:endParaRPr lang="zh-CN" altLang="en-US" sz="2200" b="1" dirty="0">
              <a:solidFill>
                <a:prstClr val="black"/>
              </a:solidFill>
              <a:latin typeface="楷体" panose="02010609060101010101" pitchFamily="49" charset="-122"/>
              <a:ea typeface="楷体" panose="02010609060101010101" pitchFamily="49" charset="-122"/>
            </a:endParaRPr>
          </a:p>
          <a:p>
            <a:pPr lvl="0" indent="457200" algn="just" fontAlgn="auto">
              <a:lnSpc>
                <a:spcPct val="130000"/>
              </a:lnSpc>
            </a:pPr>
            <a:r>
              <a:rPr lang="zh-CN" altLang="en-US" sz="2200" b="1" dirty="0">
                <a:solidFill>
                  <a:prstClr val="black"/>
                </a:solidFill>
                <a:latin typeface="楷体" panose="02010609060101010101" pitchFamily="49" charset="-122"/>
                <a:ea typeface="楷体" panose="02010609060101010101" pitchFamily="49" charset="-122"/>
              </a:rPr>
              <a:t>必须深刻把握这一思想中贯穿的</a:t>
            </a:r>
            <a:r>
              <a:rPr lang="zh-CN" altLang="en-US" sz="2200" b="1" dirty="0">
                <a:solidFill>
                  <a:srgbClr val="C00000"/>
                </a:solidFill>
                <a:latin typeface="楷体" panose="02010609060101010101" pitchFamily="49" charset="-122"/>
                <a:ea typeface="楷体" panose="02010609060101010101" pitchFamily="49" charset="-122"/>
              </a:rPr>
              <a:t>马克思主义立场观点方法</a:t>
            </a:r>
            <a:r>
              <a:rPr lang="zh-CN" altLang="en-US" sz="2200" b="1" dirty="0">
                <a:solidFill>
                  <a:prstClr val="black"/>
                </a:solidFill>
                <a:latin typeface="楷体" panose="02010609060101010101" pitchFamily="49" charset="-122"/>
                <a:ea typeface="楷体" panose="02010609060101010101" pitchFamily="49" charset="-122"/>
              </a:rPr>
              <a:t>，做到既能掌握理论，又能得到许多思想的启迪、战略的启蒙和智慧的启示。</a:t>
            </a:r>
            <a:endParaRPr lang="zh-CN" altLang="en-US" sz="2200" b="1" dirty="0">
              <a:solidFill>
                <a:prstClr val="black"/>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750"/>
                                        <p:tgtEl>
                                          <p:spTgt spid="10"/>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îśľîdè"/>
          <p:cNvSpPr/>
          <p:nvPr/>
        </p:nvSpPr>
        <p:spPr>
          <a:xfrm>
            <a:off x="3232479" y="3004724"/>
            <a:ext cx="2679354" cy="3033349"/>
          </a:xfrm>
          <a:prstGeom prst="rect">
            <a:avLst/>
          </a:prstGeom>
          <a:solidFill>
            <a:schemeClr val="bg1"/>
          </a:solidFill>
          <a:ln>
            <a:gradFill flip="none" rotWithShape="1">
              <a:gsLst>
                <a:gs pos="13000">
                  <a:schemeClr val="bg1"/>
                </a:gs>
                <a:gs pos="0">
                  <a:srgbClr val="C00000"/>
                </a:gs>
                <a:gs pos="100000">
                  <a:schemeClr val="bg1">
                    <a:alpha val="30000"/>
                  </a:schemeClr>
                </a:gs>
                <a:gs pos="37000">
                  <a:srgbClr val="C00000"/>
                </a:gs>
              </a:gsLst>
              <a:lin ang="2700000" scaled="1"/>
              <a:tileRect/>
            </a:gradFill>
          </a:ln>
          <a:effectLst>
            <a:outerShdw blurRad="3175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320367" y="3334540"/>
            <a:ext cx="2503579" cy="1754326"/>
          </a:xfrm>
          <a:prstGeom prst="rect">
            <a:avLst/>
          </a:prstGeom>
          <a:noFill/>
        </p:spPr>
        <p:txBody>
          <a:bodyPr wrap="square" rtlCol="0">
            <a:spAutoFit/>
          </a:bodyPr>
          <a:lstStyle>
            <a:defPPr>
              <a:defRPr lang="zh-CN"/>
            </a:defPPr>
            <a:lvl1pPr indent="504190" algn="just">
              <a:lnSpc>
                <a:spcPct val="150000"/>
              </a:lnSpc>
              <a:defRPr b="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467995"/>
            <a:r>
              <a:rPr lang="zh-CN" altLang="en-US" noProof="0" dirty="0">
                <a:ln>
                  <a:noFill/>
                </a:ln>
                <a:solidFill>
                  <a:schemeClr val="tx1"/>
                </a:solidFill>
                <a:effectLst/>
                <a:uLnTx/>
                <a:uFillTx/>
                <a:sym typeface="+mn-ea"/>
              </a:rPr>
              <a:t>习近平新时代中国特色社会主义思想的核心内容由“八个明确”扩展为“十个明确”。</a:t>
            </a:r>
            <a:endParaRPr lang="en-US" altLang="zh-CN" i="0" dirty="0">
              <a:solidFill>
                <a:schemeClr val="tx1"/>
              </a:solidFill>
              <a:effectLst/>
            </a:endParaRPr>
          </a:p>
        </p:txBody>
      </p:sp>
      <p:sp>
        <p:nvSpPr>
          <p:cNvPr id="11" name="ïs1ïḑé"/>
          <p:cNvSpPr/>
          <p:nvPr/>
        </p:nvSpPr>
        <p:spPr>
          <a:xfrm>
            <a:off x="275969" y="2997908"/>
            <a:ext cx="2679354" cy="3033349"/>
          </a:xfrm>
          <a:prstGeom prst="rect">
            <a:avLst/>
          </a:prstGeom>
          <a:solidFill>
            <a:schemeClr val="bg1"/>
          </a:solidFill>
          <a:ln>
            <a:gradFill flip="none" rotWithShape="1">
              <a:gsLst>
                <a:gs pos="13000">
                  <a:schemeClr val="bg1"/>
                </a:gs>
                <a:gs pos="0">
                  <a:schemeClr val="accent2">
                    <a:lumMod val="75000"/>
                  </a:schemeClr>
                </a:gs>
                <a:gs pos="100000">
                  <a:schemeClr val="bg1">
                    <a:alpha val="30000"/>
                  </a:schemeClr>
                </a:gs>
                <a:gs pos="37000">
                  <a:schemeClr val="accent2">
                    <a:lumMod val="75000"/>
                  </a:schemeClr>
                </a:gs>
              </a:gsLst>
              <a:lin ang="2700000" scaled="1"/>
              <a:tileRect/>
            </a:gradFill>
          </a:ln>
          <a:effectLst>
            <a:outerShdw blurRad="3175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353475" y="3334540"/>
            <a:ext cx="2524343" cy="1754326"/>
          </a:xfrm>
          <a:prstGeom prst="rect">
            <a:avLst/>
          </a:prstGeom>
          <a:noFill/>
        </p:spPr>
        <p:txBody>
          <a:bodyPr wrap="square" rtlCol="0">
            <a:spAutoFit/>
          </a:bodyPr>
          <a:lstStyle>
            <a:defPPr>
              <a:defRPr lang="zh-CN"/>
            </a:defPPr>
            <a:lvl1pPr indent="504190" algn="just">
              <a:lnSpc>
                <a:spcPct val="150000"/>
              </a:lnSpc>
              <a:defRPr b="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467995" algn="just"/>
            <a:r>
              <a:rPr lang="zh-CN" altLang="en-US" noProof="0" dirty="0">
                <a:ln>
                  <a:noFill/>
                </a:ln>
                <a:solidFill>
                  <a:schemeClr val="tx1"/>
                </a:solidFill>
                <a:effectLst/>
                <a:uLnTx/>
                <a:uFillTx/>
                <a:sym typeface="+mn-ea"/>
              </a:rPr>
              <a:t>习近平新时代中国特色社会主义思想要探索和回答的时代课题由一个拓展为三个。</a:t>
            </a:r>
            <a:endParaRPr lang="en-US" altLang="zh-CN" dirty="0">
              <a:solidFill>
                <a:schemeClr val="tx1"/>
              </a:solidFill>
            </a:endParaRPr>
          </a:p>
        </p:txBody>
      </p:sp>
      <p:sp>
        <p:nvSpPr>
          <p:cNvPr id="15" name="iṩļíḑe"/>
          <p:cNvSpPr/>
          <p:nvPr/>
        </p:nvSpPr>
        <p:spPr>
          <a:xfrm>
            <a:off x="6188989" y="3003578"/>
            <a:ext cx="2679354" cy="3027680"/>
          </a:xfrm>
          <a:prstGeom prst="rect">
            <a:avLst/>
          </a:prstGeom>
          <a:solidFill>
            <a:schemeClr val="bg1"/>
          </a:solidFill>
          <a:ln>
            <a:gradFill flip="none" rotWithShape="1">
              <a:gsLst>
                <a:gs pos="13000">
                  <a:schemeClr val="bg1"/>
                </a:gs>
                <a:gs pos="0">
                  <a:schemeClr val="accent2">
                    <a:lumMod val="75000"/>
                  </a:schemeClr>
                </a:gs>
                <a:gs pos="100000">
                  <a:schemeClr val="bg1">
                    <a:alpha val="30000"/>
                  </a:schemeClr>
                </a:gs>
                <a:gs pos="37000">
                  <a:schemeClr val="accent2">
                    <a:lumMod val="75000"/>
                  </a:schemeClr>
                </a:gs>
              </a:gsLst>
              <a:lin ang="2700000" scaled="1"/>
              <a:tileRect/>
            </a:gradFill>
          </a:ln>
          <a:effectLst>
            <a:outerShdw blurRad="3175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6271302" y="3334540"/>
            <a:ext cx="2514728" cy="2585323"/>
          </a:xfrm>
          <a:prstGeom prst="rect">
            <a:avLst/>
          </a:prstGeom>
          <a:noFill/>
        </p:spPr>
        <p:txBody>
          <a:bodyPr wrap="square" rtlCol="0">
            <a:spAutoFit/>
          </a:bodyPr>
          <a:lstStyle>
            <a:defPPr>
              <a:defRPr lang="zh-CN"/>
            </a:defPPr>
            <a:lvl1pPr indent="504190" algn="just">
              <a:lnSpc>
                <a:spcPct val="150000"/>
              </a:lnSpc>
              <a:defRPr b="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467995"/>
            <a:r>
              <a:rPr lang="zh-CN" altLang="en-US" noProof="0" dirty="0">
                <a:ln>
                  <a:noFill/>
                </a:ln>
                <a:solidFill>
                  <a:schemeClr val="tx1"/>
                </a:solidFill>
                <a:effectLst/>
                <a:uLnTx/>
                <a:uFillTx/>
                <a:sym typeface="+mn-ea"/>
              </a:rPr>
              <a:t>从十三个领域总结了中国特色社会主义新时代取得的伟大成就，反映了党的十八大以来的原创性思想和标志性成果。</a:t>
            </a:r>
            <a:endParaRPr lang="en-US" altLang="zh-CN" dirty="0">
              <a:solidFill>
                <a:schemeClr val="tx1"/>
              </a:solidFill>
            </a:endParaRPr>
          </a:p>
        </p:txBody>
      </p:sp>
      <p:sp>
        <p:nvSpPr>
          <p:cNvPr id="18" name="文本框 17"/>
          <p:cNvSpPr txBox="1"/>
          <p:nvPr/>
        </p:nvSpPr>
        <p:spPr>
          <a:xfrm>
            <a:off x="1706824" y="1119358"/>
            <a:ext cx="8778352" cy="1422954"/>
          </a:xfrm>
          <a:prstGeom prst="rect">
            <a:avLst/>
          </a:prstGeom>
          <a:noFill/>
        </p:spPr>
        <p:txBody>
          <a:bodyPr wrap="square">
            <a:spAutoFit/>
          </a:bodyPr>
          <a:lstStyle/>
          <a:p>
            <a:pPr marL="0" marR="0" lvl="0" indent="575945" algn="l" defTabSz="914400" rtl="0" eaLnBrk="1" fontAlgn="auto" latinLnBrk="0" hangingPunct="1">
              <a:lnSpc>
                <a:spcPct val="150000"/>
              </a:lnSpc>
              <a:spcBef>
                <a:spcPts val="0"/>
              </a:spcBef>
              <a:spcAft>
                <a:spcPts val="0"/>
              </a:spcAft>
              <a:buClrTx/>
              <a:buSzTx/>
              <a:buFontTx/>
              <a:buNone/>
              <a:defRPr/>
            </a:pP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2021年11月，党的十九届六中全会对习近平新时代中国特色社会主义思想做了新阐释，集中体现了党的十九大以来这一思想的最新发展成果，也反映了我们党对这一思想历史地位和指导意义认识的深化。</a:t>
            </a:r>
            <a:endPar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20" name="îśľîdè"/>
          <p:cNvSpPr/>
          <p:nvPr/>
        </p:nvSpPr>
        <p:spPr>
          <a:xfrm>
            <a:off x="9145499" y="2996762"/>
            <a:ext cx="2679354" cy="3027680"/>
          </a:xfrm>
          <a:prstGeom prst="rect">
            <a:avLst/>
          </a:prstGeom>
          <a:solidFill>
            <a:schemeClr val="bg1"/>
          </a:solidFill>
          <a:ln>
            <a:gradFill flip="none" rotWithShape="1">
              <a:gsLst>
                <a:gs pos="13000">
                  <a:schemeClr val="bg1"/>
                </a:gs>
                <a:gs pos="0">
                  <a:srgbClr val="B40C13"/>
                </a:gs>
                <a:gs pos="100000">
                  <a:schemeClr val="bg1">
                    <a:alpha val="30000"/>
                  </a:schemeClr>
                </a:gs>
                <a:gs pos="37000">
                  <a:srgbClr val="B40C13"/>
                </a:gs>
              </a:gsLst>
              <a:lin ang="2700000" scaled="1"/>
              <a:tileRect/>
            </a:gradFill>
          </a:ln>
          <a:effectLst>
            <a:outerShdw blurRad="3175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9216979" y="3334540"/>
            <a:ext cx="2536393" cy="1338828"/>
          </a:xfrm>
          <a:prstGeom prst="rect">
            <a:avLst/>
          </a:prstGeom>
          <a:noFill/>
        </p:spPr>
        <p:txBody>
          <a:bodyPr wrap="square">
            <a:spAutoFit/>
          </a:bodyPr>
          <a:lstStyle/>
          <a:p>
            <a:pPr>
              <a:lnSpc>
                <a:spcPct val="150000"/>
              </a:lnSpc>
            </a:pPr>
            <a:r>
              <a:rPr lang="zh-CN" altLang="en-US" sz="1800" b="1" noProof="0" dirty="0">
                <a:ln>
                  <a:noFill/>
                </a:ln>
                <a:effectLst/>
                <a:uLnTx/>
                <a:uFillTx/>
                <a:latin typeface="黑体" panose="02010609060101010101" charset="-122"/>
                <a:ea typeface="黑体" panose="02010609060101010101" charset="-122"/>
                <a:sym typeface="+mn-ea"/>
              </a:rPr>
              <a:t>    </a:t>
            </a:r>
            <a:r>
              <a:rPr lang="zh-CN" altLang="en-US" sz="1800" noProof="0" dirty="0">
                <a:ln>
                  <a:noFill/>
                </a:ln>
                <a:effectLst/>
                <a:uLnTx/>
                <a:uFillTx/>
                <a:latin typeface="微软雅黑" panose="020B0503020204020204" pitchFamily="34" charset="-122"/>
                <a:ea typeface="微软雅黑" panose="020B0503020204020204" pitchFamily="34" charset="-122"/>
                <a:sym typeface="+mn-ea"/>
              </a:rPr>
              <a:t>对习近平新时代中国特色社会主义思想的历史地位作了新的论述。</a:t>
            </a:r>
            <a:endParaRPr lang="zh-CN" altLang="en-US" dirty="0">
              <a:latin typeface="微软雅黑" panose="020B0503020204020204" pitchFamily="34" charset="-122"/>
              <a:ea typeface="微软雅黑" panose="020B0503020204020204" pitchFamily="34" charset="-122"/>
            </a:endParaRPr>
          </a:p>
        </p:txBody>
      </p:sp>
      <p:sp>
        <p:nvSpPr>
          <p:cNvPr id="33" name="任意多边形: 形状 32"/>
          <p:cNvSpPr/>
          <p:nvPr/>
        </p:nvSpPr>
        <p:spPr>
          <a:xfrm>
            <a:off x="957210" y="2815413"/>
            <a:ext cx="241927" cy="395129"/>
          </a:xfrm>
          <a:custGeom>
            <a:avLst/>
            <a:gdLst/>
            <a:ahLst/>
            <a:cxnLst/>
            <a:rect l="l" t="t" r="r" b="b"/>
            <a:pathLst>
              <a:path w="196314" h="320631">
                <a:moveTo>
                  <a:pt x="102552" y="0"/>
                </a:moveTo>
                <a:lnTo>
                  <a:pt x="138550" y="0"/>
                </a:lnTo>
                <a:lnTo>
                  <a:pt x="138550" y="257844"/>
                </a:lnTo>
                <a:cubicBezTo>
                  <a:pt x="132708" y="282047"/>
                  <a:pt x="151963" y="293563"/>
                  <a:pt x="196314" y="292391"/>
                </a:cubicBezTo>
                <a:lnTo>
                  <a:pt x="196314" y="320631"/>
                </a:lnTo>
                <a:lnTo>
                  <a:pt x="0" y="320631"/>
                </a:lnTo>
                <a:lnTo>
                  <a:pt x="0" y="292391"/>
                </a:lnTo>
                <a:cubicBezTo>
                  <a:pt x="45523" y="293563"/>
                  <a:pt x="65364" y="282196"/>
                  <a:pt x="59522" y="258291"/>
                </a:cubicBezTo>
                <a:lnTo>
                  <a:pt x="59522" y="73083"/>
                </a:lnTo>
                <a:cubicBezTo>
                  <a:pt x="65364" y="58331"/>
                  <a:pt x="49020" y="52127"/>
                  <a:pt x="10493" y="54471"/>
                </a:cubicBezTo>
                <a:lnTo>
                  <a:pt x="10493" y="26286"/>
                </a:lnTo>
                <a:cubicBezTo>
                  <a:pt x="53188" y="26286"/>
                  <a:pt x="83874" y="17524"/>
                  <a:pt x="102552" y="0"/>
                </a:cubicBezTo>
                <a:close/>
              </a:path>
            </a:pathLst>
          </a:custGeom>
          <a:solidFill>
            <a:srgbClr val="C00000"/>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p:cNvSpPr/>
          <p:nvPr/>
        </p:nvSpPr>
        <p:spPr>
          <a:xfrm>
            <a:off x="3855197" y="2815413"/>
            <a:ext cx="274321" cy="397228"/>
          </a:xfrm>
          <a:custGeom>
            <a:avLst/>
            <a:gdLst/>
            <a:ahLst/>
            <a:cxnLst/>
            <a:rect l="l" t="t" r="r" b="b"/>
            <a:pathLst>
              <a:path w="222600" h="322334">
                <a:moveTo>
                  <a:pt x="111983" y="0"/>
                </a:moveTo>
                <a:cubicBezTo>
                  <a:pt x="179737" y="3702"/>
                  <a:pt x="214852" y="34119"/>
                  <a:pt x="217326" y="91251"/>
                </a:cubicBezTo>
                <a:cubicBezTo>
                  <a:pt x="217326" y="125890"/>
                  <a:pt x="190425" y="159116"/>
                  <a:pt x="136624" y="190928"/>
                </a:cubicBezTo>
                <a:cubicBezTo>
                  <a:pt x="98133" y="214685"/>
                  <a:pt x="70172" y="235084"/>
                  <a:pt x="52741" y="252124"/>
                </a:cubicBezTo>
                <a:lnTo>
                  <a:pt x="128838" y="252124"/>
                </a:lnTo>
                <a:cubicBezTo>
                  <a:pt x="171422" y="253259"/>
                  <a:pt x="193299" y="233995"/>
                  <a:pt x="194471" y="194333"/>
                </a:cubicBezTo>
                <a:lnTo>
                  <a:pt x="222600" y="194333"/>
                </a:lnTo>
                <a:lnTo>
                  <a:pt x="215205" y="322334"/>
                </a:lnTo>
                <a:lnTo>
                  <a:pt x="0" y="322334"/>
                </a:lnTo>
                <a:cubicBezTo>
                  <a:pt x="0" y="297071"/>
                  <a:pt x="2576" y="281862"/>
                  <a:pt x="7729" y="276709"/>
                </a:cubicBezTo>
                <a:cubicBezTo>
                  <a:pt x="28621" y="241865"/>
                  <a:pt x="56926" y="205402"/>
                  <a:pt x="92645" y="167320"/>
                </a:cubicBezTo>
                <a:cubicBezTo>
                  <a:pt x="124271" y="136904"/>
                  <a:pt x="138912" y="109296"/>
                  <a:pt x="136568" y="84497"/>
                </a:cubicBezTo>
                <a:cubicBezTo>
                  <a:pt x="134429" y="51383"/>
                  <a:pt x="118606" y="33766"/>
                  <a:pt x="89101" y="31645"/>
                </a:cubicBezTo>
                <a:cubicBezTo>
                  <a:pt x="70879" y="32454"/>
                  <a:pt x="56550" y="38537"/>
                  <a:pt x="46113" y="49895"/>
                </a:cubicBezTo>
                <a:lnTo>
                  <a:pt x="40011" y="58652"/>
                </a:lnTo>
                <a:lnTo>
                  <a:pt x="40058" y="58629"/>
                </a:lnTo>
                <a:cubicBezTo>
                  <a:pt x="43546" y="58062"/>
                  <a:pt x="47532" y="58387"/>
                  <a:pt x="52015" y="59606"/>
                </a:cubicBezTo>
                <a:cubicBezTo>
                  <a:pt x="73316" y="60945"/>
                  <a:pt x="84618" y="72052"/>
                  <a:pt x="85920" y="92925"/>
                </a:cubicBezTo>
                <a:cubicBezTo>
                  <a:pt x="84580" y="119602"/>
                  <a:pt x="71716" y="133620"/>
                  <a:pt x="47327" y="134978"/>
                </a:cubicBezTo>
                <a:cubicBezTo>
                  <a:pt x="19422" y="133639"/>
                  <a:pt x="4809" y="117854"/>
                  <a:pt x="3488" y="87623"/>
                </a:cubicBezTo>
                <a:cubicBezTo>
                  <a:pt x="7134" y="34119"/>
                  <a:pt x="43299" y="4912"/>
                  <a:pt x="111983" y="0"/>
                </a:cubicBezTo>
                <a:close/>
              </a:path>
            </a:pathLst>
          </a:custGeom>
          <a:solidFill>
            <a:srgbClr val="C00000"/>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形状 34"/>
          <p:cNvSpPr/>
          <p:nvPr/>
        </p:nvSpPr>
        <p:spPr>
          <a:xfrm>
            <a:off x="6785578" y="2815413"/>
            <a:ext cx="285015" cy="399394"/>
          </a:xfrm>
          <a:custGeom>
            <a:avLst/>
            <a:gdLst/>
            <a:ahLst/>
            <a:cxnLst/>
            <a:rect l="l" t="t" r="r" b="b"/>
            <a:pathLst>
              <a:path w="231278" h="324092">
                <a:moveTo>
                  <a:pt x="113881" y="0"/>
                </a:moveTo>
                <a:cubicBezTo>
                  <a:pt x="182602" y="4912"/>
                  <a:pt x="219400" y="32343"/>
                  <a:pt x="224274" y="82293"/>
                </a:cubicBezTo>
                <a:cubicBezTo>
                  <a:pt x="222391" y="115333"/>
                  <a:pt x="207814" y="137940"/>
                  <a:pt x="180543" y="150113"/>
                </a:cubicBezTo>
                <a:lnTo>
                  <a:pt x="166970" y="154933"/>
                </a:lnTo>
                <a:lnTo>
                  <a:pt x="167907" y="155050"/>
                </a:lnTo>
                <a:cubicBezTo>
                  <a:pt x="209064" y="162965"/>
                  <a:pt x="230188" y="187873"/>
                  <a:pt x="231278" y="229772"/>
                </a:cubicBezTo>
                <a:cubicBezTo>
                  <a:pt x="225102" y="288987"/>
                  <a:pt x="182565" y="320427"/>
                  <a:pt x="103668" y="324092"/>
                </a:cubicBezTo>
                <a:cubicBezTo>
                  <a:pt x="37048" y="322864"/>
                  <a:pt x="2492" y="297629"/>
                  <a:pt x="0" y="248385"/>
                </a:cubicBezTo>
                <a:cubicBezTo>
                  <a:pt x="3720" y="220964"/>
                  <a:pt x="18743" y="205281"/>
                  <a:pt x="45067" y="201337"/>
                </a:cubicBezTo>
                <a:cubicBezTo>
                  <a:pt x="69753" y="202714"/>
                  <a:pt x="83380" y="214936"/>
                  <a:pt x="85948" y="238004"/>
                </a:cubicBezTo>
                <a:cubicBezTo>
                  <a:pt x="84571" y="262524"/>
                  <a:pt x="72451" y="275453"/>
                  <a:pt x="49587" y="276793"/>
                </a:cubicBezTo>
                <a:cubicBezTo>
                  <a:pt x="44704" y="276793"/>
                  <a:pt x="41064" y="276356"/>
                  <a:pt x="38669" y="275481"/>
                </a:cubicBezTo>
                <a:lnTo>
                  <a:pt x="36634" y="274227"/>
                </a:lnTo>
                <a:lnTo>
                  <a:pt x="40947" y="282379"/>
                </a:lnTo>
                <a:cubicBezTo>
                  <a:pt x="49270" y="291780"/>
                  <a:pt x="65368" y="296885"/>
                  <a:pt x="89241" y="297694"/>
                </a:cubicBezTo>
                <a:cubicBezTo>
                  <a:pt x="125517" y="296615"/>
                  <a:pt x="144214" y="274551"/>
                  <a:pt x="145330" y="231502"/>
                </a:cubicBezTo>
                <a:cubicBezTo>
                  <a:pt x="143172" y="194798"/>
                  <a:pt x="130085" y="174873"/>
                  <a:pt x="106067" y="171729"/>
                </a:cubicBezTo>
                <a:cubicBezTo>
                  <a:pt x="103686" y="171729"/>
                  <a:pt x="99017" y="172306"/>
                  <a:pt x="92059" y="173459"/>
                </a:cubicBezTo>
                <a:cubicBezTo>
                  <a:pt x="85994" y="174650"/>
                  <a:pt x="81381" y="175245"/>
                  <a:pt x="78218" y="175245"/>
                </a:cubicBezTo>
                <a:cubicBezTo>
                  <a:pt x="64582" y="173720"/>
                  <a:pt x="57763" y="167665"/>
                  <a:pt x="57763" y="157079"/>
                </a:cubicBezTo>
                <a:cubicBezTo>
                  <a:pt x="59270" y="148056"/>
                  <a:pt x="66898" y="143545"/>
                  <a:pt x="80646" y="143545"/>
                </a:cubicBezTo>
                <a:cubicBezTo>
                  <a:pt x="87641" y="143545"/>
                  <a:pt x="93994" y="143545"/>
                  <a:pt x="99705" y="143545"/>
                </a:cubicBezTo>
                <a:cubicBezTo>
                  <a:pt x="125564" y="140438"/>
                  <a:pt x="139600" y="121239"/>
                  <a:pt x="141814" y="85949"/>
                </a:cubicBezTo>
                <a:cubicBezTo>
                  <a:pt x="139675" y="51867"/>
                  <a:pt x="124429" y="33766"/>
                  <a:pt x="96077" y="31645"/>
                </a:cubicBezTo>
                <a:cubicBezTo>
                  <a:pt x="79348" y="30780"/>
                  <a:pt x="66051" y="34807"/>
                  <a:pt x="56187" y="43726"/>
                </a:cubicBezTo>
                <a:lnTo>
                  <a:pt x="51526" y="49365"/>
                </a:lnTo>
                <a:lnTo>
                  <a:pt x="58015" y="49002"/>
                </a:lnTo>
                <a:cubicBezTo>
                  <a:pt x="79892" y="51718"/>
                  <a:pt x="92124" y="62731"/>
                  <a:pt x="94710" y="82042"/>
                </a:cubicBezTo>
                <a:cubicBezTo>
                  <a:pt x="93352" y="109147"/>
                  <a:pt x="79130" y="122700"/>
                  <a:pt x="52043" y="122700"/>
                </a:cubicBezTo>
                <a:cubicBezTo>
                  <a:pt x="26835" y="120058"/>
                  <a:pt x="13571" y="105436"/>
                  <a:pt x="12250" y="78833"/>
                </a:cubicBezTo>
                <a:cubicBezTo>
                  <a:pt x="15896" y="31208"/>
                  <a:pt x="49773" y="4930"/>
                  <a:pt x="113881" y="0"/>
                </a:cubicBezTo>
                <a:close/>
              </a:path>
            </a:pathLst>
          </a:custGeom>
          <a:solidFill>
            <a:srgbClr val="C00000"/>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任意多边形: 形状 35"/>
          <p:cNvSpPr/>
          <p:nvPr/>
        </p:nvSpPr>
        <p:spPr>
          <a:xfrm>
            <a:off x="9726653" y="2815413"/>
            <a:ext cx="300216" cy="397262"/>
          </a:xfrm>
          <a:custGeom>
            <a:avLst/>
            <a:gdLst/>
            <a:ahLst/>
            <a:cxnLst/>
            <a:rect l="l" t="t" r="r" b="b"/>
            <a:pathLst>
              <a:path w="243613" h="322362">
                <a:moveTo>
                  <a:pt x="113826" y="103404"/>
                </a:moveTo>
                <a:lnTo>
                  <a:pt x="37003" y="208369"/>
                </a:lnTo>
                <a:lnTo>
                  <a:pt x="113826" y="208369"/>
                </a:lnTo>
                <a:close/>
                <a:moveTo>
                  <a:pt x="149098" y="0"/>
                </a:moveTo>
                <a:lnTo>
                  <a:pt x="192826" y="0"/>
                </a:lnTo>
                <a:lnTo>
                  <a:pt x="192826" y="208369"/>
                </a:lnTo>
                <a:lnTo>
                  <a:pt x="243613" y="208369"/>
                </a:lnTo>
                <a:lnTo>
                  <a:pt x="243613" y="243558"/>
                </a:lnTo>
                <a:lnTo>
                  <a:pt x="192826" y="243558"/>
                </a:lnTo>
                <a:lnTo>
                  <a:pt x="192826" y="259212"/>
                </a:lnTo>
                <a:cubicBezTo>
                  <a:pt x="189328" y="283658"/>
                  <a:pt x="203923" y="295294"/>
                  <a:pt x="236609" y="294122"/>
                </a:cubicBezTo>
                <a:lnTo>
                  <a:pt x="236609" y="322362"/>
                </a:lnTo>
                <a:lnTo>
                  <a:pt x="64796" y="322362"/>
                </a:lnTo>
                <a:lnTo>
                  <a:pt x="64796" y="294122"/>
                </a:lnTo>
                <a:cubicBezTo>
                  <a:pt x="102152" y="295294"/>
                  <a:pt x="118495" y="283992"/>
                  <a:pt x="113826" y="260217"/>
                </a:cubicBezTo>
                <a:lnTo>
                  <a:pt x="113826" y="243558"/>
                </a:lnTo>
                <a:lnTo>
                  <a:pt x="0" y="243558"/>
                </a:lnTo>
                <a:lnTo>
                  <a:pt x="1786" y="209429"/>
                </a:lnTo>
                <a:close/>
              </a:path>
            </a:pathLst>
          </a:custGeom>
          <a:solidFill>
            <a:srgbClr val="C00000"/>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300"/>
                            </p:stCondLst>
                            <p:childTnLst>
                              <p:par>
                                <p:cTn id="9" presetID="42" presetClass="entr" presetSubtype="0" fill="hold" grpId="0"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6550"/>
                            </p:stCondLst>
                            <p:childTnLst>
                              <p:par>
                                <p:cTn id="15" presetID="10" presetClass="entr" presetSubtype="0" fill="hold" grpId="0" nodeType="afterEffect">
                                  <p:stCondLst>
                                    <p:cond delay="25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par>
                          <p:cTn id="18" fill="hold">
                            <p:stCondLst>
                              <p:cond delay="7300"/>
                            </p:stCondLst>
                            <p:childTnLst>
                              <p:par>
                                <p:cTn id="19" presetID="10" presetClass="entr" presetSubtype="0" fill="hold" grpId="0" nodeType="afterEffect">
                                  <p:stCondLst>
                                    <p:cond delay="250"/>
                                  </p:stCondLst>
                                  <p:iterate type="wd">
                                    <p:tmPct val="10000"/>
                                  </p:iterate>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9800"/>
                            </p:stCondLst>
                            <p:childTnLst>
                              <p:par>
                                <p:cTn id="23" presetID="42" presetClass="entr" presetSubtype="0" fill="hold" grpId="0" nodeType="after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1050"/>
                            </p:stCondLst>
                            <p:childTnLst>
                              <p:par>
                                <p:cTn id="29" presetID="10" presetClass="entr" presetSubtype="0" fill="hold" grpId="0" nodeType="afterEffect">
                                  <p:stCondLst>
                                    <p:cond delay="25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11800"/>
                            </p:stCondLst>
                            <p:childTnLst>
                              <p:par>
                                <p:cTn id="33" presetID="10" presetClass="entr" presetSubtype="0" fill="hold" grpId="0" nodeType="afterEffect">
                                  <p:stCondLst>
                                    <p:cond delay="250"/>
                                  </p:stCondLst>
                                  <p:iterate type="wd">
                                    <p:tmPct val="10000"/>
                                  </p:iterate>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4400"/>
                            </p:stCondLst>
                            <p:childTnLst>
                              <p:par>
                                <p:cTn id="37" presetID="42" presetClass="entr" presetSubtype="0" fill="hold" grpId="0" nodeType="afterEffect">
                                  <p:stCondLst>
                                    <p:cond delay="25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par>
                          <p:cTn id="42" fill="hold">
                            <p:stCondLst>
                              <p:cond delay="15650"/>
                            </p:stCondLst>
                            <p:childTnLst>
                              <p:par>
                                <p:cTn id="43" presetID="10" presetClass="entr" presetSubtype="0" fill="hold" grpId="0" nodeType="afterEffect">
                                  <p:stCondLst>
                                    <p:cond delay="25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16400"/>
                            </p:stCondLst>
                            <p:childTnLst>
                              <p:par>
                                <p:cTn id="47" presetID="10" presetClass="entr" presetSubtype="0" fill="hold" grpId="0" nodeType="afterEffect">
                                  <p:stCondLst>
                                    <p:cond delay="250"/>
                                  </p:stCondLst>
                                  <p:iterate type="wd">
                                    <p:tmPct val="10000"/>
                                  </p:iterate>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par>
                          <p:cTn id="50" fill="hold">
                            <p:stCondLst>
                              <p:cond delay="19650"/>
                            </p:stCondLst>
                            <p:childTnLst>
                              <p:par>
                                <p:cTn id="51" presetID="42" presetClass="entr" presetSubtype="0" fill="hold" grpId="0" nodeType="afterEffect">
                                  <p:stCondLst>
                                    <p:cond delay="25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par>
                          <p:cTn id="56" fill="hold">
                            <p:stCondLst>
                              <p:cond delay="20900"/>
                            </p:stCondLst>
                            <p:childTnLst>
                              <p:par>
                                <p:cTn id="57" presetID="10" presetClass="entr" presetSubtype="0" fill="hold" grpId="0" nodeType="afterEffect">
                                  <p:stCondLst>
                                    <p:cond delay="25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par>
                          <p:cTn id="60" fill="hold">
                            <p:stCondLst>
                              <p:cond delay="21650"/>
                            </p:stCondLst>
                            <p:childTnLst>
                              <p:par>
                                <p:cTn id="61" presetID="10" presetClass="entr" presetSubtype="0" fill="hold" grpId="0" nodeType="afterEffect">
                                  <p:stCondLst>
                                    <p:cond delay="250"/>
                                  </p:stCondLst>
                                  <p:iterate type="wd">
                                    <p:tmPct val="10000"/>
                                  </p:iterate>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1" grpId="0" bldLvl="0" animBg="1"/>
      <p:bldP spid="13" grpId="0"/>
      <p:bldP spid="15" grpId="0" bldLvl="0" animBg="1"/>
      <p:bldP spid="17" grpId="0"/>
      <p:bldP spid="18" grpId="0"/>
      <p:bldP spid="20" grpId="0" bldLvl="0" animBg="1"/>
      <p:bldP spid="22" grpId="0"/>
      <p:bldP spid="33" grpId="0" bldLvl="0" animBg="1"/>
      <p:bldP spid="34" grpId="0" bldLvl="0" animBg="1"/>
      <p:bldP spid="35" grpId="0" bldLvl="0" animBg="1"/>
      <p:bldP spid="3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8483" b="17397"/>
          <a:stretch>
            <a:fillRect/>
          </a:stretch>
        </p:blipFill>
        <p:spPr>
          <a:xfrm>
            <a:off x="0" y="0"/>
            <a:ext cx="12192000" cy="6949440"/>
          </a:xfrm>
          <a:prstGeom prst="rect">
            <a:avLst/>
          </a:prstGeom>
        </p:spPr>
      </p:pic>
      <p:sp>
        <p:nvSpPr>
          <p:cNvPr id="3" name="矩形 2"/>
          <p:cNvSpPr/>
          <p:nvPr/>
        </p:nvSpPr>
        <p:spPr>
          <a:xfrm>
            <a:off x="0" y="0"/>
            <a:ext cx="12192000" cy="6949440"/>
          </a:xfrm>
          <a:prstGeom prst="rect">
            <a:avLst/>
          </a:prstGeom>
          <a:gradFill>
            <a:gsLst>
              <a:gs pos="0">
                <a:srgbClr val="C00000">
                  <a:alpha val="55000"/>
                </a:srgbClr>
              </a:gs>
              <a:gs pos="100000">
                <a:srgbClr val="C00000">
                  <a:alpha val="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grpSp>
        <p:nvGrpSpPr>
          <p:cNvPr id="4" name="组合 3"/>
          <p:cNvGrpSpPr/>
          <p:nvPr/>
        </p:nvGrpSpPr>
        <p:grpSpPr>
          <a:xfrm>
            <a:off x="2192520" y="1516396"/>
            <a:ext cx="8399137" cy="3830043"/>
            <a:chOff x="3016470" y="1293820"/>
            <a:chExt cx="7946282" cy="4270360"/>
          </a:xfrm>
        </p:grpSpPr>
        <p:sp>
          <p:nvSpPr>
            <p:cNvPr id="5" name="矩形: 圆角 53"/>
            <p:cNvSpPr/>
            <p:nvPr/>
          </p:nvSpPr>
          <p:spPr>
            <a:xfrm>
              <a:off x="3016470" y="1293820"/>
              <a:ext cx="7946282" cy="4270360"/>
            </a:xfrm>
            <a:prstGeom prst="rect">
              <a:avLst/>
            </a:prstGeom>
            <a:gradFill>
              <a:gsLst>
                <a:gs pos="75000">
                  <a:schemeClr val="bg1"/>
                </a:gs>
                <a:gs pos="0">
                  <a:srgbClr val="FFFCEF"/>
                </a:gs>
              </a:gsLst>
              <a:lin ang="2700000" scaled="0"/>
            </a:gradFill>
            <a:ln w="38100">
              <a:gradFill flip="none" rotWithShape="1">
                <a:gsLst>
                  <a:gs pos="0">
                    <a:srgbClr val="FEE679"/>
                  </a:gs>
                  <a:gs pos="100000">
                    <a:srgbClr val="FFF7D5">
                      <a:alpha val="0"/>
                    </a:srgbClr>
                  </a:gs>
                </a:gsLst>
                <a:lin ang="13500000" scaled="1"/>
                <a:tileRect/>
              </a:gradFill>
            </a:ln>
            <a:effectLst>
              <a:outerShdw blurRad="190500" dist="190500" dir="2700000" algn="tl" rotWithShape="0">
                <a:srgbClr val="8E0000">
                  <a:alpha val="4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圆角 7"/>
            <p:cNvSpPr/>
            <p:nvPr/>
          </p:nvSpPr>
          <p:spPr>
            <a:xfrm>
              <a:off x="3113615" y="1352238"/>
              <a:ext cx="7767145" cy="4132505"/>
            </a:xfrm>
            <a:prstGeom prst="rect">
              <a:avLst/>
            </a:prstGeom>
            <a:noFill/>
            <a:ln>
              <a:solidFill>
                <a:srgbClr val="C80F19">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阿里巴巴普惠体 R"/>
                <a:cs typeface="+mn-cs"/>
              </a:endParaRPr>
            </a:p>
          </p:txBody>
        </p:sp>
      </p:grpSp>
      <p:pic>
        <p:nvPicPr>
          <p:cNvPr id="7" name="射光"/>
          <p:cNvPicPr>
            <a:picLocks noChangeAspect="1"/>
          </p:cNvPicPr>
          <p:nvPr/>
        </p:nvPicPr>
        <p:blipFill rotWithShape="1">
          <a:blip r:embed="rId2">
            <a:alphaModFix amt="35000"/>
            <a:extLst>
              <a:ext uri="{28A0092B-C50C-407E-A947-70E740481C1C}">
                <a14:useLocalDpi xmlns:a14="http://schemas.microsoft.com/office/drawing/2010/main" val="0"/>
              </a:ext>
            </a:extLst>
          </a:blip>
          <a:srcRect t="45283" r="20322"/>
          <a:stretch>
            <a:fillRect/>
          </a:stretch>
        </p:blipFill>
        <p:spPr>
          <a:xfrm flipH="1">
            <a:off x="0" y="-38000"/>
            <a:ext cx="12192000" cy="5183367"/>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8945"/>
          <a:stretch>
            <a:fillRect/>
          </a:stretch>
        </p:blipFill>
        <p:spPr>
          <a:xfrm>
            <a:off x="0" y="3549448"/>
            <a:ext cx="6529922" cy="4104523"/>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31313"/>
          <a:stretch>
            <a:fillRect/>
          </a:stretch>
        </p:blipFill>
        <p:spPr>
          <a:xfrm rot="10800000">
            <a:off x="7002684" y="-501597"/>
            <a:ext cx="5189316" cy="2878228"/>
          </a:xfrm>
          <a:prstGeom prst="rect">
            <a:avLst/>
          </a:prstGeom>
        </p:spPr>
      </p:pic>
      <p:sp>
        <p:nvSpPr>
          <p:cNvPr id="10" name="矩形 9"/>
          <p:cNvSpPr/>
          <p:nvPr/>
        </p:nvSpPr>
        <p:spPr>
          <a:xfrm>
            <a:off x="2506127" y="1944664"/>
            <a:ext cx="7787938" cy="2954655"/>
          </a:xfrm>
          <a:prstGeom prst="rect">
            <a:avLst/>
          </a:prstGeom>
        </p:spPr>
        <p:txBody>
          <a:bodyPr wrap="square">
            <a:spAutoFit/>
          </a:bodyPr>
          <a:lstStyle/>
          <a:p>
            <a:pPr indent="360045" algn="just">
              <a:lnSpc>
                <a:spcPct val="150000"/>
              </a:lnSpc>
            </a:pPr>
            <a:r>
              <a:rPr lang="en-US" altLang="zh-CN" sz="2200" b="1" dirty="0">
                <a:latin typeface="楷体" panose="02010609060101010101" pitchFamily="49" charset="-122"/>
                <a:ea typeface="楷体" panose="02010609060101010101" pitchFamily="49" charset="-122"/>
                <a:sym typeface="+mn-ea"/>
              </a:rPr>
              <a:t> </a:t>
            </a:r>
            <a:r>
              <a:rPr lang="zh-CN" altLang="en-US" sz="2200" b="1" dirty="0">
                <a:latin typeface="楷体" panose="02010609060101010101" pitchFamily="49" charset="-122"/>
                <a:ea typeface="楷体" panose="02010609060101010101" pitchFamily="49" charset="-122"/>
                <a:sym typeface="+mn-ea"/>
              </a:rPr>
              <a:t>党确立习近平同志党中央的核心、全党的核心地位，确立</a:t>
            </a:r>
            <a:r>
              <a:rPr lang="zh-CN" altLang="en-US" sz="2200" b="1" dirty="0">
                <a:solidFill>
                  <a:srgbClr val="C00000"/>
                </a:solidFill>
                <a:latin typeface="楷体" panose="02010609060101010101" pitchFamily="49" charset="-122"/>
                <a:ea typeface="楷体" panose="02010609060101010101" pitchFamily="49" charset="-122"/>
                <a:sym typeface="+mn-ea"/>
              </a:rPr>
              <a:t>习近平新时代中国特色社会主义思想</a:t>
            </a:r>
            <a:r>
              <a:rPr lang="zh-CN" altLang="en-US" sz="2200" b="1" dirty="0">
                <a:latin typeface="楷体" panose="02010609060101010101" pitchFamily="49" charset="-122"/>
                <a:ea typeface="楷体" panose="02010609060101010101" pitchFamily="49" charset="-122"/>
                <a:sym typeface="+mn-ea"/>
              </a:rPr>
              <a:t>的指导地位，反映了全党全军全国各族人民共同心愿，对新时代党和国家事业发展、对推进中华民族伟大复兴历史进程具有决定性意义。</a:t>
            </a:r>
            <a:endParaRPr lang="zh-CN" altLang="en-US" sz="2200" b="1" dirty="0">
              <a:latin typeface="楷体" panose="02010609060101010101" pitchFamily="49" charset="-122"/>
              <a:ea typeface="楷体" panose="02010609060101010101" pitchFamily="49" charset="-122"/>
            </a:endParaRPr>
          </a:p>
          <a:p>
            <a:pPr algn="r">
              <a:lnSpc>
                <a:spcPct val="150000"/>
              </a:lnSpc>
            </a:pP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中共中央关于党的百年奋斗重大成就和历史经验的决议</a:t>
            </a:r>
            <a:r>
              <a:rPr lang="en-US" altLang="zh-CN" b="1" dirty="0">
                <a:latin typeface="楷体" panose="02010609060101010101" pitchFamily="49" charset="-122"/>
                <a:ea typeface="楷体" panose="02010609060101010101" pitchFamily="49" charset="-122"/>
                <a:sym typeface="+mn-ea"/>
              </a:rPr>
              <a:t>》</a:t>
            </a:r>
            <a:endParaRPr lang="en-US" altLang="zh-CN" b="1" dirty="0">
              <a:latin typeface="楷体" panose="02010609060101010101" pitchFamily="49" charset="-122"/>
              <a:ea typeface="楷体" panose="02010609060101010101" pitchFamily="49" charset="-122"/>
              <a:sym typeface="+mn-ea"/>
            </a:endParaRPr>
          </a:p>
          <a:p>
            <a:pPr algn="r">
              <a:lnSpc>
                <a:spcPct val="150000"/>
              </a:lnSpc>
            </a:pPr>
            <a:r>
              <a:rPr lang="zh-CN" altLang="en-US" b="1" dirty="0">
                <a:latin typeface="楷体" panose="02010609060101010101" pitchFamily="49" charset="-122"/>
                <a:ea typeface="楷体" panose="02010609060101010101" pitchFamily="49" charset="-122"/>
                <a:sym typeface="+mn-ea"/>
              </a:rPr>
              <a:t>（</a:t>
            </a:r>
            <a:r>
              <a:rPr lang="en-US" altLang="zh-CN" b="1" dirty="0">
                <a:latin typeface="楷体" panose="02010609060101010101" pitchFamily="49" charset="-122"/>
                <a:ea typeface="楷体" panose="02010609060101010101" pitchFamily="49" charset="-122"/>
                <a:sym typeface="+mn-ea"/>
              </a:rPr>
              <a:t>2021</a:t>
            </a:r>
            <a:r>
              <a:rPr lang="zh-CN" altLang="en-US" b="1" dirty="0">
                <a:latin typeface="楷体" panose="02010609060101010101" pitchFamily="49" charset="-122"/>
                <a:ea typeface="楷体" panose="02010609060101010101" pitchFamily="49" charset="-122"/>
                <a:sym typeface="+mn-ea"/>
              </a:rPr>
              <a:t>年</a:t>
            </a:r>
            <a:r>
              <a:rPr lang="en-US" altLang="zh-CN" b="1" dirty="0">
                <a:latin typeface="楷体" panose="02010609060101010101" pitchFamily="49" charset="-122"/>
                <a:ea typeface="楷体" panose="02010609060101010101" pitchFamily="49" charset="-122"/>
                <a:sym typeface="+mn-ea"/>
              </a:rPr>
              <a:t>11</a:t>
            </a:r>
            <a:r>
              <a:rPr lang="zh-CN" altLang="en-US" b="1" dirty="0">
                <a:latin typeface="楷体" panose="02010609060101010101" pitchFamily="49" charset="-122"/>
                <a:ea typeface="楷体" panose="02010609060101010101" pitchFamily="49" charset="-122"/>
                <a:sym typeface="+mn-ea"/>
              </a:rPr>
              <a:t>月</a:t>
            </a:r>
            <a:r>
              <a:rPr lang="en-US" altLang="zh-CN" b="1" dirty="0">
                <a:latin typeface="楷体" panose="02010609060101010101" pitchFamily="49" charset="-122"/>
                <a:ea typeface="楷体" panose="02010609060101010101" pitchFamily="49" charset="-122"/>
                <a:sym typeface="+mn-ea"/>
              </a:rPr>
              <a:t>11</a:t>
            </a:r>
            <a:r>
              <a:rPr lang="zh-CN" altLang="en-US" b="1" dirty="0">
                <a:latin typeface="楷体" panose="02010609060101010101" pitchFamily="49" charset="-122"/>
                <a:ea typeface="楷体" panose="02010609060101010101" pitchFamily="49" charset="-122"/>
                <a:sym typeface="+mn-ea"/>
              </a:rPr>
              <a:t>日）</a:t>
            </a:r>
            <a:endParaRPr lang="zh-CN" altLang="en-US" b="1"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2" fill="hold"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par>
                          <p:cTn id="16" fill="hold">
                            <p:stCondLst>
                              <p:cond delay="1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4000" y="0"/>
            <a:ext cx="13320000" cy="6857999"/>
            <a:chOff x="-564000" y="0"/>
            <a:chExt cx="13320000" cy="6857999"/>
          </a:xfrm>
        </p:grpSpPr>
        <p:sp>
          <p:nvSpPr>
            <p:cNvPr id="3" name="平行四边形 2"/>
            <p:cNvSpPr/>
            <p:nvPr/>
          </p:nvSpPr>
          <p:spPr>
            <a:xfrm>
              <a:off x="-564000" y="0"/>
              <a:ext cx="13320000" cy="6857997"/>
            </a:xfrm>
            <a:prstGeom prst="parallelogram">
              <a:avLst>
                <a:gd name="adj" fmla="val 18637"/>
              </a:avLst>
            </a:prstGeom>
            <a:solidFill>
              <a:srgbClr val="AB12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descr="https://hbimg.huabanimg.com/0e55bcdf4607370be6838eabfc20d34b00cec7cc4c112-DmL4hh"/>
            <p:cNvPicPr>
              <a:picLocks noChangeAspect="1" noChangeArrowheads="1"/>
            </p:cNvPicPr>
            <p:nvPr/>
          </p:nvPicPr>
          <p:blipFill>
            <a:blip r:embed="rId1">
              <a:extLst>
                <a:ext uri="{28A0092B-C50C-407E-A947-70E740481C1C}">
                  <a14:useLocalDpi xmlns:a14="http://schemas.microsoft.com/office/drawing/2010/main" val="0"/>
                </a:ext>
              </a:extLst>
            </a:blip>
            <a:srcRect t="9953"/>
            <a:stretch>
              <a:fillRect/>
            </a:stretch>
          </p:blipFill>
          <p:spPr bwMode="auto">
            <a:xfrm>
              <a:off x="3209" y="2"/>
              <a:ext cx="12185583" cy="6857997"/>
            </a:xfrm>
            <a:custGeom>
              <a:avLst/>
              <a:gdLst>
                <a:gd name="connsiteX0" fmla="*/ 710916 w 12185583"/>
                <a:gd name="connsiteY0" fmla="*/ 0 h 6857997"/>
                <a:gd name="connsiteX1" fmla="*/ 12185583 w 12185583"/>
                <a:gd name="connsiteY1" fmla="*/ 0 h 6857997"/>
                <a:gd name="connsiteX2" fmla="*/ 12185583 w 12185583"/>
                <a:gd name="connsiteY2" fmla="*/ 3043452 h 6857997"/>
                <a:gd name="connsiteX3" fmla="*/ 11474666 w 12185583"/>
                <a:gd name="connsiteY3" fmla="*/ 6857997 h 6857997"/>
                <a:gd name="connsiteX4" fmla="*/ 0 w 12185583"/>
                <a:gd name="connsiteY4" fmla="*/ 6857997 h 6857997"/>
                <a:gd name="connsiteX5" fmla="*/ 0 w 12185583"/>
                <a:gd name="connsiteY5" fmla="*/ 381454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5583" h="6857997">
                  <a:moveTo>
                    <a:pt x="710916" y="0"/>
                  </a:moveTo>
                  <a:lnTo>
                    <a:pt x="12185583" y="0"/>
                  </a:lnTo>
                  <a:lnTo>
                    <a:pt x="12185583" y="3043452"/>
                  </a:lnTo>
                  <a:lnTo>
                    <a:pt x="11474666" y="6857997"/>
                  </a:lnTo>
                  <a:lnTo>
                    <a:pt x="0" y="6857997"/>
                  </a:lnTo>
                  <a:lnTo>
                    <a:pt x="0" y="3814541"/>
                  </a:lnTo>
                  <a:close/>
                </a:path>
              </a:pathLst>
            </a:custGeom>
            <a:noFill/>
            <a:extLst>
              <a:ext uri="{909E8E84-426E-40DD-AFC4-6F175D3DCCD1}">
                <a14:hiddenFill xmlns:a14="http://schemas.microsoft.com/office/drawing/2010/main">
                  <a:solidFill>
                    <a:srgbClr val="FFFFFF"/>
                  </a:solidFill>
                </a14:hiddenFill>
              </a:ext>
            </a:extLst>
          </p:spPr>
        </p:pic>
        <p:sp>
          <p:nvSpPr>
            <p:cNvPr id="5" name="平行四边形 4"/>
            <p:cNvSpPr/>
            <p:nvPr/>
          </p:nvSpPr>
          <p:spPr>
            <a:xfrm>
              <a:off x="-564000" y="2"/>
              <a:ext cx="13320000" cy="6857997"/>
            </a:xfrm>
            <a:prstGeom prst="parallelogram">
              <a:avLst>
                <a:gd name="adj" fmla="val 18637"/>
              </a:avLst>
            </a:prstGeom>
            <a:gradFill>
              <a:gsLst>
                <a:gs pos="0">
                  <a:srgbClr val="9E0406"/>
                </a:gs>
                <a:gs pos="100000">
                  <a:srgbClr val="9E0406">
                    <a:alpha val="8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2" name="直接连接符 11"/>
          <p:cNvCxnSpPr/>
          <p:nvPr/>
        </p:nvCxnSpPr>
        <p:spPr>
          <a:xfrm flipH="1">
            <a:off x="-374904" y="0"/>
            <a:ext cx="1296000" cy="6858000"/>
          </a:xfrm>
          <a:prstGeom prst="line">
            <a:avLst/>
          </a:prstGeom>
          <a:ln w="19050">
            <a:solidFill>
              <a:srgbClr val="F7C97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1267206" y="0"/>
            <a:ext cx="1296000" cy="6858000"/>
          </a:xfrm>
          <a:prstGeom prst="line">
            <a:avLst/>
          </a:prstGeom>
          <a:ln w="19050">
            <a:solidFill>
              <a:srgbClr val="F7C97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76475" y="1514085"/>
            <a:ext cx="0" cy="3833280"/>
          </a:xfrm>
          <a:prstGeom prst="line">
            <a:avLst/>
          </a:prstGeom>
          <a:ln>
            <a:solidFill>
              <a:srgbClr val="F7C973"/>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任意多边形: 形状 16"/>
          <p:cNvSpPr/>
          <p:nvPr/>
        </p:nvSpPr>
        <p:spPr>
          <a:xfrm>
            <a:off x="1360765" y="2301679"/>
            <a:ext cx="413292" cy="2205597"/>
          </a:xfrm>
          <a:custGeom>
            <a:avLst/>
            <a:gdLst/>
            <a:ahLst/>
            <a:cxnLst/>
            <a:rect l="l" t="t" r="r" b="b"/>
            <a:pathLst>
              <a:path w="413292" h="2205597">
                <a:moveTo>
                  <a:pt x="197690" y="2073080"/>
                </a:moveTo>
                <a:cubicBezTo>
                  <a:pt x="181915" y="2088856"/>
                  <a:pt x="166796" y="2102660"/>
                  <a:pt x="152335" y="2114492"/>
                </a:cubicBezTo>
                <a:cubicBezTo>
                  <a:pt x="179943" y="2131582"/>
                  <a:pt x="194404" y="2134212"/>
                  <a:pt x="195719" y="2122380"/>
                </a:cubicBezTo>
                <a:cubicBezTo>
                  <a:pt x="197033" y="2114492"/>
                  <a:pt x="197690" y="2098059"/>
                  <a:pt x="197690" y="2073080"/>
                </a:cubicBezTo>
                <a:close/>
                <a:moveTo>
                  <a:pt x="241074" y="1889687"/>
                </a:moveTo>
                <a:cubicBezTo>
                  <a:pt x="231871" y="1891002"/>
                  <a:pt x="202949" y="1910721"/>
                  <a:pt x="154307" y="1948846"/>
                </a:cubicBezTo>
                <a:cubicBezTo>
                  <a:pt x="160880" y="1946217"/>
                  <a:pt x="169426" y="1943588"/>
                  <a:pt x="179943" y="1940958"/>
                </a:cubicBezTo>
                <a:cubicBezTo>
                  <a:pt x="194404" y="1934385"/>
                  <a:pt x="206236" y="1930441"/>
                  <a:pt x="215438" y="1929127"/>
                </a:cubicBezTo>
                <a:cubicBezTo>
                  <a:pt x="212809" y="1926497"/>
                  <a:pt x="211494" y="1925183"/>
                  <a:pt x="211494" y="1925183"/>
                </a:cubicBezTo>
                <a:cubicBezTo>
                  <a:pt x="211494" y="1923868"/>
                  <a:pt x="213466" y="1922553"/>
                  <a:pt x="217410" y="1921239"/>
                </a:cubicBezTo>
                <a:cubicBezTo>
                  <a:pt x="226613" y="1922553"/>
                  <a:pt x="234501" y="1912036"/>
                  <a:pt x="241074" y="1889687"/>
                </a:cubicBezTo>
                <a:close/>
                <a:moveTo>
                  <a:pt x="250934" y="1767425"/>
                </a:moveTo>
                <a:cubicBezTo>
                  <a:pt x="258822" y="1759537"/>
                  <a:pt x="268024" y="1759537"/>
                  <a:pt x="278541" y="1767425"/>
                </a:cubicBezTo>
                <a:cubicBezTo>
                  <a:pt x="291688" y="1775313"/>
                  <a:pt x="305492" y="1787802"/>
                  <a:pt x="319953" y="1804892"/>
                </a:cubicBezTo>
                <a:cubicBezTo>
                  <a:pt x="327841" y="1819353"/>
                  <a:pt x="326526" y="1831843"/>
                  <a:pt x="316009" y="1842360"/>
                </a:cubicBezTo>
                <a:cubicBezTo>
                  <a:pt x="298918" y="1850248"/>
                  <a:pt x="285772" y="1875883"/>
                  <a:pt x="276569" y="1919267"/>
                </a:cubicBezTo>
                <a:cubicBezTo>
                  <a:pt x="279199" y="1919267"/>
                  <a:pt x="282485" y="1918609"/>
                  <a:pt x="286429" y="1917295"/>
                </a:cubicBezTo>
                <a:cubicBezTo>
                  <a:pt x="308778" y="1914665"/>
                  <a:pt x="324554" y="1912036"/>
                  <a:pt x="333757" y="1909407"/>
                </a:cubicBezTo>
                <a:cubicBezTo>
                  <a:pt x="345588" y="1904148"/>
                  <a:pt x="354791" y="1905463"/>
                  <a:pt x="361364" y="1913351"/>
                </a:cubicBezTo>
                <a:cubicBezTo>
                  <a:pt x="367937" y="1918609"/>
                  <a:pt x="375168" y="1926497"/>
                  <a:pt x="383056" y="1937014"/>
                </a:cubicBezTo>
                <a:cubicBezTo>
                  <a:pt x="381741" y="1935700"/>
                  <a:pt x="382399" y="1936357"/>
                  <a:pt x="385028" y="1938986"/>
                </a:cubicBezTo>
                <a:cubicBezTo>
                  <a:pt x="386343" y="1949504"/>
                  <a:pt x="381084" y="1954762"/>
                  <a:pt x="369252" y="1954762"/>
                </a:cubicBezTo>
                <a:cubicBezTo>
                  <a:pt x="324554" y="1945560"/>
                  <a:pt x="283143" y="1944902"/>
                  <a:pt x="245018" y="1952790"/>
                </a:cubicBezTo>
                <a:cubicBezTo>
                  <a:pt x="245018" y="1958049"/>
                  <a:pt x="244360" y="1963307"/>
                  <a:pt x="243046" y="1968566"/>
                </a:cubicBezTo>
                <a:cubicBezTo>
                  <a:pt x="241731" y="1971195"/>
                  <a:pt x="241074" y="1973825"/>
                  <a:pt x="241074" y="1976454"/>
                </a:cubicBezTo>
                <a:cubicBezTo>
                  <a:pt x="239759" y="1980398"/>
                  <a:pt x="237787" y="1993544"/>
                  <a:pt x="235158" y="2015893"/>
                </a:cubicBezTo>
                <a:cubicBezTo>
                  <a:pt x="252248" y="2002747"/>
                  <a:pt x="264738" y="1990915"/>
                  <a:pt x="272625" y="1980398"/>
                </a:cubicBezTo>
                <a:cubicBezTo>
                  <a:pt x="281828" y="1971195"/>
                  <a:pt x="292345" y="1970538"/>
                  <a:pt x="304177" y="1978426"/>
                </a:cubicBezTo>
                <a:cubicBezTo>
                  <a:pt x="313380" y="1981055"/>
                  <a:pt x="321267" y="1988943"/>
                  <a:pt x="327841" y="2002090"/>
                </a:cubicBezTo>
                <a:cubicBezTo>
                  <a:pt x="333099" y="2007348"/>
                  <a:pt x="331785" y="2015236"/>
                  <a:pt x="323897" y="2025753"/>
                </a:cubicBezTo>
                <a:cubicBezTo>
                  <a:pt x="323897" y="2025753"/>
                  <a:pt x="323239" y="2026410"/>
                  <a:pt x="321925" y="2027725"/>
                </a:cubicBezTo>
                <a:cubicBezTo>
                  <a:pt x="315352" y="2035613"/>
                  <a:pt x="306806" y="2048102"/>
                  <a:pt x="296289" y="2065193"/>
                </a:cubicBezTo>
                <a:cubicBezTo>
                  <a:pt x="289716" y="2071766"/>
                  <a:pt x="290373" y="2077024"/>
                  <a:pt x="298261" y="2080968"/>
                </a:cubicBezTo>
                <a:cubicBezTo>
                  <a:pt x="308778" y="2086227"/>
                  <a:pt x="321267" y="2088856"/>
                  <a:pt x="335729" y="2088856"/>
                </a:cubicBezTo>
                <a:cubicBezTo>
                  <a:pt x="354134" y="2084912"/>
                  <a:pt x="365308" y="2097401"/>
                  <a:pt x="369252" y="2126324"/>
                </a:cubicBezTo>
                <a:cubicBezTo>
                  <a:pt x="373196" y="2144729"/>
                  <a:pt x="368595" y="2152617"/>
                  <a:pt x="355448" y="2149987"/>
                </a:cubicBezTo>
                <a:cubicBezTo>
                  <a:pt x="309436" y="2140785"/>
                  <a:pt x="276569" y="2123037"/>
                  <a:pt x="256850" y="2096744"/>
                </a:cubicBezTo>
                <a:cubicBezTo>
                  <a:pt x="250276" y="2084912"/>
                  <a:pt x="250276" y="2071766"/>
                  <a:pt x="256850" y="2057305"/>
                </a:cubicBezTo>
                <a:cubicBezTo>
                  <a:pt x="264738" y="2050731"/>
                  <a:pt x="273283" y="2040872"/>
                  <a:pt x="282485" y="2027725"/>
                </a:cubicBezTo>
                <a:cubicBezTo>
                  <a:pt x="281171" y="2027725"/>
                  <a:pt x="281828" y="2026410"/>
                  <a:pt x="284457" y="2023781"/>
                </a:cubicBezTo>
                <a:cubicBezTo>
                  <a:pt x="289716" y="2013264"/>
                  <a:pt x="288401" y="2005376"/>
                  <a:pt x="280513" y="2000118"/>
                </a:cubicBezTo>
                <a:cubicBezTo>
                  <a:pt x="276569" y="1994859"/>
                  <a:pt x="271311" y="1996174"/>
                  <a:pt x="264738" y="2004061"/>
                </a:cubicBezTo>
                <a:cubicBezTo>
                  <a:pt x="255535" y="2013264"/>
                  <a:pt x="245675" y="2025096"/>
                  <a:pt x="235158" y="2039557"/>
                </a:cubicBezTo>
                <a:cubicBezTo>
                  <a:pt x="235158" y="2072423"/>
                  <a:pt x="235815" y="2114492"/>
                  <a:pt x="237130" y="2165763"/>
                </a:cubicBezTo>
                <a:cubicBezTo>
                  <a:pt x="238445" y="2177595"/>
                  <a:pt x="234501" y="2188769"/>
                  <a:pt x="225298" y="2199287"/>
                </a:cubicBezTo>
                <a:cubicBezTo>
                  <a:pt x="222669" y="2204545"/>
                  <a:pt x="220697" y="2206517"/>
                  <a:pt x="219382" y="2205203"/>
                </a:cubicBezTo>
                <a:cubicBezTo>
                  <a:pt x="218068" y="2205203"/>
                  <a:pt x="216096" y="2203231"/>
                  <a:pt x="213466" y="2199287"/>
                </a:cubicBezTo>
                <a:cubicBezTo>
                  <a:pt x="199005" y="2172994"/>
                  <a:pt x="184544" y="2154589"/>
                  <a:pt x="170083" y="2144071"/>
                </a:cubicBezTo>
                <a:cubicBezTo>
                  <a:pt x="158251" y="2132240"/>
                  <a:pt x="151020" y="2124352"/>
                  <a:pt x="148391" y="2120408"/>
                </a:cubicBezTo>
                <a:cubicBezTo>
                  <a:pt x="137874" y="2134869"/>
                  <a:pt x="128671" y="2148673"/>
                  <a:pt x="120784" y="2161819"/>
                </a:cubicBezTo>
                <a:cubicBezTo>
                  <a:pt x="111581" y="2171022"/>
                  <a:pt x="103036" y="2171022"/>
                  <a:pt x="95148" y="2161819"/>
                </a:cubicBezTo>
                <a:cubicBezTo>
                  <a:pt x="84631" y="2148673"/>
                  <a:pt x="81344" y="2133554"/>
                  <a:pt x="85288" y="2116464"/>
                </a:cubicBezTo>
                <a:cubicBezTo>
                  <a:pt x="87917" y="2103317"/>
                  <a:pt x="93176" y="2096744"/>
                  <a:pt x="101064" y="2096744"/>
                </a:cubicBezTo>
                <a:cubicBezTo>
                  <a:pt x="106322" y="2094115"/>
                  <a:pt x="112238" y="2082940"/>
                  <a:pt x="118812" y="2063221"/>
                </a:cubicBezTo>
                <a:cubicBezTo>
                  <a:pt x="121441" y="2055333"/>
                  <a:pt x="120126" y="2050731"/>
                  <a:pt x="114868" y="2049417"/>
                </a:cubicBezTo>
                <a:cubicBezTo>
                  <a:pt x="109609" y="2048102"/>
                  <a:pt x="103036" y="2043501"/>
                  <a:pt x="95148" y="2035613"/>
                </a:cubicBezTo>
                <a:cubicBezTo>
                  <a:pt x="89889" y="2029040"/>
                  <a:pt x="91204" y="2022466"/>
                  <a:pt x="99092" y="2015893"/>
                </a:cubicBezTo>
                <a:cubicBezTo>
                  <a:pt x="112238" y="2005376"/>
                  <a:pt x="125385" y="2005376"/>
                  <a:pt x="138531" y="2015893"/>
                </a:cubicBezTo>
                <a:cubicBezTo>
                  <a:pt x="156936" y="2029040"/>
                  <a:pt x="162195" y="2041529"/>
                  <a:pt x="154307" y="2053361"/>
                </a:cubicBezTo>
                <a:cubicBezTo>
                  <a:pt x="142475" y="2078339"/>
                  <a:pt x="140503" y="2088199"/>
                  <a:pt x="148391" y="2082940"/>
                </a:cubicBezTo>
                <a:cubicBezTo>
                  <a:pt x="164167" y="2073738"/>
                  <a:pt x="180600" y="2062563"/>
                  <a:pt x="197690" y="2049417"/>
                </a:cubicBezTo>
                <a:cubicBezTo>
                  <a:pt x="200320" y="2017865"/>
                  <a:pt x="200320" y="1995516"/>
                  <a:pt x="197690" y="1982370"/>
                </a:cubicBezTo>
                <a:cubicBezTo>
                  <a:pt x="197690" y="1970538"/>
                  <a:pt x="192432" y="1966594"/>
                  <a:pt x="181915" y="1970538"/>
                </a:cubicBezTo>
                <a:cubicBezTo>
                  <a:pt x="179285" y="1971853"/>
                  <a:pt x="175341" y="1973825"/>
                  <a:pt x="170083" y="1976454"/>
                </a:cubicBezTo>
                <a:cubicBezTo>
                  <a:pt x="152992" y="1984342"/>
                  <a:pt x="139846" y="1990915"/>
                  <a:pt x="130643" y="1996174"/>
                </a:cubicBezTo>
                <a:cubicBezTo>
                  <a:pt x="117497" y="2006691"/>
                  <a:pt x="100406" y="2011949"/>
                  <a:pt x="79372" y="2011949"/>
                </a:cubicBezTo>
                <a:cubicBezTo>
                  <a:pt x="68855" y="2014579"/>
                  <a:pt x="57680" y="2006691"/>
                  <a:pt x="45849" y="1988286"/>
                </a:cubicBezTo>
                <a:cubicBezTo>
                  <a:pt x="40590" y="1977768"/>
                  <a:pt x="45849" y="1970538"/>
                  <a:pt x="61624" y="1966594"/>
                </a:cubicBezTo>
                <a:cubicBezTo>
                  <a:pt x="89232" y="1965279"/>
                  <a:pt x="119469" y="1950818"/>
                  <a:pt x="152335" y="1923211"/>
                </a:cubicBezTo>
                <a:cubicBezTo>
                  <a:pt x="156279" y="1920581"/>
                  <a:pt x="158251" y="1918609"/>
                  <a:pt x="158251" y="1917295"/>
                </a:cubicBezTo>
                <a:cubicBezTo>
                  <a:pt x="158251" y="1917295"/>
                  <a:pt x="156279" y="1917295"/>
                  <a:pt x="152335" y="1917295"/>
                </a:cubicBezTo>
                <a:cubicBezTo>
                  <a:pt x="136559" y="1915980"/>
                  <a:pt x="123413" y="1908092"/>
                  <a:pt x="112896" y="1893631"/>
                </a:cubicBezTo>
                <a:cubicBezTo>
                  <a:pt x="106322" y="1884429"/>
                  <a:pt x="106980" y="1879170"/>
                  <a:pt x="114868" y="1877855"/>
                </a:cubicBezTo>
                <a:cubicBezTo>
                  <a:pt x="141161" y="1873911"/>
                  <a:pt x="165482" y="1867995"/>
                  <a:pt x="187831" y="1860107"/>
                </a:cubicBezTo>
                <a:cubicBezTo>
                  <a:pt x="203606" y="1850905"/>
                  <a:pt x="222011" y="1858136"/>
                  <a:pt x="243046" y="1881799"/>
                </a:cubicBezTo>
                <a:cubicBezTo>
                  <a:pt x="244360" y="1875226"/>
                  <a:pt x="246332" y="1866681"/>
                  <a:pt x="248962" y="1856164"/>
                </a:cubicBezTo>
                <a:cubicBezTo>
                  <a:pt x="251591" y="1846961"/>
                  <a:pt x="253563" y="1839073"/>
                  <a:pt x="254878" y="1832500"/>
                </a:cubicBezTo>
                <a:cubicBezTo>
                  <a:pt x="257507" y="1820668"/>
                  <a:pt x="254220" y="1816067"/>
                  <a:pt x="245018" y="1818696"/>
                </a:cubicBezTo>
                <a:cubicBezTo>
                  <a:pt x="227927" y="1823955"/>
                  <a:pt x="213466" y="1831185"/>
                  <a:pt x="201634" y="1840388"/>
                </a:cubicBezTo>
                <a:cubicBezTo>
                  <a:pt x="192432" y="1849590"/>
                  <a:pt x="181915" y="1850248"/>
                  <a:pt x="170083" y="1842360"/>
                </a:cubicBezTo>
                <a:cubicBezTo>
                  <a:pt x="156936" y="1837101"/>
                  <a:pt x="146419" y="1827899"/>
                  <a:pt x="138531" y="1814752"/>
                </a:cubicBezTo>
                <a:cubicBezTo>
                  <a:pt x="134587" y="1810808"/>
                  <a:pt x="133273" y="1808179"/>
                  <a:pt x="134587" y="1806864"/>
                </a:cubicBezTo>
                <a:cubicBezTo>
                  <a:pt x="134587" y="1804235"/>
                  <a:pt x="137217" y="1802920"/>
                  <a:pt x="142475" y="1802920"/>
                </a:cubicBezTo>
                <a:cubicBezTo>
                  <a:pt x="155622" y="1801606"/>
                  <a:pt x="173369" y="1798319"/>
                  <a:pt x="195719" y="1793060"/>
                </a:cubicBezTo>
                <a:cubicBezTo>
                  <a:pt x="206236" y="1790431"/>
                  <a:pt x="214124" y="1788459"/>
                  <a:pt x="219382" y="1787145"/>
                </a:cubicBezTo>
                <a:cubicBezTo>
                  <a:pt x="228585" y="1784515"/>
                  <a:pt x="239102" y="1777942"/>
                  <a:pt x="250934" y="1767425"/>
                </a:cubicBezTo>
                <a:close/>
                <a:moveTo>
                  <a:pt x="144447" y="1454588"/>
                </a:moveTo>
                <a:cubicBezTo>
                  <a:pt x="143133" y="1463791"/>
                  <a:pt x="143790" y="1478909"/>
                  <a:pt x="146419" y="1499943"/>
                </a:cubicBezTo>
                <a:cubicBezTo>
                  <a:pt x="147734" y="1498629"/>
                  <a:pt x="149048" y="1498629"/>
                  <a:pt x="150363" y="1499943"/>
                </a:cubicBezTo>
                <a:cubicBezTo>
                  <a:pt x="163510" y="1486797"/>
                  <a:pt x="172712" y="1474965"/>
                  <a:pt x="177971" y="1464448"/>
                </a:cubicBezTo>
                <a:cubicBezTo>
                  <a:pt x="170083" y="1464448"/>
                  <a:pt x="162852" y="1464448"/>
                  <a:pt x="156279" y="1464448"/>
                </a:cubicBezTo>
                <a:cubicBezTo>
                  <a:pt x="151020" y="1463133"/>
                  <a:pt x="147076" y="1459847"/>
                  <a:pt x="144447" y="1454588"/>
                </a:cubicBezTo>
                <a:close/>
                <a:moveTo>
                  <a:pt x="148391" y="1381625"/>
                </a:moveTo>
                <a:cubicBezTo>
                  <a:pt x="145762" y="1394772"/>
                  <a:pt x="144447" y="1409233"/>
                  <a:pt x="144447" y="1425008"/>
                </a:cubicBezTo>
                <a:cubicBezTo>
                  <a:pt x="160223" y="1418435"/>
                  <a:pt x="170740" y="1407261"/>
                  <a:pt x="175999" y="1391485"/>
                </a:cubicBezTo>
                <a:cubicBezTo>
                  <a:pt x="168111" y="1391485"/>
                  <a:pt x="158908" y="1388198"/>
                  <a:pt x="148391" y="1381625"/>
                </a:cubicBezTo>
                <a:close/>
                <a:moveTo>
                  <a:pt x="241074" y="1219923"/>
                </a:moveTo>
                <a:cubicBezTo>
                  <a:pt x="255535" y="1215979"/>
                  <a:pt x="267367" y="1217294"/>
                  <a:pt x="276569" y="1223867"/>
                </a:cubicBezTo>
                <a:cubicBezTo>
                  <a:pt x="291031" y="1234384"/>
                  <a:pt x="302205" y="1245559"/>
                  <a:pt x="310093" y="1257391"/>
                </a:cubicBezTo>
                <a:cubicBezTo>
                  <a:pt x="313380" y="1260677"/>
                  <a:pt x="315516" y="1263964"/>
                  <a:pt x="316502" y="1267251"/>
                </a:cubicBezTo>
                <a:cubicBezTo>
                  <a:pt x="317488" y="1270537"/>
                  <a:pt x="317323" y="1273824"/>
                  <a:pt x="316009" y="1277111"/>
                </a:cubicBezTo>
                <a:cubicBezTo>
                  <a:pt x="312065" y="1283684"/>
                  <a:pt x="310093" y="1292886"/>
                  <a:pt x="310093" y="1304718"/>
                </a:cubicBezTo>
                <a:cubicBezTo>
                  <a:pt x="312722" y="1386226"/>
                  <a:pt x="314037" y="1449987"/>
                  <a:pt x="314037" y="1495999"/>
                </a:cubicBezTo>
                <a:cubicBezTo>
                  <a:pt x="312722" y="1548586"/>
                  <a:pt x="305492" y="1584738"/>
                  <a:pt x="292345" y="1604458"/>
                </a:cubicBezTo>
                <a:cubicBezTo>
                  <a:pt x="283143" y="1612346"/>
                  <a:pt x="275912" y="1611689"/>
                  <a:pt x="270653" y="1602486"/>
                </a:cubicBezTo>
                <a:cubicBezTo>
                  <a:pt x="266710" y="1593283"/>
                  <a:pt x="260136" y="1581452"/>
                  <a:pt x="250934" y="1566991"/>
                </a:cubicBezTo>
                <a:cubicBezTo>
                  <a:pt x="243046" y="1556473"/>
                  <a:pt x="234501" y="1543327"/>
                  <a:pt x="225298" y="1527551"/>
                </a:cubicBezTo>
                <a:cubicBezTo>
                  <a:pt x="205578" y="1528866"/>
                  <a:pt x="189803" y="1533467"/>
                  <a:pt x="177971" y="1541355"/>
                </a:cubicBezTo>
                <a:cubicBezTo>
                  <a:pt x="171397" y="1546614"/>
                  <a:pt x="164167" y="1548586"/>
                  <a:pt x="156279" y="1547271"/>
                </a:cubicBezTo>
                <a:cubicBezTo>
                  <a:pt x="156279" y="1556473"/>
                  <a:pt x="156279" y="1565676"/>
                  <a:pt x="156279" y="1574878"/>
                </a:cubicBezTo>
                <a:cubicBezTo>
                  <a:pt x="156279" y="1580137"/>
                  <a:pt x="154964" y="1582766"/>
                  <a:pt x="152335" y="1582766"/>
                </a:cubicBezTo>
                <a:cubicBezTo>
                  <a:pt x="149706" y="1584081"/>
                  <a:pt x="146419" y="1582766"/>
                  <a:pt x="142475" y="1578822"/>
                </a:cubicBezTo>
                <a:cubicBezTo>
                  <a:pt x="124070" y="1560417"/>
                  <a:pt x="114868" y="1540040"/>
                  <a:pt x="114868" y="1517691"/>
                </a:cubicBezTo>
                <a:cubicBezTo>
                  <a:pt x="114868" y="1450644"/>
                  <a:pt x="116840" y="1388856"/>
                  <a:pt x="120784" y="1332326"/>
                </a:cubicBezTo>
                <a:cubicBezTo>
                  <a:pt x="122098" y="1309977"/>
                  <a:pt x="124727" y="1290914"/>
                  <a:pt x="128671" y="1275139"/>
                </a:cubicBezTo>
                <a:cubicBezTo>
                  <a:pt x="131301" y="1267251"/>
                  <a:pt x="135902" y="1265936"/>
                  <a:pt x="142475" y="1271195"/>
                </a:cubicBezTo>
                <a:cubicBezTo>
                  <a:pt x="156936" y="1288285"/>
                  <a:pt x="162852" y="1302089"/>
                  <a:pt x="160223" y="1312606"/>
                </a:cubicBezTo>
                <a:cubicBezTo>
                  <a:pt x="160223" y="1316550"/>
                  <a:pt x="159566" y="1323123"/>
                  <a:pt x="158251" y="1332326"/>
                </a:cubicBezTo>
                <a:cubicBezTo>
                  <a:pt x="156936" y="1334955"/>
                  <a:pt x="156279" y="1337584"/>
                  <a:pt x="156279" y="1340214"/>
                </a:cubicBezTo>
                <a:cubicBezTo>
                  <a:pt x="169426" y="1340214"/>
                  <a:pt x="181915" y="1335612"/>
                  <a:pt x="193747" y="1326410"/>
                </a:cubicBezTo>
                <a:cubicBezTo>
                  <a:pt x="200320" y="1321151"/>
                  <a:pt x="208865" y="1320494"/>
                  <a:pt x="219382" y="1324438"/>
                </a:cubicBezTo>
                <a:cubicBezTo>
                  <a:pt x="231214" y="1331011"/>
                  <a:pt x="239102" y="1337584"/>
                  <a:pt x="243046" y="1344158"/>
                </a:cubicBezTo>
                <a:cubicBezTo>
                  <a:pt x="246990" y="1349416"/>
                  <a:pt x="246990" y="1355332"/>
                  <a:pt x="243046" y="1361905"/>
                </a:cubicBezTo>
                <a:cubicBezTo>
                  <a:pt x="222011" y="1375052"/>
                  <a:pt x="206893" y="1388856"/>
                  <a:pt x="197690" y="1403317"/>
                </a:cubicBezTo>
                <a:cubicBezTo>
                  <a:pt x="209522" y="1403317"/>
                  <a:pt x="217410" y="1403974"/>
                  <a:pt x="221354" y="1405289"/>
                </a:cubicBezTo>
                <a:cubicBezTo>
                  <a:pt x="234501" y="1410547"/>
                  <a:pt x="242389" y="1417121"/>
                  <a:pt x="245018" y="1425008"/>
                </a:cubicBezTo>
                <a:cubicBezTo>
                  <a:pt x="246332" y="1434211"/>
                  <a:pt x="243046" y="1442099"/>
                  <a:pt x="235158" y="1448672"/>
                </a:cubicBezTo>
                <a:cubicBezTo>
                  <a:pt x="212809" y="1460504"/>
                  <a:pt x="194404" y="1477595"/>
                  <a:pt x="179943" y="1499943"/>
                </a:cubicBezTo>
                <a:cubicBezTo>
                  <a:pt x="190460" y="1497314"/>
                  <a:pt x="198348" y="1495342"/>
                  <a:pt x="203606" y="1494028"/>
                </a:cubicBezTo>
                <a:cubicBezTo>
                  <a:pt x="212809" y="1488769"/>
                  <a:pt x="222011" y="1488112"/>
                  <a:pt x="231214" y="1492056"/>
                </a:cubicBezTo>
                <a:cubicBezTo>
                  <a:pt x="244360" y="1497314"/>
                  <a:pt x="252906" y="1503230"/>
                  <a:pt x="256850" y="1509803"/>
                </a:cubicBezTo>
                <a:cubicBezTo>
                  <a:pt x="262108" y="1517691"/>
                  <a:pt x="259479" y="1524922"/>
                  <a:pt x="248962" y="1531495"/>
                </a:cubicBezTo>
                <a:cubicBezTo>
                  <a:pt x="252906" y="1536754"/>
                  <a:pt x="256850" y="1539383"/>
                  <a:pt x="260794" y="1539383"/>
                </a:cubicBezTo>
                <a:cubicBezTo>
                  <a:pt x="264738" y="1539383"/>
                  <a:pt x="266710" y="1536754"/>
                  <a:pt x="266710" y="1531495"/>
                </a:cubicBezTo>
                <a:cubicBezTo>
                  <a:pt x="268024" y="1510461"/>
                  <a:pt x="268681" y="1469049"/>
                  <a:pt x="268681" y="1407261"/>
                </a:cubicBezTo>
                <a:cubicBezTo>
                  <a:pt x="268681" y="1357304"/>
                  <a:pt x="267367" y="1311949"/>
                  <a:pt x="264738" y="1271195"/>
                </a:cubicBezTo>
                <a:cubicBezTo>
                  <a:pt x="262108" y="1259363"/>
                  <a:pt x="255535" y="1254762"/>
                  <a:pt x="245018" y="1257391"/>
                </a:cubicBezTo>
                <a:cubicBezTo>
                  <a:pt x="239759" y="1260020"/>
                  <a:pt x="229242" y="1263964"/>
                  <a:pt x="213466" y="1269223"/>
                </a:cubicBezTo>
                <a:cubicBezTo>
                  <a:pt x="195061" y="1275796"/>
                  <a:pt x="183229" y="1280397"/>
                  <a:pt x="177971" y="1283026"/>
                </a:cubicBezTo>
                <a:cubicBezTo>
                  <a:pt x="174027" y="1284341"/>
                  <a:pt x="171397" y="1284998"/>
                  <a:pt x="170083" y="1284998"/>
                </a:cubicBezTo>
                <a:cubicBezTo>
                  <a:pt x="170083" y="1283684"/>
                  <a:pt x="170740" y="1281054"/>
                  <a:pt x="172055" y="1277111"/>
                </a:cubicBezTo>
                <a:cubicBezTo>
                  <a:pt x="181257" y="1261335"/>
                  <a:pt x="189803" y="1249503"/>
                  <a:pt x="197690" y="1241615"/>
                </a:cubicBezTo>
                <a:cubicBezTo>
                  <a:pt x="213466" y="1229783"/>
                  <a:pt x="227927" y="1222553"/>
                  <a:pt x="241074" y="1219923"/>
                </a:cubicBezTo>
                <a:close/>
                <a:moveTo>
                  <a:pt x="306149" y="774964"/>
                </a:moveTo>
                <a:cubicBezTo>
                  <a:pt x="294317" y="781538"/>
                  <a:pt x="277884" y="794684"/>
                  <a:pt x="256850" y="814404"/>
                </a:cubicBezTo>
                <a:cubicBezTo>
                  <a:pt x="256850" y="814404"/>
                  <a:pt x="256850" y="815061"/>
                  <a:pt x="256850" y="816376"/>
                </a:cubicBezTo>
                <a:cubicBezTo>
                  <a:pt x="255535" y="819005"/>
                  <a:pt x="254878" y="820977"/>
                  <a:pt x="254878" y="822292"/>
                </a:cubicBezTo>
                <a:cubicBezTo>
                  <a:pt x="264080" y="818348"/>
                  <a:pt x="277884" y="814404"/>
                  <a:pt x="296289" y="810460"/>
                </a:cubicBezTo>
                <a:cubicBezTo>
                  <a:pt x="300233" y="809145"/>
                  <a:pt x="302862" y="808488"/>
                  <a:pt x="304177" y="808488"/>
                </a:cubicBezTo>
                <a:close/>
                <a:moveTo>
                  <a:pt x="124727" y="759189"/>
                </a:moveTo>
                <a:cubicBezTo>
                  <a:pt x="143133" y="765762"/>
                  <a:pt x="150363" y="778251"/>
                  <a:pt x="146419" y="796656"/>
                </a:cubicBezTo>
                <a:cubicBezTo>
                  <a:pt x="133273" y="830837"/>
                  <a:pt x="127357" y="865675"/>
                  <a:pt x="128671" y="901171"/>
                </a:cubicBezTo>
                <a:cubicBezTo>
                  <a:pt x="128671" y="905115"/>
                  <a:pt x="129329" y="907087"/>
                  <a:pt x="130643" y="907087"/>
                </a:cubicBezTo>
                <a:cubicBezTo>
                  <a:pt x="131958" y="907087"/>
                  <a:pt x="133930" y="905115"/>
                  <a:pt x="136559" y="901171"/>
                </a:cubicBezTo>
                <a:cubicBezTo>
                  <a:pt x="144447" y="891968"/>
                  <a:pt x="151678" y="881451"/>
                  <a:pt x="158251" y="869619"/>
                </a:cubicBezTo>
                <a:cubicBezTo>
                  <a:pt x="160880" y="864361"/>
                  <a:pt x="162852" y="862388"/>
                  <a:pt x="164167" y="863703"/>
                </a:cubicBezTo>
                <a:cubicBezTo>
                  <a:pt x="164824" y="863703"/>
                  <a:pt x="165153" y="864361"/>
                  <a:pt x="165153" y="865675"/>
                </a:cubicBezTo>
                <a:cubicBezTo>
                  <a:pt x="165153" y="866990"/>
                  <a:pt x="164824" y="868962"/>
                  <a:pt x="164167" y="871591"/>
                </a:cubicBezTo>
                <a:cubicBezTo>
                  <a:pt x="158908" y="892625"/>
                  <a:pt x="151678" y="915632"/>
                  <a:pt x="142475" y="940610"/>
                </a:cubicBezTo>
                <a:cubicBezTo>
                  <a:pt x="135902" y="955071"/>
                  <a:pt x="131958" y="968218"/>
                  <a:pt x="130643" y="980050"/>
                </a:cubicBezTo>
                <a:cubicBezTo>
                  <a:pt x="129329" y="987938"/>
                  <a:pt x="127357" y="992539"/>
                  <a:pt x="124727" y="993853"/>
                </a:cubicBezTo>
                <a:cubicBezTo>
                  <a:pt x="122098" y="995168"/>
                  <a:pt x="118812" y="993853"/>
                  <a:pt x="114868" y="989909"/>
                </a:cubicBezTo>
                <a:cubicBezTo>
                  <a:pt x="93833" y="970190"/>
                  <a:pt x="85288" y="949813"/>
                  <a:pt x="89232" y="928778"/>
                </a:cubicBezTo>
                <a:cubicBezTo>
                  <a:pt x="93176" y="890653"/>
                  <a:pt x="95148" y="863046"/>
                  <a:pt x="95148" y="845955"/>
                </a:cubicBezTo>
                <a:cubicBezTo>
                  <a:pt x="96463" y="840697"/>
                  <a:pt x="95805" y="837410"/>
                  <a:pt x="93176" y="836096"/>
                </a:cubicBezTo>
                <a:cubicBezTo>
                  <a:pt x="90547" y="834781"/>
                  <a:pt x="87917" y="835438"/>
                  <a:pt x="85288" y="838068"/>
                </a:cubicBezTo>
                <a:cubicBezTo>
                  <a:pt x="82659" y="840697"/>
                  <a:pt x="78057" y="844641"/>
                  <a:pt x="71484" y="849899"/>
                </a:cubicBezTo>
                <a:cubicBezTo>
                  <a:pt x="64911" y="853843"/>
                  <a:pt x="59652" y="857787"/>
                  <a:pt x="55708" y="861731"/>
                </a:cubicBezTo>
                <a:cubicBezTo>
                  <a:pt x="47821" y="869619"/>
                  <a:pt x="37961" y="868962"/>
                  <a:pt x="26129" y="859759"/>
                </a:cubicBezTo>
                <a:cubicBezTo>
                  <a:pt x="18241" y="851871"/>
                  <a:pt x="11010" y="840697"/>
                  <a:pt x="4437" y="826236"/>
                </a:cubicBezTo>
                <a:cubicBezTo>
                  <a:pt x="493" y="819662"/>
                  <a:pt x="-821" y="815718"/>
                  <a:pt x="493" y="814404"/>
                </a:cubicBezTo>
                <a:cubicBezTo>
                  <a:pt x="1808" y="811775"/>
                  <a:pt x="5094" y="811117"/>
                  <a:pt x="10353" y="812432"/>
                </a:cubicBezTo>
                <a:cubicBezTo>
                  <a:pt x="30073" y="815061"/>
                  <a:pt x="58995" y="799943"/>
                  <a:pt x="97120" y="767077"/>
                </a:cubicBezTo>
                <a:cubicBezTo>
                  <a:pt x="103693" y="760503"/>
                  <a:pt x="112896" y="757874"/>
                  <a:pt x="124727" y="759189"/>
                </a:cubicBezTo>
                <a:close/>
                <a:moveTo>
                  <a:pt x="298261" y="751301"/>
                </a:moveTo>
                <a:cubicBezTo>
                  <a:pt x="286429" y="756559"/>
                  <a:pt x="274597" y="762475"/>
                  <a:pt x="262766" y="769049"/>
                </a:cubicBezTo>
                <a:lnTo>
                  <a:pt x="258822" y="796656"/>
                </a:lnTo>
                <a:cubicBezTo>
                  <a:pt x="262766" y="792712"/>
                  <a:pt x="269996" y="786139"/>
                  <a:pt x="280513" y="776936"/>
                </a:cubicBezTo>
                <a:cubicBezTo>
                  <a:pt x="291031" y="767734"/>
                  <a:pt x="298261" y="761161"/>
                  <a:pt x="302205" y="757217"/>
                </a:cubicBezTo>
                <a:cubicBezTo>
                  <a:pt x="303520" y="754587"/>
                  <a:pt x="304177" y="752615"/>
                  <a:pt x="304177" y="751301"/>
                </a:cubicBezTo>
                <a:cubicBezTo>
                  <a:pt x="302862" y="749986"/>
                  <a:pt x="300890" y="749986"/>
                  <a:pt x="298261" y="751301"/>
                </a:cubicBezTo>
                <a:close/>
                <a:moveTo>
                  <a:pt x="105008" y="640870"/>
                </a:moveTo>
                <a:cubicBezTo>
                  <a:pt x="106322" y="639556"/>
                  <a:pt x="108952" y="639556"/>
                  <a:pt x="112896" y="640870"/>
                </a:cubicBezTo>
                <a:cubicBezTo>
                  <a:pt x="119469" y="643500"/>
                  <a:pt x="128014" y="644814"/>
                  <a:pt x="138531" y="644814"/>
                </a:cubicBezTo>
                <a:cubicBezTo>
                  <a:pt x="151678" y="642185"/>
                  <a:pt x="168111" y="650730"/>
                  <a:pt x="187831" y="670450"/>
                </a:cubicBezTo>
                <a:cubicBezTo>
                  <a:pt x="189145" y="674394"/>
                  <a:pt x="189761" y="678050"/>
                  <a:pt x="189679" y="681419"/>
                </a:cubicBezTo>
                <a:cubicBezTo>
                  <a:pt x="189433" y="691525"/>
                  <a:pt x="182901" y="699043"/>
                  <a:pt x="170083" y="703973"/>
                </a:cubicBezTo>
                <a:cubicBezTo>
                  <a:pt x="158251" y="705288"/>
                  <a:pt x="143133" y="710547"/>
                  <a:pt x="124727" y="719749"/>
                </a:cubicBezTo>
                <a:cubicBezTo>
                  <a:pt x="107637" y="727637"/>
                  <a:pt x="90547" y="734210"/>
                  <a:pt x="73456" y="739469"/>
                </a:cubicBezTo>
                <a:cubicBezTo>
                  <a:pt x="66883" y="742098"/>
                  <a:pt x="63596" y="742755"/>
                  <a:pt x="63596" y="741441"/>
                </a:cubicBezTo>
                <a:cubicBezTo>
                  <a:pt x="62282" y="740126"/>
                  <a:pt x="64911" y="737497"/>
                  <a:pt x="71484" y="733553"/>
                </a:cubicBezTo>
                <a:cubicBezTo>
                  <a:pt x="83316" y="724351"/>
                  <a:pt x="95805" y="713833"/>
                  <a:pt x="108952" y="702001"/>
                </a:cubicBezTo>
                <a:cubicBezTo>
                  <a:pt x="115525" y="695428"/>
                  <a:pt x="120784" y="690170"/>
                  <a:pt x="124727" y="686226"/>
                </a:cubicBezTo>
                <a:cubicBezTo>
                  <a:pt x="129986" y="682282"/>
                  <a:pt x="130643" y="677680"/>
                  <a:pt x="126699" y="672422"/>
                </a:cubicBezTo>
                <a:cubicBezTo>
                  <a:pt x="125385" y="671107"/>
                  <a:pt x="123413" y="668478"/>
                  <a:pt x="120784" y="664534"/>
                </a:cubicBezTo>
                <a:cubicBezTo>
                  <a:pt x="115525" y="656646"/>
                  <a:pt x="111581" y="650730"/>
                  <a:pt x="108952" y="646786"/>
                </a:cubicBezTo>
                <a:cubicBezTo>
                  <a:pt x="106322" y="644157"/>
                  <a:pt x="105008" y="642185"/>
                  <a:pt x="105008" y="640870"/>
                </a:cubicBezTo>
                <a:close/>
                <a:moveTo>
                  <a:pt x="294317" y="605375"/>
                </a:moveTo>
                <a:cubicBezTo>
                  <a:pt x="315352" y="600116"/>
                  <a:pt x="331785" y="606689"/>
                  <a:pt x="343616" y="625095"/>
                </a:cubicBezTo>
                <a:cubicBezTo>
                  <a:pt x="350190" y="632982"/>
                  <a:pt x="352162" y="642185"/>
                  <a:pt x="349532" y="652702"/>
                </a:cubicBezTo>
                <a:cubicBezTo>
                  <a:pt x="349532" y="654017"/>
                  <a:pt x="349532" y="655331"/>
                  <a:pt x="349532" y="656646"/>
                </a:cubicBezTo>
                <a:cubicBezTo>
                  <a:pt x="346903" y="671107"/>
                  <a:pt x="345588" y="684254"/>
                  <a:pt x="345588" y="696085"/>
                </a:cubicBezTo>
                <a:cubicBezTo>
                  <a:pt x="354791" y="700029"/>
                  <a:pt x="362022" y="703973"/>
                  <a:pt x="367280" y="707917"/>
                </a:cubicBezTo>
                <a:cubicBezTo>
                  <a:pt x="373853" y="715805"/>
                  <a:pt x="373853" y="724351"/>
                  <a:pt x="367280" y="733553"/>
                </a:cubicBezTo>
                <a:cubicBezTo>
                  <a:pt x="363336" y="736182"/>
                  <a:pt x="358735" y="740126"/>
                  <a:pt x="353476" y="745385"/>
                </a:cubicBezTo>
                <a:cubicBezTo>
                  <a:pt x="348218" y="750643"/>
                  <a:pt x="343616" y="754587"/>
                  <a:pt x="339672" y="757217"/>
                </a:cubicBezTo>
                <a:cubicBezTo>
                  <a:pt x="339672" y="761161"/>
                  <a:pt x="339672" y="767734"/>
                  <a:pt x="339672" y="776936"/>
                </a:cubicBezTo>
                <a:cubicBezTo>
                  <a:pt x="338358" y="790083"/>
                  <a:pt x="337701" y="799285"/>
                  <a:pt x="337701" y="804544"/>
                </a:cubicBezTo>
                <a:cubicBezTo>
                  <a:pt x="377140" y="799285"/>
                  <a:pt x="401461" y="805859"/>
                  <a:pt x="410664" y="824264"/>
                </a:cubicBezTo>
                <a:cubicBezTo>
                  <a:pt x="411978" y="827550"/>
                  <a:pt x="412800" y="830508"/>
                  <a:pt x="413128" y="833138"/>
                </a:cubicBezTo>
                <a:cubicBezTo>
                  <a:pt x="414114" y="841025"/>
                  <a:pt x="410663" y="845955"/>
                  <a:pt x="402776" y="847927"/>
                </a:cubicBezTo>
                <a:cubicBezTo>
                  <a:pt x="376483" y="843984"/>
                  <a:pt x="354134" y="843326"/>
                  <a:pt x="335729" y="845955"/>
                </a:cubicBezTo>
                <a:cubicBezTo>
                  <a:pt x="334414" y="890653"/>
                  <a:pt x="334414" y="936009"/>
                  <a:pt x="335729" y="982022"/>
                </a:cubicBezTo>
                <a:cubicBezTo>
                  <a:pt x="337043" y="1009629"/>
                  <a:pt x="334414" y="1034607"/>
                  <a:pt x="327841" y="1056956"/>
                </a:cubicBezTo>
                <a:cubicBezTo>
                  <a:pt x="325211" y="1064844"/>
                  <a:pt x="322582" y="1068788"/>
                  <a:pt x="319953" y="1068788"/>
                </a:cubicBezTo>
                <a:cubicBezTo>
                  <a:pt x="317323" y="1068788"/>
                  <a:pt x="314037" y="1064844"/>
                  <a:pt x="310093" y="1056956"/>
                </a:cubicBezTo>
                <a:cubicBezTo>
                  <a:pt x="298261" y="1034607"/>
                  <a:pt x="293660" y="1015545"/>
                  <a:pt x="296289" y="999769"/>
                </a:cubicBezTo>
                <a:cubicBezTo>
                  <a:pt x="304177" y="953757"/>
                  <a:pt x="306806" y="903800"/>
                  <a:pt x="304177" y="849899"/>
                </a:cubicBezTo>
                <a:cubicBezTo>
                  <a:pt x="288401" y="853843"/>
                  <a:pt x="270653" y="859102"/>
                  <a:pt x="250934" y="865675"/>
                </a:cubicBezTo>
                <a:cubicBezTo>
                  <a:pt x="248304" y="876192"/>
                  <a:pt x="246990" y="889339"/>
                  <a:pt x="246990" y="905115"/>
                </a:cubicBezTo>
                <a:cubicBezTo>
                  <a:pt x="245675" y="922205"/>
                  <a:pt x="239102" y="944554"/>
                  <a:pt x="227270" y="972162"/>
                </a:cubicBezTo>
                <a:cubicBezTo>
                  <a:pt x="223326" y="980050"/>
                  <a:pt x="220039" y="983994"/>
                  <a:pt x="217410" y="983994"/>
                </a:cubicBezTo>
                <a:cubicBezTo>
                  <a:pt x="216096" y="983994"/>
                  <a:pt x="214781" y="980050"/>
                  <a:pt x="213466" y="972162"/>
                </a:cubicBezTo>
                <a:cubicBezTo>
                  <a:pt x="209522" y="953757"/>
                  <a:pt x="210180" y="924177"/>
                  <a:pt x="215438" y="883423"/>
                </a:cubicBezTo>
                <a:cubicBezTo>
                  <a:pt x="212809" y="884738"/>
                  <a:pt x="210180" y="886052"/>
                  <a:pt x="207550" y="887367"/>
                </a:cubicBezTo>
                <a:cubicBezTo>
                  <a:pt x="206236" y="888682"/>
                  <a:pt x="204921" y="889339"/>
                  <a:pt x="203606" y="889339"/>
                </a:cubicBezTo>
                <a:cubicBezTo>
                  <a:pt x="194404" y="895912"/>
                  <a:pt x="187173" y="894597"/>
                  <a:pt x="181915" y="885395"/>
                </a:cubicBezTo>
                <a:cubicBezTo>
                  <a:pt x="177971" y="881451"/>
                  <a:pt x="173369" y="872906"/>
                  <a:pt x="168111" y="859759"/>
                </a:cubicBezTo>
                <a:cubicBezTo>
                  <a:pt x="162852" y="847927"/>
                  <a:pt x="166796" y="842011"/>
                  <a:pt x="179943" y="842011"/>
                </a:cubicBezTo>
                <a:cubicBezTo>
                  <a:pt x="193089" y="842011"/>
                  <a:pt x="206893" y="834124"/>
                  <a:pt x="221354" y="818348"/>
                </a:cubicBezTo>
                <a:cubicBezTo>
                  <a:pt x="222669" y="813089"/>
                  <a:pt x="223326" y="805201"/>
                  <a:pt x="223326" y="794684"/>
                </a:cubicBezTo>
                <a:cubicBezTo>
                  <a:pt x="224641" y="782852"/>
                  <a:pt x="225298" y="774964"/>
                  <a:pt x="225298" y="771020"/>
                </a:cubicBezTo>
                <a:cubicBezTo>
                  <a:pt x="218725" y="768391"/>
                  <a:pt x="210837" y="763133"/>
                  <a:pt x="201634" y="755245"/>
                </a:cubicBezTo>
                <a:cubicBezTo>
                  <a:pt x="199005" y="752615"/>
                  <a:pt x="197033" y="750643"/>
                  <a:pt x="195719" y="749329"/>
                </a:cubicBezTo>
                <a:cubicBezTo>
                  <a:pt x="193089" y="746699"/>
                  <a:pt x="191775" y="744728"/>
                  <a:pt x="191775" y="743413"/>
                </a:cubicBezTo>
                <a:cubicBezTo>
                  <a:pt x="193089" y="742098"/>
                  <a:pt x="195719" y="741441"/>
                  <a:pt x="199662" y="741441"/>
                </a:cubicBezTo>
                <a:cubicBezTo>
                  <a:pt x="200977" y="741441"/>
                  <a:pt x="202292" y="741441"/>
                  <a:pt x="203606" y="741441"/>
                </a:cubicBezTo>
                <a:cubicBezTo>
                  <a:pt x="211494" y="740126"/>
                  <a:pt x="219382" y="737497"/>
                  <a:pt x="227270" y="733553"/>
                </a:cubicBezTo>
                <a:cubicBezTo>
                  <a:pt x="227270" y="726980"/>
                  <a:pt x="227927" y="718435"/>
                  <a:pt x="229242" y="707917"/>
                </a:cubicBezTo>
                <a:cubicBezTo>
                  <a:pt x="229242" y="702659"/>
                  <a:pt x="229242" y="698715"/>
                  <a:pt x="229242" y="696085"/>
                </a:cubicBezTo>
                <a:cubicBezTo>
                  <a:pt x="227927" y="689512"/>
                  <a:pt x="225955" y="685568"/>
                  <a:pt x="223326" y="684254"/>
                </a:cubicBezTo>
                <a:cubicBezTo>
                  <a:pt x="220697" y="681624"/>
                  <a:pt x="218068" y="682282"/>
                  <a:pt x="215438" y="686226"/>
                </a:cubicBezTo>
                <a:cubicBezTo>
                  <a:pt x="214124" y="688855"/>
                  <a:pt x="212809" y="690170"/>
                  <a:pt x="211494" y="690170"/>
                </a:cubicBezTo>
                <a:cubicBezTo>
                  <a:pt x="211494" y="688855"/>
                  <a:pt x="210837" y="686226"/>
                  <a:pt x="209522" y="682282"/>
                </a:cubicBezTo>
                <a:cubicBezTo>
                  <a:pt x="209522" y="671764"/>
                  <a:pt x="217410" y="667163"/>
                  <a:pt x="233186" y="668478"/>
                </a:cubicBezTo>
                <a:cubicBezTo>
                  <a:pt x="258164" y="673736"/>
                  <a:pt x="269996" y="690170"/>
                  <a:pt x="268681" y="717777"/>
                </a:cubicBezTo>
                <a:cubicBezTo>
                  <a:pt x="276569" y="713833"/>
                  <a:pt x="290373" y="708575"/>
                  <a:pt x="310093" y="702001"/>
                </a:cubicBezTo>
                <a:cubicBezTo>
                  <a:pt x="316666" y="645472"/>
                  <a:pt x="311408" y="617207"/>
                  <a:pt x="294317" y="617207"/>
                </a:cubicBezTo>
                <a:cubicBezTo>
                  <a:pt x="290373" y="614577"/>
                  <a:pt x="288401" y="612605"/>
                  <a:pt x="288401" y="611291"/>
                </a:cubicBezTo>
                <a:cubicBezTo>
                  <a:pt x="288401" y="608661"/>
                  <a:pt x="290373" y="606689"/>
                  <a:pt x="294317" y="605375"/>
                </a:cubicBezTo>
                <a:close/>
                <a:moveTo>
                  <a:pt x="233186" y="294510"/>
                </a:moveTo>
                <a:cubicBezTo>
                  <a:pt x="230557" y="297139"/>
                  <a:pt x="225298" y="301083"/>
                  <a:pt x="217410" y="306342"/>
                </a:cubicBezTo>
                <a:cubicBezTo>
                  <a:pt x="210837" y="310286"/>
                  <a:pt x="206236" y="313572"/>
                  <a:pt x="203606" y="316202"/>
                </a:cubicBezTo>
                <a:cubicBezTo>
                  <a:pt x="198348" y="318831"/>
                  <a:pt x="195719" y="321460"/>
                  <a:pt x="195719" y="324090"/>
                </a:cubicBezTo>
                <a:cubicBezTo>
                  <a:pt x="197033" y="328034"/>
                  <a:pt x="199662" y="328691"/>
                  <a:pt x="203606" y="326062"/>
                </a:cubicBezTo>
                <a:cubicBezTo>
                  <a:pt x="206236" y="324747"/>
                  <a:pt x="209522" y="323432"/>
                  <a:pt x="213466" y="322118"/>
                </a:cubicBezTo>
                <a:cubicBezTo>
                  <a:pt x="218725" y="320803"/>
                  <a:pt x="224641" y="318831"/>
                  <a:pt x="231214" y="316202"/>
                </a:cubicBezTo>
                <a:cubicBezTo>
                  <a:pt x="232529" y="309628"/>
                  <a:pt x="233186" y="302398"/>
                  <a:pt x="233186" y="294510"/>
                </a:cubicBezTo>
                <a:close/>
                <a:moveTo>
                  <a:pt x="148391" y="243239"/>
                </a:moveTo>
                <a:cubicBezTo>
                  <a:pt x="94491" y="251127"/>
                  <a:pt x="68198" y="276762"/>
                  <a:pt x="69512" y="320146"/>
                </a:cubicBezTo>
                <a:cubicBezTo>
                  <a:pt x="68198" y="324090"/>
                  <a:pt x="69512" y="326719"/>
                  <a:pt x="73456" y="328034"/>
                </a:cubicBezTo>
                <a:cubicBezTo>
                  <a:pt x="77400" y="329348"/>
                  <a:pt x="81344" y="328034"/>
                  <a:pt x="85288" y="324090"/>
                </a:cubicBezTo>
                <a:cubicBezTo>
                  <a:pt x="106322" y="305685"/>
                  <a:pt x="127357" y="278734"/>
                  <a:pt x="148391" y="243239"/>
                </a:cubicBezTo>
                <a:close/>
                <a:moveTo>
                  <a:pt x="231214" y="26322"/>
                </a:moveTo>
                <a:cubicBezTo>
                  <a:pt x="228585" y="25007"/>
                  <a:pt x="224641" y="25664"/>
                  <a:pt x="219382" y="28294"/>
                </a:cubicBezTo>
                <a:cubicBezTo>
                  <a:pt x="210180" y="30923"/>
                  <a:pt x="206236" y="34867"/>
                  <a:pt x="207550" y="40126"/>
                </a:cubicBezTo>
                <a:cubicBezTo>
                  <a:pt x="207550" y="46699"/>
                  <a:pt x="213466" y="53929"/>
                  <a:pt x="225298" y="61817"/>
                </a:cubicBezTo>
                <a:cubicBezTo>
                  <a:pt x="226613" y="59188"/>
                  <a:pt x="227927" y="54587"/>
                  <a:pt x="229242" y="48013"/>
                </a:cubicBezTo>
                <a:cubicBezTo>
                  <a:pt x="231871" y="42755"/>
                  <a:pt x="233186" y="38811"/>
                  <a:pt x="233186" y="36182"/>
                </a:cubicBezTo>
                <a:cubicBezTo>
                  <a:pt x="233843" y="33552"/>
                  <a:pt x="234008" y="31416"/>
                  <a:pt x="233679" y="29773"/>
                </a:cubicBezTo>
                <a:cubicBezTo>
                  <a:pt x="233350" y="28129"/>
                  <a:pt x="232529" y="26979"/>
                  <a:pt x="231214" y="26322"/>
                </a:cubicBezTo>
                <a:close/>
                <a:moveTo>
                  <a:pt x="221847" y="193"/>
                </a:moveTo>
                <a:cubicBezTo>
                  <a:pt x="231378" y="1179"/>
                  <a:pt x="241731" y="5945"/>
                  <a:pt x="252906" y="14490"/>
                </a:cubicBezTo>
                <a:cubicBezTo>
                  <a:pt x="273940" y="34210"/>
                  <a:pt x="279199" y="53929"/>
                  <a:pt x="268681" y="73649"/>
                </a:cubicBezTo>
                <a:cubicBezTo>
                  <a:pt x="296289" y="68390"/>
                  <a:pt x="312722" y="73649"/>
                  <a:pt x="317981" y="89425"/>
                </a:cubicBezTo>
                <a:cubicBezTo>
                  <a:pt x="323239" y="101257"/>
                  <a:pt x="321925" y="107830"/>
                  <a:pt x="314037" y="109145"/>
                </a:cubicBezTo>
                <a:cubicBezTo>
                  <a:pt x="291688" y="111774"/>
                  <a:pt x="269996" y="117690"/>
                  <a:pt x="248962" y="126892"/>
                </a:cubicBezTo>
                <a:cubicBezTo>
                  <a:pt x="247647" y="129522"/>
                  <a:pt x="245675" y="133466"/>
                  <a:pt x="243046" y="138724"/>
                </a:cubicBezTo>
                <a:cubicBezTo>
                  <a:pt x="236473" y="153185"/>
                  <a:pt x="229899" y="165674"/>
                  <a:pt x="223326" y="176192"/>
                </a:cubicBezTo>
                <a:cubicBezTo>
                  <a:pt x="233843" y="172248"/>
                  <a:pt x="246332" y="166989"/>
                  <a:pt x="260794" y="160416"/>
                </a:cubicBezTo>
                <a:cubicBezTo>
                  <a:pt x="288401" y="148584"/>
                  <a:pt x="314694" y="153843"/>
                  <a:pt x="339672" y="176192"/>
                </a:cubicBezTo>
                <a:cubicBezTo>
                  <a:pt x="343616" y="180793"/>
                  <a:pt x="345424" y="186051"/>
                  <a:pt x="345095" y="191967"/>
                </a:cubicBezTo>
                <a:cubicBezTo>
                  <a:pt x="344767" y="197883"/>
                  <a:pt x="342302" y="204457"/>
                  <a:pt x="337701" y="211687"/>
                </a:cubicBezTo>
                <a:cubicBezTo>
                  <a:pt x="328498" y="224834"/>
                  <a:pt x="306149" y="245211"/>
                  <a:pt x="270653" y="272818"/>
                </a:cubicBezTo>
                <a:cubicBezTo>
                  <a:pt x="270653" y="282021"/>
                  <a:pt x="270653" y="293853"/>
                  <a:pt x="270653" y="308314"/>
                </a:cubicBezTo>
                <a:cubicBezTo>
                  <a:pt x="278541" y="306999"/>
                  <a:pt x="283800" y="304370"/>
                  <a:pt x="286429" y="300426"/>
                </a:cubicBezTo>
                <a:cubicBezTo>
                  <a:pt x="291688" y="295167"/>
                  <a:pt x="299576" y="295167"/>
                  <a:pt x="310093" y="300426"/>
                </a:cubicBezTo>
                <a:cubicBezTo>
                  <a:pt x="329813" y="305685"/>
                  <a:pt x="340987" y="314887"/>
                  <a:pt x="343616" y="328034"/>
                </a:cubicBezTo>
                <a:cubicBezTo>
                  <a:pt x="344931" y="335921"/>
                  <a:pt x="340987" y="340523"/>
                  <a:pt x="331785" y="341837"/>
                </a:cubicBezTo>
                <a:cubicBezTo>
                  <a:pt x="305492" y="337893"/>
                  <a:pt x="285115" y="339208"/>
                  <a:pt x="270653" y="345781"/>
                </a:cubicBezTo>
                <a:cubicBezTo>
                  <a:pt x="268024" y="410199"/>
                  <a:pt x="262108" y="456212"/>
                  <a:pt x="252906" y="483819"/>
                </a:cubicBezTo>
                <a:cubicBezTo>
                  <a:pt x="250276" y="490393"/>
                  <a:pt x="246990" y="493679"/>
                  <a:pt x="243046" y="493679"/>
                </a:cubicBezTo>
                <a:cubicBezTo>
                  <a:pt x="239102" y="493679"/>
                  <a:pt x="235815" y="490393"/>
                  <a:pt x="233186" y="483819"/>
                </a:cubicBezTo>
                <a:cubicBezTo>
                  <a:pt x="227927" y="453582"/>
                  <a:pt x="226613" y="412828"/>
                  <a:pt x="229242" y="361557"/>
                </a:cubicBezTo>
                <a:cubicBezTo>
                  <a:pt x="227927" y="361557"/>
                  <a:pt x="223983" y="362872"/>
                  <a:pt x="217410" y="365501"/>
                </a:cubicBezTo>
                <a:cubicBezTo>
                  <a:pt x="214781" y="366816"/>
                  <a:pt x="212809" y="367473"/>
                  <a:pt x="211494" y="367473"/>
                </a:cubicBezTo>
                <a:cubicBezTo>
                  <a:pt x="197033" y="374046"/>
                  <a:pt x="178628" y="369445"/>
                  <a:pt x="156279" y="353669"/>
                </a:cubicBezTo>
                <a:cubicBezTo>
                  <a:pt x="147076" y="337893"/>
                  <a:pt x="151678" y="322775"/>
                  <a:pt x="170083" y="308314"/>
                </a:cubicBezTo>
                <a:cubicBezTo>
                  <a:pt x="180600" y="304370"/>
                  <a:pt x="199662" y="289251"/>
                  <a:pt x="227270" y="262958"/>
                </a:cubicBezTo>
                <a:cubicBezTo>
                  <a:pt x="225955" y="264273"/>
                  <a:pt x="227927" y="262301"/>
                  <a:pt x="233186" y="257043"/>
                </a:cubicBezTo>
                <a:cubicBezTo>
                  <a:pt x="238445" y="245211"/>
                  <a:pt x="236473" y="239295"/>
                  <a:pt x="227270" y="239295"/>
                </a:cubicBezTo>
                <a:cubicBezTo>
                  <a:pt x="223326" y="237980"/>
                  <a:pt x="221354" y="236008"/>
                  <a:pt x="221354" y="233379"/>
                </a:cubicBezTo>
                <a:cubicBezTo>
                  <a:pt x="221354" y="229435"/>
                  <a:pt x="223983" y="226148"/>
                  <a:pt x="229242" y="223519"/>
                </a:cubicBezTo>
                <a:cubicBezTo>
                  <a:pt x="246332" y="209058"/>
                  <a:pt x="259479" y="209058"/>
                  <a:pt x="268681" y="223519"/>
                </a:cubicBezTo>
                <a:cubicBezTo>
                  <a:pt x="280513" y="211687"/>
                  <a:pt x="289716" y="201827"/>
                  <a:pt x="296289" y="193939"/>
                </a:cubicBezTo>
                <a:cubicBezTo>
                  <a:pt x="298918" y="189995"/>
                  <a:pt x="300233" y="187366"/>
                  <a:pt x="300233" y="186051"/>
                </a:cubicBezTo>
                <a:cubicBezTo>
                  <a:pt x="300233" y="184737"/>
                  <a:pt x="297604" y="184737"/>
                  <a:pt x="292345" y="186051"/>
                </a:cubicBezTo>
                <a:cubicBezTo>
                  <a:pt x="252906" y="197883"/>
                  <a:pt x="228585" y="208401"/>
                  <a:pt x="219382" y="217603"/>
                </a:cubicBezTo>
                <a:cubicBezTo>
                  <a:pt x="214124" y="221547"/>
                  <a:pt x="207550" y="225491"/>
                  <a:pt x="199662" y="229435"/>
                </a:cubicBezTo>
                <a:cubicBezTo>
                  <a:pt x="154964" y="299111"/>
                  <a:pt x="117497" y="345781"/>
                  <a:pt x="87260" y="369445"/>
                </a:cubicBezTo>
                <a:cubicBezTo>
                  <a:pt x="80687" y="376018"/>
                  <a:pt x="75428" y="378648"/>
                  <a:pt x="71484" y="377333"/>
                </a:cubicBezTo>
                <a:cubicBezTo>
                  <a:pt x="66226" y="376018"/>
                  <a:pt x="62282" y="371417"/>
                  <a:pt x="59652" y="363529"/>
                </a:cubicBezTo>
                <a:cubicBezTo>
                  <a:pt x="39933" y="317516"/>
                  <a:pt x="39275" y="285307"/>
                  <a:pt x="57680" y="266902"/>
                </a:cubicBezTo>
                <a:cubicBezTo>
                  <a:pt x="90547" y="222204"/>
                  <a:pt x="129329" y="195254"/>
                  <a:pt x="174027" y="186051"/>
                </a:cubicBezTo>
                <a:cubicBezTo>
                  <a:pt x="177971" y="182108"/>
                  <a:pt x="181915" y="174877"/>
                  <a:pt x="185859" y="164360"/>
                </a:cubicBezTo>
                <a:cubicBezTo>
                  <a:pt x="187173" y="161730"/>
                  <a:pt x="187831" y="160416"/>
                  <a:pt x="187831" y="160416"/>
                </a:cubicBezTo>
                <a:cubicBezTo>
                  <a:pt x="185201" y="161730"/>
                  <a:pt x="179285" y="165017"/>
                  <a:pt x="170083" y="170276"/>
                </a:cubicBezTo>
                <a:cubicBezTo>
                  <a:pt x="166139" y="172905"/>
                  <a:pt x="162852" y="174877"/>
                  <a:pt x="160223" y="176192"/>
                </a:cubicBezTo>
                <a:cubicBezTo>
                  <a:pt x="145762" y="184079"/>
                  <a:pt x="130643" y="186709"/>
                  <a:pt x="114868" y="184079"/>
                </a:cubicBezTo>
                <a:cubicBezTo>
                  <a:pt x="92519" y="181450"/>
                  <a:pt x="76085" y="167646"/>
                  <a:pt x="65568" y="142668"/>
                </a:cubicBezTo>
                <a:cubicBezTo>
                  <a:pt x="62939" y="137409"/>
                  <a:pt x="62282" y="134123"/>
                  <a:pt x="63596" y="132808"/>
                </a:cubicBezTo>
                <a:cubicBezTo>
                  <a:pt x="64911" y="131494"/>
                  <a:pt x="67540" y="132808"/>
                  <a:pt x="71484" y="136752"/>
                </a:cubicBezTo>
                <a:cubicBezTo>
                  <a:pt x="80687" y="144640"/>
                  <a:pt x="93833" y="145297"/>
                  <a:pt x="110924" y="138724"/>
                </a:cubicBezTo>
                <a:cubicBezTo>
                  <a:pt x="133273" y="129522"/>
                  <a:pt x="164167" y="117032"/>
                  <a:pt x="203606" y="101257"/>
                </a:cubicBezTo>
                <a:cubicBezTo>
                  <a:pt x="204921" y="100599"/>
                  <a:pt x="207550" y="99285"/>
                  <a:pt x="211494" y="97313"/>
                </a:cubicBezTo>
                <a:cubicBezTo>
                  <a:pt x="211494" y="95998"/>
                  <a:pt x="212809" y="93369"/>
                  <a:pt x="215438" y="89425"/>
                </a:cubicBezTo>
                <a:cubicBezTo>
                  <a:pt x="218068" y="80222"/>
                  <a:pt x="220039" y="73649"/>
                  <a:pt x="221354" y="69705"/>
                </a:cubicBezTo>
                <a:cubicBezTo>
                  <a:pt x="218725" y="67076"/>
                  <a:pt x="215438" y="63789"/>
                  <a:pt x="211494" y="59845"/>
                </a:cubicBezTo>
                <a:cubicBezTo>
                  <a:pt x="200977" y="49328"/>
                  <a:pt x="193747" y="42097"/>
                  <a:pt x="189803" y="38154"/>
                </a:cubicBezTo>
                <a:cubicBezTo>
                  <a:pt x="184544" y="30266"/>
                  <a:pt x="186516" y="20406"/>
                  <a:pt x="195719" y="8574"/>
                </a:cubicBezTo>
                <a:cubicBezTo>
                  <a:pt x="203606" y="2001"/>
                  <a:pt x="212316" y="-793"/>
                  <a:pt x="221847" y="193"/>
                </a:cubicBezTo>
                <a:close/>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20000"/>
                  <a:lumOff val="80000"/>
                </a:schemeClr>
              </a:solidFill>
            </a:endParaRPr>
          </a:p>
        </p:txBody>
      </p:sp>
      <p:sp>
        <p:nvSpPr>
          <p:cNvPr id="16" name="文本框 15"/>
          <p:cNvSpPr txBox="1"/>
          <p:nvPr/>
        </p:nvSpPr>
        <p:spPr>
          <a:xfrm>
            <a:off x="2552677" y="1474628"/>
            <a:ext cx="8460000" cy="492443"/>
          </a:xfrm>
          <a:prstGeom prst="rect">
            <a:avLst/>
          </a:prstGeom>
          <a:noFill/>
        </p:spPr>
        <p:txBody>
          <a:bodyPr wrap="square" rtlCol="0">
            <a:spAutoFit/>
          </a:bodyPr>
          <a:lstStyle/>
          <a:p>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一、</a:t>
            </a:r>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字魂58号-创中黑-Regular" panose="00000500000000000000" pitchFamily="2" charset="-122"/>
              </a:rPr>
              <a:t>大变革迎来新时代</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7" name="文本框 16"/>
          <p:cNvSpPr txBox="1"/>
          <p:nvPr/>
        </p:nvSpPr>
        <p:spPr>
          <a:xfrm>
            <a:off x="2552677" y="2521883"/>
            <a:ext cx="8460000" cy="492443"/>
          </a:xfrm>
          <a:prstGeom prst="rect">
            <a:avLst/>
          </a:prstGeom>
          <a:noFill/>
        </p:spPr>
        <p:txBody>
          <a:bodyPr wrap="square" rtlCol="0">
            <a:spAutoFit/>
          </a:bodyPr>
          <a:lstStyle/>
          <a:p>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二、</a:t>
            </a:r>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字魂58号-创中黑-Regular" panose="00000500000000000000" pitchFamily="2" charset="-122"/>
              </a:rPr>
              <a:t>新时代带来新课题</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8" name="文本框 17"/>
          <p:cNvSpPr txBox="1"/>
          <p:nvPr/>
        </p:nvSpPr>
        <p:spPr>
          <a:xfrm>
            <a:off x="2412365" y="3509645"/>
            <a:ext cx="8826500" cy="491490"/>
          </a:xfrm>
          <a:prstGeom prst="rect">
            <a:avLst/>
          </a:prstGeom>
          <a:noFill/>
        </p:spPr>
        <p:txBody>
          <a:bodyPr wrap="square" rtlCol="0">
            <a:spAutoFit/>
          </a:bodyPr>
          <a:lstStyle/>
          <a:p>
            <a:r>
              <a:rPr lang="en-US" altLang="zh-CN"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三、</a:t>
            </a:r>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字魂58号-创中黑-Regular" panose="00000500000000000000" pitchFamily="2" charset="-122"/>
              </a:rPr>
              <a:t>新课题呼唤新思想</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cxnSp>
        <p:nvCxnSpPr>
          <p:cNvPr id="19" name="直接连接符 18"/>
          <p:cNvCxnSpPr/>
          <p:nvPr/>
        </p:nvCxnSpPr>
        <p:spPr>
          <a:xfrm>
            <a:off x="2552677" y="2244477"/>
            <a:ext cx="8460000" cy="0"/>
          </a:xfrm>
          <a:prstGeom prst="line">
            <a:avLst/>
          </a:prstGeom>
          <a:ln w="6350">
            <a:solidFill>
              <a:schemeClr val="bg1">
                <a:lumMod val="85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552677" y="3291732"/>
            <a:ext cx="8460000" cy="0"/>
          </a:xfrm>
          <a:prstGeom prst="line">
            <a:avLst/>
          </a:prstGeom>
          <a:ln w="6350">
            <a:solidFill>
              <a:schemeClr val="bg1">
                <a:lumMod val="85000"/>
                <a:alpha val="72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552677" y="4338986"/>
            <a:ext cx="8460000" cy="0"/>
          </a:xfrm>
          <a:prstGeom prst="line">
            <a:avLst/>
          </a:prstGeom>
          <a:ln w="6350">
            <a:solidFill>
              <a:schemeClr val="bg1">
                <a:lumMod val="85000"/>
                <a:alpha val="72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549858" y="4556986"/>
            <a:ext cx="8460000" cy="492443"/>
          </a:xfrm>
          <a:prstGeom prst="rect">
            <a:avLst/>
          </a:prstGeom>
          <a:noFill/>
        </p:spPr>
        <p:txBody>
          <a:bodyPr wrap="square" rtlCol="0">
            <a:spAutoFit/>
          </a:bodyPr>
          <a:lstStyle/>
          <a:p>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四、</a:t>
            </a:r>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字魂58号-创中黑-Regular" panose="00000500000000000000" pitchFamily="2" charset="-122"/>
              </a:rPr>
              <a:t>新思想引领新时代</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cxnSp>
        <p:nvCxnSpPr>
          <p:cNvPr id="23" name="直接连接符 22"/>
          <p:cNvCxnSpPr/>
          <p:nvPr/>
        </p:nvCxnSpPr>
        <p:spPr>
          <a:xfrm>
            <a:off x="2549858" y="5267428"/>
            <a:ext cx="8460000" cy="0"/>
          </a:xfrm>
          <a:prstGeom prst="line">
            <a:avLst/>
          </a:prstGeom>
          <a:ln w="6350">
            <a:solidFill>
              <a:schemeClr val="bg1">
                <a:lumMod val="85000"/>
                <a:alpha val="72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par>
                          <p:cTn id="18" fill="hold">
                            <p:stCondLst>
                              <p:cond delay="145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22" presetClass="entr" presetSubtype="8" fill="hold" nodeType="withEffect">
                                  <p:stCondLst>
                                    <p:cond delay="25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par>
                          <p:cTn id="25" fill="hold">
                            <p:stCondLst>
                              <p:cond delay="24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22" presetClass="entr" presetSubtype="8" fill="hold"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40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22" presetClass="entr" presetSubtype="8" fill="hold" nodeType="withEffect">
                                  <p:stCondLst>
                                    <p:cond delay="25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
            <a:ext cx="12192000" cy="6858002"/>
            <a:chOff x="0" y="-1"/>
            <a:chExt cx="12192000" cy="6858002"/>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7" name="文本框 6"/>
          <p:cNvSpPr txBox="1"/>
          <p:nvPr/>
        </p:nvSpPr>
        <p:spPr>
          <a:xfrm>
            <a:off x="1236000" y="2659559"/>
            <a:ext cx="9720000" cy="769441"/>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defRPr>
            </a:lvl1pPr>
          </a:lstStyle>
          <a:p>
            <a:pPr algn="ctr"/>
            <a:r>
              <a:rPr lang="zh-CN" altLang="en-US" sz="4400" dirty="0">
                <a:ln w="6350">
                  <a:noFill/>
                </a:ln>
                <a:solidFill>
                  <a:schemeClr val="bg1"/>
                </a:solidFill>
                <a:effectLst>
                  <a:outerShdw blurRad="38100" dist="38100" dir="2700000" algn="tl">
                    <a:srgbClr val="000000">
                      <a:alpha val="43137"/>
                    </a:srgbClr>
                  </a:outerShdw>
                </a:effectLst>
                <a:sym typeface="+mn-lt"/>
              </a:rPr>
              <a:t>一、大变革迎来新时代</a:t>
            </a:r>
            <a:endParaRPr lang="zh-CN" altLang="en-US" sz="4400" dirty="0">
              <a:ln w="6350">
                <a:noFill/>
              </a:ln>
              <a:solidFill>
                <a:schemeClr val="bg1"/>
              </a:solidFill>
              <a:effectLst>
                <a:outerShdw blurRad="38100" dist="38100" dir="2700000" algn="tl">
                  <a:srgbClr val="000000">
                    <a:alpha val="43137"/>
                  </a:srgbClr>
                </a:outerShdw>
              </a:effectLst>
              <a:sym typeface="+mn-lt"/>
            </a:endParaRPr>
          </a:p>
        </p:txBody>
      </p:sp>
      <p:grpSp>
        <p:nvGrpSpPr>
          <p:cNvPr id="8" name="组合 7"/>
          <p:cNvGrpSpPr/>
          <p:nvPr/>
        </p:nvGrpSpPr>
        <p:grpSpPr>
          <a:xfrm>
            <a:off x="341523" y="0"/>
            <a:ext cx="2807349" cy="550843"/>
            <a:chOff x="341523" y="0"/>
            <a:chExt cx="2807349" cy="550843"/>
          </a:xfrm>
        </p:grpSpPr>
        <p:sp>
          <p:nvSpPr>
            <p:cNvPr id="9" name="矩形 8"/>
            <p:cNvSpPr/>
            <p:nvPr/>
          </p:nvSpPr>
          <p:spPr>
            <a:xfrm>
              <a:off x="344858" y="225781"/>
              <a:ext cx="2804014"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mn-ea"/>
                </a:rPr>
                <a:t>导论   新时代  新思想  新飞跃</a:t>
              </a:r>
              <a:endParaRPr lang="zh-CN" altLang="en-US" sz="1200" dirty="0">
                <a:solidFill>
                  <a:schemeClr val="tx1">
                    <a:lumMod val="85000"/>
                    <a:lumOff val="15000"/>
                  </a:schemeClr>
                </a:solidFill>
                <a:latin typeface="微软雅黑" panose="020B0503020204020204" pitchFamily="34" charset="-122"/>
                <a:ea typeface="+mn-ea"/>
              </a:endParaRPr>
            </a:p>
          </p:txBody>
        </p:sp>
        <p:cxnSp>
          <p:nvCxnSpPr>
            <p:cNvPr id="10" name="直接连接符 9"/>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iterate type="wd">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002323" y="874987"/>
            <a:ext cx="10187354" cy="4731805"/>
          </a:xfrm>
          <a:prstGeom prst="rect">
            <a:avLst/>
          </a:prstGeom>
          <a:gradFill>
            <a:gsLst>
              <a:gs pos="0">
                <a:srgbClr val="FAE7D0"/>
              </a:gs>
              <a:gs pos="100000">
                <a:srgbClr val="D49A78"/>
              </a:gs>
            </a:gsLst>
            <a:lin ang="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剪去对角的矩形 7"/>
          <p:cNvSpPr>
            <a:spLocks noChangeAspect="1"/>
          </p:cNvSpPr>
          <p:nvPr/>
        </p:nvSpPr>
        <p:spPr>
          <a:xfrm>
            <a:off x="1289780" y="1178777"/>
            <a:ext cx="9612440" cy="4731805"/>
          </a:xfrm>
          <a:prstGeom prst="snip2DiagRect">
            <a:avLst>
              <a:gd name="adj1" fmla="val 0"/>
              <a:gd name="adj2" fmla="val 6155"/>
            </a:avLst>
          </a:prstGeom>
          <a:solidFill>
            <a:schemeClr val="bg1"/>
          </a:solidFill>
          <a:ln w="12700">
            <a:noFill/>
          </a:ln>
          <a:effectLst>
            <a:outerShdw blurRad="381000" dist="635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524000" y="5874582"/>
            <a:ext cx="9144000" cy="36000"/>
          </a:xfrm>
          <a:prstGeom prst="rect">
            <a:avLst/>
          </a:prstGeom>
          <a:gradFill>
            <a:gsLst>
              <a:gs pos="100000">
                <a:srgbClr val="AF0000">
                  <a:alpha val="0"/>
                </a:srgbClr>
              </a:gs>
              <a:gs pos="49000">
                <a:srgbClr val="C80F19"/>
              </a:gs>
              <a:gs pos="0">
                <a:srgbClr val="C80F19">
                  <a:alpha val="0"/>
                </a:srgbClr>
              </a:gs>
            </a:gsLst>
            <a:lin ang="0" scaled="0"/>
          </a:gra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itds2-5"/>
          <p:cNvSpPr/>
          <p:nvPr/>
        </p:nvSpPr>
        <p:spPr>
          <a:xfrm>
            <a:off x="1694815" y="1482090"/>
            <a:ext cx="8801735" cy="4070350"/>
          </a:xfrm>
          <a:prstGeom prst="rect">
            <a:avLst/>
          </a:prstGeom>
        </p:spPr>
        <p:txBody>
          <a:bodyPr wrap="square">
            <a:noAutofit/>
          </a:bodyPr>
          <a:lstStyle/>
          <a:p>
            <a:pPr indent="323850" algn="just">
              <a:lnSpc>
                <a:spcPct val="150000"/>
              </a:lnSpc>
            </a:pPr>
            <a:r>
              <a:rPr lang="zh-CN" altLang="en-US" sz="2000" dirty="0">
                <a:solidFill>
                  <a:prstClr val="black"/>
                </a:solidFill>
                <a:latin typeface="微软雅黑" panose="020B0503020204020204" pitchFamily="34" charset="-122"/>
                <a:ea typeface="微软雅黑" panose="020B0503020204020204" pitchFamily="34" charset="-122"/>
              </a:rPr>
              <a:t>   时代是思想之母，实践是思想之基。纵观马克思主义</a:t>
            </a:r>
            <a:r>
              <a:rPr lang="en-US" altLang="zh-CN" sz="2000" dirty="0">
                <a:solidFill>
                  <a:prstClr val="black"/>
                </a:solidFill>
                <a:latin typeface="微软雅黑" panose="020B0503020204020204" pitchFamily="34" charset="-122"/>
                <a:ea typeface="微软雅黑" panose="020B0503020204020204" pitchFamily="34" charset="-122"/>
              </a:rPr>
              <a:t>170</a:t>
            </a:r>
            <a:r>
              <a:rPr lang="zh-CN" altLang="en-US" sz="2000" dirty="0">
                <a:solidFill>
                  <a:prstClr val="black"/>
                </a:solidFill>
                <a:latin typeface="微软雅黑" panose="020B0503020204020204" pitchFamily="34" charset="-122"/>
                <a:ea typeface="微软雅黑" panose="020B0503020204020204" pitchFamily="34" charset="-122"/>
              </a:rPr>
              <a:t>多年发展史，不难发现，任何一种思想的产生都有其独特的社会历史条件，马克思主义中国化第一次历史性飞跃的理论成果</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毛泽东思想是如此，马克思主义中国化新的飞跃</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中国特色社会主义理论体系是如此，中国特色社会主义进入新时代之后创立的</a:t>
            </a:r>
            <a:r>
              <a:rPr lang="zh-CN" altLang="en-US" sz="2000" b="1" dirty="0">
                <a:solidFill>
                  <a:srgbClr val="C00000"/>
                </a:solidFill>
                <a:latin typeface="微软雅黑" panose="020B0503020204020204" pitchFamily="34" charset="-122"/>
                <a:ea typeface="微软雅黑" panose="020B0503020204020204" pitchFamily="34" charset="-122"/>
              </a:rPr>
              <a:t>习近平新时代中国特色社会主义思想</a:t>
            </a:r>
            <a:r>
              <a:rPr lang="zh-CN" altLang="en-US" sz="2000" dirty="0">
                <a:solidFill>
                  <a:prstClr val="black"/>
                </a:solidFill>
                <a:latin typeface="微软雅黑" panose="020B0503020204020204" pitchFamily="34" charset="-122"/>
                <a:ea typeface="微软雅黑" panose="020B0503020204020204" pitchFamily="34" charset="-122"/>
              </a:rPr>
              <a:t>也是如此。</a:t>
            </a:r>
            <a:endParaRPr lang="en-US" altLang="zh-CN" sz="2000" dirty="0">
              <a:solidFill>
                <a:prstClr val="black"/>
              </a:solidFill>
              <a:latin typeface="微软雅黑" panose="020B0503020204020204" pitchFamily="34" charset="-122"/>
              <a:ea typeface="微软雅黑" panose="020B0503020204020204" pitchFamily="34" charset="-122"/>
            </a:endParaRPr>
          </a:p>
          <a:p>
            <a:pPr indent="323850" algn="just">
              <a:lnSpc>
                <a:spcPct val="150000"/>
              </a:lnSpc>
            </a:pP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sym typeface="+mn-ea"/>
              </a:rPr>
              <a:t>这主要是因为世情、国情、党情等都在不断发生新的变化。</a:t>
            </a:r>
            <a:endParaRPr lang="zh-CN" altLang="en-US" sz="2000" dirty="0">
              <a:solidFill>
                <a:prstClr val="black"/>
              </a:solidFill>
              <a:latin typeface="微软雅黑" panose="020B0503020204020204" pitchFamily="34" charset="-122"/>
              <a:ea typeface="微软雅黑" panose="020B0503020204020204" pitchFamily="34" charset="-122"/>
            </a:endParaRPr>
          </a:p>
          <a:p>
            <a:pPr indent="323850" algn="just">
              <a:lnSpc>
                <a:spcPct val="150000"/>
              </a:lnSpc>
            </a:pP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习近平新时代中国特色社会主义思想创立并不断发展的社会历史条件有哪些？</a:t>
            </a:r>
            <a:endParaRPr lang="zh-CN" altLang="en-US" sz="2000" dirty="0">
              <a:solidFill>
                <a:prstClr val="black"/>
              </a:solidFill>
              <a:latin typeface="微软雅黑" panose="020B0503020204020204" pitchFamily="34" charset="-122"/>
              <a:ea typeface="微软雅黑" panose="020B0503020204020204" pitchFamily="34" charset="-122"/>
            </a:endParaRPr>
          </a:p>
          <a:p>
            <a:pPr indent="323850" algn="just">
              <a:lnSpc>
                <a:spcPct val="150000"/>
              </a:lnSpc>
            </a:pPr>
            <a:r>
              <a:rPr lang="en-US" altLang="zh-CN" sz="2000" dirty="0">
                <a:solidFill>
                  <a:prstClr val="black"/>
                </a:solidFill>
                <a:latin typeface="微软雅黑" panose="020B0503020204020204" pitchFamily="34" charset="-122"/>
                <a:ea typeface="微软雅黑" panose="020B0503020204020204" pitchFamily="34" charset="-122"/>
              </a:rPr>
              <a:t>  </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outVertic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 calcmode="lin" valueType="num">
                                      <p:cBhvr additive="base">
                                        <p:cTn id="20"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 calcmode="lin" valueType="num">
                                      <p:cBhvr additive="base">
                                        <p:cTn id="26"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 calcmode="lin" valueType="num">
                                      <p:cBhvr additive="base">
                                        <p:cTn id="32" dur="500"/>
                                        <p:tgtEl>
                                          <p:spTgt spid="7">
                                            <p:txEl>
                                              <p:pRg st="2" end="2"/>
                                            </p:txEl>
                                          </p:spTgt>
                                        </p:tgtEl>
                                        <p:attrNameLst>
                                          <p:attrName>ppt_y</p:attrName>
                                        </p:attrNameLst>
                                      </p:cBhvr>
                                      <p:tavLst>
                                        <p:tav tm="0">
                                          <p:val>
                                            <p:strVal val="#ppt_y+#ppt_h*1.125000"/>
                                          </p:val>
                                        </p:tav>
                                        <p:tav tm="100000">
                                          <p:val>
                                            <p:strVal val="#ppt_y"/>
                                          </p:val>
                                        </p:tav>
                                      </p:tavLst>
                                    </p:anim>
                                    <p:animEffect transition="in" filter="wipe(up)">
                                      <p:cBhvr>
                                        <p:cTn id="33" dur="500"/>
                                        <p:tgtEl>
                                          <p:spTgt spid="7">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 calcmode="lin" valueType="num">
                                      <p:cBhvr additive="base">
                                        <p:cTn id="38" dur="500"/>
                                        <p:tgtEl>
                                          <p:spTgt spid="7">
                                            <p:txEl>
                                              <p:pRg st="3" end="3"/>
                                            </p:txEl>
                                          </p:spTgt>
                                        </p:tgtEl>
                                        <p:attrNameLst>
                                          <p:attrName>ppt_y</p:attrName>
                                        </p:attrNameLst>
                                      </p:cBhvr>
                                      <p:tavLst>
                                        <p:tav tm="0">
                                          <p:val>
                                            <p:strVal val="#ppt_y+#ppt_h*1.125000"/>
                                          </p:val>
                                        </p:tav>
                                        <p:tav tm="100000">
                                          <p:val>
                                            <p:strVal val="#ppt_y"/>
                                          </p:val>
                                        </p:tav>
                                      </p:tavLst>
                                    </p:anim>
                                    <p:animEffect transition="in" filter="wipe(up)">
                                      <p:cBhvr>
                                        <p:cTn id="3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41290"/>
          <a:stretch>
            <a:fillRect/>
          </a:stretch>
        </p:blipFill>
        <p:spPr>
          <a:xfrm>
            <a:off x="0" y="1489513"/>
            <a:ext cx="12192000" cy="5368487"/>
          </a:xfrm>
          <a:prstGeom prst="rect">
            <a:avLst/>
          </a:prstGeom>
        </p:spPr>
      </p:pic>
      <p:sp>
        <p:nvSpPr>
          <p:cNvPr id="5" name="矩形 4"/>
          <p:cNvSpPr/>
          <p:nvPr/>
        </p:nvSpPr>
        <p:spPr>
          <a:xfrm>
            <a:off x="0" y="0"/>
            <a:ext cx="12192000" cy="1632480"/>
          </a:xfrm>
          <a:prstGeom prst="rect">
            <a:avLst/>
          </a:prstGeom>
          <a:gradFill flip="none" rotWithShape="1">
            <a:gsLst>
              <a:gs pos="24000">
                <a:srgbClr val="030407"/>
              </a:gs>
              <a:gs pos="51000">
                <a:srgbClr val="090D17"/>
              </a:gs>
              <a:gs pos="76000">
                <a:srgbClr val="030407"/>
              </a:gs>
            </a:gsLst>
            <a:lin ang="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endParaRPr>
          </a:p>
        </p:txBody>
      </p:sp>
      <p:sp>
        <p:nvSpPr>
          <p:cNvPr id="14" name="文本框 13"/>
          <p:cNvSpPr txBox="1"/>
          <p:nvPr/>
        </p:nvSpPr>
        <p:spPr>
          <a:xfrm>
            <a:off x="1736250" y="1632480"/>
            <a:ext cx="8719500" cy="2861310"/>
          </a:xfrm>
          <a:prstGeom prst="rect">
            <a:avLst/>
          </a:prstGeom>
          <a:noFill/>
        </p:spPr>
        <p:txBody>
          <a:bodyPr wrap="square">
            <a:spAutoFit/>
          </a:bodyPr>
          <a:lstStyle/>
          <a:p>
            <a:pPr indent="45720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当今世界正处于百年未有之大变局，是党的十八大以来习近平科学分析世界形势发展变化而提出并反复强调的一个重大战略判断。习近平新时代中国特色社会主义思想的创立并不断发展，与世界百年未有之大变局及其加速演进有十分紧密的联系。</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indent="45720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习近平总书记作出世界正处于百年未有之大变局且百年未有之大变局加速演进</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这样的判断，是基于以下几点事实：</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 name="文本框 29"/>
          <p:cNvSpPr txBox="1"/>
          <p:nvPr/>
        </p:nvSpPr>
        <p:spPr>
          <a:xfrm>
            <a:off x="2859315" y="796487"/>
            <a:ext cx="6473371" cy="492443"/>
          </a:xfrm>
          <a:prstGeom prst="rect">
            <a:avLst/>
          </a:prstGeom>
          <a:noFill/>
        </p:spPr>
        <p:txBody>
          <a:bodyPr wrap="square">
            <a:spAutoFit/>
          </a:bodyPr>
          <a:lstStyle/>
          <a:p>
            <a:pPr algn="ctr"/>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（一）世界百年未有之大变局加速演进</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3" name="矩形 12"/>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15" name="直接连接符 14"/>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17" name="直接连接符 16"/>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additive="base">
                                        <p:cTn id="12" dur="500"/>
                                        <p:tgtEl>
                                          <p:spTgt spid="14">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4">
                                            <p:txEl>
                                              <p:pRg st="1" end="1"/>
                                            </p:txEl>
                                          </p:spTgt>
                                        </p:tgtEl>
                                        <p:attrNameLst>
                                          <p:attrName>style.visibility</p:attrName>
                                        </p:attrNameLst>
                                      </p:cBhvr>
                                      <p:to>
                                        <p:strVal val="visible"/>
                                      </p:to>
                                    </p:set>
                                    <p:anim calcmode="lin" valueType="num">
                                      <p:cBhvr additive="base">
                                        <p:cTn id="18" dur="500"/>
                                        <p:tgtEl>
                                          <p:spTgt spid="14">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flipV="1">
            <a:off x="5278755" y="1877060"/>
            <a:ext cx="6591300" cy="4247515"/>
            <a:chOff x="1058815" y="839487"/>
            <a:chExt cx="8712000" cy="5112000"/>
          </a:xfrm>
        </p:grpSpPr>
        <p:sp>
          <p:nvSpPr>
            <p:cNvPr id="16" name="立方体 15"/>
            <p:cNvSpPr/>
            <p:nvPr/>
          </p:nvSpPr>
          <p:spPr>
            <a:xfrm>
              <a:off x="1058815" y="839487"/>
              <a:ext cx="8712000" cy="5112000"/>
            </a:xfrm>
            <a:prstGeom prst="cube">
              <a:avLst>
                <a:gd name="adj" fmla="val 1504"/>
              </a:avLst>
            </a:prstGeom>
            <a:solidFill>
              <a:srgbClr val="AF0000"/>
            </a:solidFill>
            <a:ln w="6350">
              <a:solidFill>
                <a:srgbClr val="F16945"/>
              </a:solidFill>
            </a:ln>
            <a:effectLst>
              <a:outerShdw blurRad="177800" dist="1524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58815" y="911487"/>
              <a:ext cx="8637350" cy="5040000"/>
            </a:xfrm>
            <a:prstGeom prst="rect">
              <a:avLst/>
            </a:prstGeom>
            <a:solidFill>
              <a:schemeClr val="bg1"/>
            </a:solidFill>
            <a:ln w="6350">
              <a:solidFill>
                <a:srgbClr val="AF0000">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5339715" y="1877060"/>
            <a:ext cx="6412865" cy="3784600"/>
          </a:xfrm>
          <a:prstGeom prst="rect">
            <a:avLst/>
          </a:prstGeom>
          <a:noFill/>
        </p:spPr>
        <p:txBody>
          <a:bodyPr wrap="square">
            <a:spAutoFit/>
          </a:bodyPr>
          <a:lstStyle/>
          <a:p>
            <a:pPr indent="457200" algn="just">
              <a:lnSpc>
                <a:spcPct val="150000"/>
              </a:lnSpc>
            </a:pPr>
            <a:r>
              <a:rPr altLang="zh-CN" sz="2000" dirty="0">
                <a:latin typeface="微软雅黑" panose="020B0503020204020204" pitchFamily="34" charset="-122"/>
                <a:ea typeface="微软雅黑" panose="020B0503020204020204" pitchFamily="34" charset="-122"/>
              </a:rPr>
              <a:t>冷战结束之后，发达国家和发展中国家在国际分工体系中的地位角色发生重大转变，发达国家经济增长乏力，新兴市场国家和发展中国家在世界经济中占据越来越大的份额，世界经济重心加快“自西向东”位移</a:t>
            </a:r>
            <a:r>
              <a:rPr altLang="zh-CN" sz="2000" dirty="0">
                <a:latin typeface="微软雅黑" panose="020B0503020204020204" pitchFamily="34" charset="-122"/>
                <a:ea typeface="微软雅黑" panose="020B0503020204020204" pitchFamily="34" charset="-122"/>
                <a:sym typeface="+mn-ea"/>
              </a:rPr>
              <a:t>，</a:t>
            </a:r>
            <a:r>
              <a:rPr altLang="zh-CN" sz="2000" dirty="0">
                <a:latin typeface="微软雅黑" panose="020B0503020204020204" pitchFamily="34" charset="-122"/>
                <a:ea typeface="微软雅黑" panose="020B0503020204020204" pitchFamily="34" charset="-122"/>
              </a:rPr>
              <a:t>整体呈现“南升北降”的趋势。</a:t>
            </a:r>
            <a:endParaRPr altLang="zh-CN" sz="2000" dirty="0">
              <a:latin typeface="微软雅黑" panose="020B0503020204020204" pitchFamily="34" charset="-122"/>
              <a:ea typeface="微软雅黑" panose="020B0503020204020204" pitchFamily="34" charset="-122"/>
            </a:endParaRPr>
          </a:p>
          <a:p>
            <a:pPr indent="457200" algn="just">
              <a:lnSpc>
                <a:spcPct val="150000"/>
              </a:lnSpc>
            </a:pPr>
            <a:r>
              <a:rPr altLang="zh-CN" sz="2000" dirty="0">
                <a:latin typeface="微软雅黑" panose="020B0503020204020204" pitchFamily="34" charset="-122"/>
                <a:ea typeface="微软雅黑" panose="020B0503020204020204" pitchFamily="34" charset="-122"/>
              </a:rPr>
              <a:t>从下图可以清楚地看出，从1991年冷战结束到 2018年，发达国家在世界经济中的占比在不断下降，而新兴市场国家和发展中国家占比不断上升。</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714846" y="546283"/>
            <a:ext cx="6762309" cy="872109"/>
            <a:chOff x="2840746" y="1704486"/>
            <a:chExt cx="6762309" cy="872109"/>
          </a:xfrm>
        </p:grpSpPr>
        <p:sp>
          <p:nvSpPr>
            <p:cNvPr id="12" name="矩形 11"/>
            <p:cNvSpPr/>
            <p:nvPr/>
          </p:nvSpPr>
          <p:spPr>
            <a:xfrm>
              <a:off x="3123055" y="2000595"/>
              <a:ext cx="6480000" cy="576000"/>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1.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世界经济版图发生的深刻变化前所未有</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pic>
        <p:nvPicPr>
          <p:cNvPr id="6" name="图片 5" descr="图片包含 游戏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640" y="2305685"/>
            <a:ext cx="4833620" cy="338963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750"/>
                                            <p:tgtEl>
                                              <p:spTgt spid="11"/>
                                            </p:tgtEl>
                                          </p:cBhvr>
                                        </p:animEffect>
                                      </p:childTnLst>
                                    </p:cTn>
                                  </p:par>
                                </p:childTnLst>
                              </p:cTn>
                            </p:par>
                            <p:par>
                              <p:cTn id="8" fill="hold">
                                <p:stCondLst>
                                  <p:cond delay="1000"/>
                                </p:stCondLst>
                                <p:childTnLst>
                                  <p:par>
                                    <p:cTn id="9" presetID="2" presetClass="entr" presetSubtype="8" fill="hold" nodeType="afterEffect" p14:presetBounceEnd="30000">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14:bounceEnd="30000">
                                          <p:cBhvr additive="base">
                                            <p:cTn id="11" dur="750" fill="hold"/>
                                            <p:tgtEl>
                                              <p:spTgt spid="6"/>
                                            </p:tgtEl>
                                            <p:attrNameLst>
                                              <p:attrName>ppt_x</p:attrName>
                                            </p:attrNameLst>
                                          </p:cBhvr>
                                          <p:tavLst>
                                            <p:tav tm="0">
                                              <p:val>
                                                <p:strVal val="0-#ppt_w/2"/>
                                              </p:val>
                                            </p:tav>
                                            <p:tav tm="100000">
                                              <p:val>
                                                <p:strVal val="#ppt_x"/>
                                              </p:val>
                                            </p:tav>
                                          </p:tavLst>
                                        </p:anim>
                                        <p:anim calcmode="lin" valueType="num" p14:bounceEnd="30000">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30000">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14:bounceEnd="30000">
                                          <p:cBhvr additive="base">
                                            <p:cTn id="15" dur="750" fill="hold"/>
                                            <p:tgtEl>
                                              <p:spTgt spid="15"/>
                                            </p:tgtEl>
                                            <p:attrNameLst>
                                              <p:attrName>ppt_x</p:attrName>
                                            </p:attrNameLst>
                                          </p:cBhvr>
                                          <p:tavLst>
                                            <p:tav tm="0">
                                              <p:val>
                                                <p:strVal val="1+#ppt_w/2"/>
                                              </p:val>
                                            </p:tav>
                                            <p:tav tm="100000">
                                              <p:val>
                                                <p:strVal val="#ppt_x"/>
                                              </p:val>
                                            </p:tav>
                                          </p:tavLst>
                                        </p:anim>
                                        <p:anim calcmode="lin" valueType="num" p14:bounceEnd="30000">
                                          <p:cBhvr additive="base">
                                            <p:cTn id="16" dur="75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2250"/>
                                </p:stCondLst>
                                <p:childTnLst>
                                  <p:par>
                                    <p:cTn id="18" presetID="10" presetClass="entr" presetSubtype="0" fill="hold" grpId="0" nodeType="afterEffect">
                                      <p:stCondLst>
                                        <p:cond delay="250"/>
                                      </p:stCondLst>
                                      <p:iterate type="wd">
                                        <p:tmPct val="10000"/>
                                      </p:iterate>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750"/>
                                            <p:tgtEl>
                                              <p:spTgt spid="11"/>
                                            </p:tgtEl>
                                          </p:cBhvr>
                                        </p:animEffect>
                                      </p:childTnLst>
                                    </p:cTn>
                                  </p:par>
                                </p:childTnLst>
                              </p:cTn>
                            </p:par>
                            <p:par>
                              <p:cTn id="8" fill="hold">
                                <p:stCondLst>
                                  <p:cond delay="1000"/>
                                </p:stCondLst>
                                <p:childTnLst>
                                  <p:par>
                                    <p:cTn id="9" presetID="2" presetClass="entr" presetSubtype="8"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2250"/>
                                </p:stCondLst>
                                <p:childTnLst>
                                  <p:par>
                                    <p:cTn id="18" presetID="10" presetClass="entr" presetSubtype="0" fill="hold" grpId="0" nodeType="afterEffect">
                                      <p:stCondLst>
                                        <p:cond delay="250"/>
                                      </p:stCondLst>
                                      <p:iterate type="wd">
                                        <p:tmPct val="10000"/>
                                      </p:iterate>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6875" y="654065"/>
            <a:ext cx="8103870" cy="5769596"/>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8" name="图表 7"/>
          <p:cNvGraphicFramePr/>
          <p:nvPr/>
        </p:nvGraphicFramePr>
        <p:xfrm>
          <a:off x="4270705" y="1174735"/>
          <a:ext cx="7328580" cy="4885720"/>
        </p:xfrm>
        <a:graphic>
          <a:graphicData uri="http://schemas.openxmlformats.org/drawingml/2006/chart">
            <c:chart xmlns:c="http://schemas.openxmlformats.org/drawingml/2006/chart" xmlns:r="http://schemas.openxmlformats.org/officeDocument/2006/relationships" r:id="rId1"/>
          </a:graphicData>
        </a:graphic>
      </p:graphicFrame>
      <p:sp>
        <p:nvSpPr>
          <p:cNvPr id="13" name="文本框 12"/>
          <p:cNvSpPr txBox="1"/>
          <p:nvPr/>
        </p:nvSpPr>
        <p:spPr>
          <a:xfrm>
            <a:off x="5508690" y="866606"/>
            <a:ext cx="4852610" cy="307777"/>
          </a:xfrm>
          <a:prstGeom prst="rect">
            <a:avLst/>
          </a:prstGeom>
          <a:noFill/>
        </p:spPr>
        <p:txBody>
          <a:bodyPr wrap="none" rtlCol="0">
            <a:spAutoFit/>
          </a:bodyPr>
          <a:lstStyle/>
          <a:p>
            <a:r>
              <a:rPr lang="zh-CN" altLang="en-US" sz="1400" b="1" dirty="0">
                <a:latin typeface="+mn-ea"/>
              </a:rPr>
              <a:t>发达国家与新兴市场国家和发展中国家在全球经济占比变化</a:t>
            </a:r>
            <a:endParaRPr lang="zh-CN" altLang="en-US" sz="1400" b="1" dirty="0">
              <a:latin typeface="+mn-ea"/>
            </a:endParaRPr>
          </a:p>
        </p:txBody>
      </p:sp>
      <p:sp>
        <p:nvSpPr>
          <p:cNvPr id="14" name="文本框 13"/>
          <p:cNvSpPr txBox="1"/>
          <p:nvPr/>
        </p:nvSpPr>
        <p:spPr>
          <a:xfrm>
            <a:off x="4320935" y="6074960"/>
            <a:ext cx="6955750" cy="276999"/>
          </a:xfrm>
          <a:prstGeom prst="rect">
            <a:avLst/>
          </a:prstGeom>
          <a:noFill/>
        </p:spPr>
        <p:txBody>
          <a:bodyPr wrap="none" rtlCol="0">
            <a:spAutoFit/>
          </a:bodyPr>
          <a:lstStyle/>
          <a:p>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数据来源：国际货币基金组织（</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IMF</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世界经济展望</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World </a:t>
            </a:r>
            <a:r>
              <a:rPr lang="en-US" altLang="zh-CN" sz="1200" dirty="0" err="1">
                <a:solidFill>
                  <a:schemeClr val="tx1">
                    <a:lumMod val="75000"/>
                    <a:lumOff val="25000"/>
                  </a:schemeClr>
                </a:solidFill>
                <a:latin typeface="楷体" panose="02010609060101010101" pitchFamily="49" charset="-122"/>
                <a:ea typeface="楷体" panose="02010609060101010101" pitchFamily="49" charset="-122"/>
              </a:rPr>
              <a:t>Econmic</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 Outlook</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,2019</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年</a:t>
            </a:r>
            <a:r>
              <a:rPr lang="en-US" altLang="zh-CN" sz="1200" dirty="0">
                <a:solidFill>
                  <a:schemeClr val="tx1">
                    <a:lumMod val="75000"/>
                    <a:lumOff val="25000"/>
                  </a:schemeClr>
                </a:solidFill>
                <a:latin typeface="楷体" panose="02010609060101010101" pitchFamily="49" charset="-122"/>
                <a:ea typeface="楷体" panose="02010609060101010101" pitchFamily="49" charset="-122"/>
              </a:rPr>
              <a:t>4</a:t>
            </a:r>
            <a:r>
              <a:rPr lang="zh-CN" altLang="en-US" sz="1200" dirty="0">
                <a:solidFill>
                  <a:schemeClr val="tx1">
                    <a:lumMod val="75000"/>
                    <a:lumOff val="25000"/>
                  </a:schemeClr>
                </a:solidFill>
                <a:latin typeface="楷体" panose="02010609060101010101" pitchFamily="49" charset="-122"/>
                <a:ea typeface="楷体" panose="02010609060101010101" pitchFamily="49" charset="-122"/>
              </a:rPr>
              <a:t>月。</a:t>
            </a:r>
            <a:endParaRPr lang="zh-CN" altLang="en-US" sz="1200" dirty="0">
              <a:solidFill>
                <a:schemeClr val="tx1">
                  <a:lumMod val="75000"/>
                  <a:lumOff val="25000"/>
                </a:schemeClr>
              </a:solidFill>
              <a:latin typeface="楷体" panose="02010609060101010101" pitchFamily="49" charset="-122"/>
              <a:ea typeface="楷体" panose="02010609060101010101" pitchFamily="49" charset="-122"/>
            </a:endParaRPr>
          </a:p>
        </p:txBody>
      </p:sp>
      <p:sp>
        <p:nvSpPr>
          <p:cNvPr id="15" name="文本框 14"/>
          <p:cNvSpPr txBox="1"/>
          <p:nvPr/>
        </p:nvSpPr>
        <p:spPr>
          <a:xfrm>
            <a:off x="4161930" y="866606"/>
            <a:ext cx="58102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730885" y="1355725"/>
            <a:ext cx="4316095" cy="5617845"/>
            <a:chOff x="323677" y="-2532034"/>
            <a:chExt cx="2925204" cy="3956296"/>
          </a:xfrm>
        </p:grpSpPr>
        <p:grpSp>
          <p:nvGrpSpPr>
            <p:cNvPr id="17" name="组合 16"/>
            <p:cNvGrpSpPr>
              <a:grpSpLocks noChangeAspect="1"/>
            </p:cNvGrpSpPr>
            <p:nvPr/>
          </p:nvGrpSpPr>
          <p:grpSpPr>
            <a:xfrm>
              <a:off x="323677" y="-2532034"/>
              <a:ext cx="2917743" cy="3956296"/>
              <a:chOff x="1124033" y="897694"/>
              <a:chExt cx="3185968" cy="4319998"/>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033" y="897694"/>
                <a:ext cx="3185968" cy="4319998"/>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5505" y="897694"/>
                <a:ext cx="2452306" cy="3559794"/>
              </a:xfrm>
              <a:prstGeom prst="rect">
                <a:avLst/>
              </a:prstGeom>
            </p:spPr>
          </p:pic>
        </p:grpSp>
        <p:pic>
          <p:nvPicPr>
            <p:cNvPr id="5" name="图片 4" descr="文本, 信件&#10;&#10;描述已自动生成"/>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29333" t="10877" r="30725" b="4868"/>
            <a:stretch>
              <a:fillRect/>
            </a:stretch>
          </p:blipFill>
          <p:spPr>
            <a:xfrm>
              <a:off x="990300" y="-2532034"/>
              <a:ext cx="2258581" cy="3186099"/>
            </a:xfrm>
            <a:prstGeom prst="rect">
              <a:avLst/>
            </a:prstGeom>
            <a:scene3d>
              <a:camera prst="orthographicFront">
                <a:rot lat="0" lon="0" rev="0"/>
              </a:camera>
              <a:lightRig rig="threePt" dir="t"/>
            </a:scene3d>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25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10" presetClass="entr" presetSubtype="0" fill="hold" grpId="0" nodeType="afterEffect">
                                  <p:stCondLst>
                                    <p:cond delay="250"/>
                                  </p:stCondLst>
                                  <p:iterate type="wd">
                                    <p:tmPct val="10000"/>
                                  </p:iterate>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3750"/>
                            </p:stCondLst>
                            <p:childTnLst>
                              <p:par>
                                <p:cTn id="20" presetID="22" presetClass="entr" presetSubtype="4" fill="hold" grpId="0" nodeType="afterEffect">
                                  <p:stCondLst>
                                    <p:cond delay="250"/>
                                  </p:stCondLst>
                                  <p:childTnLst>
                                    <p:set>
                                      <p:cBhvr>
                                        <p:cTn id="21"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22" dur="500"/>
                                        <p:tgtEl>
                                          <p:spTgt spid="8">
                                            <p:graphicEl>
                                              <a:chart seriesIdx="-3" categoryIdx="-3" bldStep="gridLegend"/>
                                            </p:graphicEl>
                                          </p:spTgt>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Graphic spid="8" grpId="0" uiExpand="1">
        <p:bldSub>
          <a:bldChart bld="series"/>
        </p:bldSub>
      </p:bldGraphic>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26110" y="528955"/>
            <a:ext cx="10939780" cy="5648960"/>
          </a:xfrm>
          <a:prstGeom prst="rect">
            <a:avLst/>
          </a:prstGeom>
        </p:spPr>
      </p:pic>
      <p:sp>
        <p:nvSpPr>
          <p:cNvPr id="3" name="文本框 2"/>
          <p:cNvSpPr txBox="1"/>
          <p:nvPr/>
        </p:nvSpPr>
        <p:spPr>
          <a:xfrm>
            <a:off x="3048000" y="6212205"/>
            <a:ext cx="6096000" cy="368300"/>
          </a:xfrm>
          <a:prstGeom prst="rect">
            <a:avLst/>
          </a:prstGeom>
          <a:noFill/>
        </p:spPr>
        <p:txBody>
          <a:bodyPr wrap="square" rtlCol="0" anchor="t">
            <a:spAutoFit/>
          </a:bodyPr>
          <a:p>
            <a:pPr algn="ctr"/>
            <a:r>
              <a:rPr lang="zh-CN" altLang="en-US"/>
              <a:t>中国GDP占世界比重</a:t>
            </a:r>
            <a:r>
              <a:rPr lang="zh-CN" altLang="en-US">
                <a:sym typeface="+mn-ea"/>
              </a:rPr>
              <a:t>（</a:t>
            </a:r>
            <a:r>
              <a:rPr lang="en-US" altLang="zh-CN">
                <a:sym typeface="+mn-ea"/>
              </a:rPr>
              <a:t>1978</a:t>
            </a:r>
            <a:r>
              <a:rPr lang="zh-CN" altLang="en-US">
                <a:sym typeface="+mn-ea"/>
              </a:rPr>
              <a:t>-202</a:t>
            </a:r>
            <a:r>
              <a:rPr lang="en-US" altLang="zh-CN">
                <a:sym typeface="+mn-ea"/>
              </a:rPr>
              <a:t>3</a:t>
            </a:r>
            <a:r>
              <a:rPr lang="zh-CN" altLang="en-US">
                <a:sym typeface="+mn-ea"/>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171440" y="505460"/>
            <a:ext cx="6376035" cy="5846445"/>
          </a:xfrm>
          <a:prstGeom prst="rect">
            <a:avLst/>
          </a:prstGeom>
          <a:noFill/>
        </p:spPr>
        <p:txBody>
          <a:bodyPr wrap="square" rtlCol="0" anchor="t">
            <a:spAutoFit/>
          </a:bodyPr>
          <a:p>
            <a:pPr indent="457200" fontAlgn="auto">
              <a:lnSpc>
                <a:spcPct val="130000"/>
              </a:lnSpc>
            </a:pPr>
            <a:r>
              <a:rPr lang="zh-CN" altLang="en-US" sz="2400"/>
              <a:t>相较</a:t>
            </a:r>
            <a:r>
              <a:rPr lang="en-US" altLang="zh-CN" sz="2400"/>
              <a:t>21</a:t>
            </a:r>
            <a:r>
              <a:rPr lang="zh-CN" altLang="en-US" sz="2400"/>
              <a:t>版教材，</a:t>
            </a:r>
            <a:r>
              <a:rPr lang="en-US" altLang="zh-CN" sz="2400"/>
              <a:t>24</a:t>
            </a:r>
            <a:r>
              <a:rPr lang="zh-CN" altLang="en-US" sz="2400"/>
              <a:t>版教材修订的总体思路：坚持以习近平新时代中国特色社会主义思想为指导，</a:t>
            </a:r>
            <a:r>
              <a:rPr lang="zh-CN" altLang="en-US" sz="2400" b="1"/>
              <a:t>深入学习党的二十大和十九届六中全会精神</a:t>
            </a:r>
            <a:r>
              <a:rPr lang="zh-CN" altLang="en-US" sz="2400"/>
              <a:t>，全面反映2021年版教材出版使用以来</a:t>
            </a:r>
            <a:r>
              <a:rPr lang="zh-CN" altLang="en-US" sz="2400" b="1"/>
              <a:t>党的理论创新和实践创新成果</a:t>
            </a:r>
            <a:r>
              <a:rPr lang="zh-CN" altLang="en-US" sz="2400"/>
              <a:t>，</a:t>
            </a:r>
            <a:r>
              <a:rPr lang="zh-CN" altLang="en-US" sz="2400" b="1"/>
              <a:t>推动党的理论创新成果与学科知识融合</a:t>
            </a:r>
            <a:r>
              <a:rPr lang="zh-CN" altLang="en-US" sz="2400"/>
              <a:t>，统筹考虑本科生《习近平新时代中国特色社会主义思想概论》教材的关系，尽量避免简单重复，体现研究生教材相对于本科生教材的螺旋上升和递进关系，努力提升教材的</a:t>
            </a:r>
            <a:r>
              <a:rPr lang="zh-CN" altLang="en-US" sz="2400" b="1"/>
              <a:t>学理性、实效性和适用性</a:t>
            </a:r>
            <a:r>
              <a:rPr lang="zh-CN" altLang="en-US" sz="2400"/>
              <a:t>，努力打造“培根铸魂、启智增慧、适应时代要求”的精品教材。</a:t>
            </a:r>
            <a:endParaRPr lang="zh-CN" altLang="en-US" sz="2400"/>
          </a:p>
        </p:txBody>
      </p:sp>
      <p:pic>
        <p:nvPicPr>
          <p:cNvPr id="3" name="图片 2"/>
          <p:cNvPicPr>
            <a:picLocks noChangeAspect="1"/>
          </p:cNvPicPr>
          <p:nvPr/>
        </p:nvPicPr>
        <p:blipFill>
          <a:blip r:embed="rId1"/>
          <a:stretch>
            <a:fillRect/>
          </a:stretch>
        </p:blipFill>
        <p:spPr>
          <a:xfrm>
            <a:off x="459105" y="505460"/>
            <a:ext cx="4378325" cy="5846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ppt_y</p:attrName>
                                        </p:attrNameLst>
                                      </p:cBhvr>
                                      <p:tavLst>
                                        <p:tav tm="0">
                                          <p:val>
                                            <p:strVal val="#ppt_y+#ppt_h*1.125000"/>
                                          </p:val>
                                        </p:tav>
                                        <p:tav tm="100000">
                                          <p:val>
                                            <p:strVal val="#ppt_y"/>
                                          </p:val>
                                        </p:tav>
                                      </p:tavLst>
                                    </p:anim>
                                    <p:animEffect transition="in" filter="wipe(up)">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flipV="1">
            <a:off x="7550785" y="2156460"/>
            <a:ext cx="4319270" cy="3208020"/>
            <a:chOff x="1058815" y="839487"/>
            <a:chExt cx="8712000" cy="5112000"/>
          </a:xfrm>
        </p:grpSpPr>
        <p:sp>
          <p:nvSpPr>
            <p:cNvPr id="16" name="立方体 15"/>
            <p:cNvSpPr/>
            <p:nvPr/>
          </p:nvSpPr>
          <p:spPr>
            <a:xfrm>
              <a:off x="1058815" y="839487"/>
              <a:ext cx="8712000" cy="5112000"/>
            </a:xfrm>
            <a:prstGeom prst="cube">
              <a:avLst>
                <a:gd name="adj" fmla="val 1504"/>
              </a:avLst>
            </a:prstGeom>
            <a:solidFill>
              <a:srgbClr val="AF0000"/>
            </a:solidFill>
            <a:ln w="6350">
              <a:solidFill>
                <a:srgbClr val="F16945"/>
              </a:solidFill>
            </a:ln>
            <a:effectLst>
              <a:outerShdw blurRad="177800" dist="1524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58815" y="911487"/>
              <a:ext cx="8637350" cy="5040000"/>
            </a:xfrm>
            <a:prstGeom prst="rect">
              <a:avLst/>
            </a:prstGeom>
            <a:solidFill>
              <a:schemeClr val="bg1"/>
            </a:solidFill>
            <a:ln w="6350">
              <a:solidFill>
                <a:srgbClr val="AF0000">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7671435" y="2306955"/>
            <a:ext cx="4040505" cy="2861310"/>
          </a:xfrm>
          <a:prstGeom prst="rect">
            <a:avLst/>
          </a:prstGeom>
          <a:noFill/>
        </p:spPr>
        <p:txBody>
          <a:bodyPr wrap="square">
            <a:spAutoFit/>
          </a:bodyPr>
          <a:lstStyle/>
          <a:p>
            <a:pPr indent="457200" algn="just">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全球经济增长动能不足、增速放缓，资本过度逐利导致贫富分化持续加大，贸易保护主义愈演愈烈，全球公共和私人债务高企，部分新兴经济体出现较大金融动荡，全球经济下行压力增大。</a:t>
            </a:r>
            <a:endParaRPr lang="zh-CN" altLang="en-US" sz="2000" dirty="0">
              <a:solidFill>
                <a:srgbClr val="000000"/>
              </a:solidFill>
              <a:latin typeface="微软雅黑" panose="020B0503020204020204" pitchFamily="34" charset="-122"/>
              <a:ea typeface="微软雅黑" panose="020B0503020204020204" pitchFamily="34" charset="-122"/>
            </a:endParaRPr>
          </a:p>
        </p:txBody>
      </p:sp>
      <p:pic>
        <p:nvPicPr>
          <p:cNvPr id="102" name="图片 101"/>
          <p:cNvPicPr/>
          <p:nvPr/>
        </p:nvPicPr>
        <p:blipFill>
          <a:blip r:embed="rId1"/>
          <a:stretch>
            <a:fillRect/>
          </a:stretch>
        </p:blipFill>
        <p:spPr>
          <a:xfrm>
            <a:off x="0" y="635"/>
            <a:ext cx="7444105" cy="6858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p:tgtEl>
                                          <p:spTgt spid="15"/>
                                        </p:tgtEl>
                                        <p:attrNameLst>
                                          <p:attrName>ppt_y</p:attrName>
                                        </p:attrNameLst>
                                      </p:cBhvr>
                                      <p:tavLst>
                                        <p:tav tm="0">
                                          <p:val>
                                            <p:strVal val="#ppt_y+#ppt_h*1.125000"/>
                                          </p:val>
                                        </p:tav>
                                        <p:tav tm="100000">
                                          <p:val>
                                            <p:strVal val="#ppt_y"/>
                                          </p:val>
                                        </p:tav>
                                      </p:tavLst>
                                    </p:anim>
                                    <p:animEffect transition="in" filter="wipe(up)">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1" nodeType="clickEffect">
                                  <p:stCondLst>
                                    <p:cond delay="0"/>
                                  </p:stCondLst>
                                  <p:iterate type="wd">
                                    <p:tmPct val="0"/>
                                  </p:iterate>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ppt_y</p:attrName>
                                        </p:attrNameLst>
                                      </p:cBhvr>
                                      <p:tavLst>
                                        <p:tav tm="0">
                                          <p:val>
                                            <p:strVal val="#ppt_y+#ppt_h*1.125000"/>
                                          </p:val>
                                        </p:tav>
                                        <p:tav tm="100000">
                                          <p:val>
                                            <p:strVal val="#ppt_y"/>
                                          </p:val>
                                        </p:tav>
                                      </p:tavLst>
                                    </p:anim>
                                    <p:animEffect transition="in" filter="wipe(up)">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048000" y="6219825"/>
            <a:ext cx="6096000" cy="368300"/>
          </a:xfrm>
          <a:prstGeom prst="rect">
            <a:avLst/>
          </a:prstGeom>
          <a:noFill/>
          <a:ln>
            <a:noFill/>
          </a:ln>
        </p:spPr>
        <p:txBody>
          <a:bodyPr wrap="square" rtlCol="0" anchor="t">
            <a:spAutoFit/>
          </a:bodyPr>
          <a:p>
            <a:pPr algn="ctr"/>
            <a:r>
              <a:rPr lang="zh-CN" altLang="en-US"/>
              <a:t>中国全年GDP增长率（</a:t>
            </a:r>
            <a:r>
              <a:rPr lang="en-US" altLang="zh-CN"/>
              <a:t>1978</a:t>
            </a:r>
            <a:r>
              <a:rPr lang="zh-CN" altLang="en-US"/>
              <a:t>-202</a:t>
            </a:r>
            <a:r>
              <a:rPr lang="en-US" altLang="zh-CN"/>
              <a:t>3</a:t>
            </a:r>
            <a:r>
              <a:rPr lang="zh-CN" altLang="en-US"/>
              <a:t>）</a:t>
            </a:r>
            <a:endParaRPr lang="zh-CN" altLang="en-US"/>
          </a:p>
        </p:txBody>
      </p:sp>
      <p:pic>
        <p:nvPicPr>
          <p:cNvPr id="4" name="图片 3"/>
          <p:cNvPicPr>
            <a:picLocks noChangeAspect="1"/>
          </p:cNvPicPr>
          <p:nvPr/>
        </p:nvPicPr>
        <p:blipFill>
          <a:blip r:embed="rId1"/>
          <a:stretch>
            <a:fillRect/>
          </a:stretch>
        </p:blipFill>
        <p:spPr>
          <a:xfrm>
            <a:off x="391160" y="189230"/>
            <a:ext cx="11397615" cy="6019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30975"/>
          <a:stretch>
            <a:fillRect/>
          </a:stretch>
        </p:blipFill>
        <p:spPr>
          <a:xfrm>
            <a:off x="-2706" y="1266283"/>
            <a:ext cx="12194706" cy="5591717"/>
          </a:xfrm>
          <a:prstGeom prst="rect">
            <a:avLst/>
          </a:prstGeom>
        </p:spPr>
      </p:pic>
      <p:sp>
        <p:nvSpPr>
          <p:cNvPr id="7" name="矩形 6"/>
          <p:cNvSpPr/>
          <p:nvPr/>
        </p:nvSpPr>
        <p:spPr>
          <a:xfrm>
            <a:off x="0" y="1282700"/>
            <a:ext cx="12192048" cy="5575300"/>
          </a:xfrm>
          <a:prstGeom prst="rect">
            <a:avLst/>
          </a:prstGeom>
          <a:gradFill flip="none" rotWithShape="1">
            <a:gsLst>
              <a:gs pos="0">
                <a:srgbClr val="232E3F">
                  <a:alpha val="0"/>
                </a:srgbClr>
              </a:gs>
              <a:gs pos="31000">
                <a:srgbClr val="232E3F">
                  <a:alpha val="80000"/>
                </a:srgbClr>
              </a:gs>
              <a:gs pos="73000">
                <a:srgbClr val="232E3F">
                  <a:alpha val="80000"/>
                </a:srgbClr>
              </a:gs>
              <a:gs pos="100000">
                <a:srgbClr val="232E3F">
                  <a:alpha val="0"/>
                </a:srgbClr>
              </a:gs>
            </a:gsLst>
            <a:lin ang="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48461" y="2309707"/>
            <a:ext cx="8894976" cy="3569335"/>
          </a:xfrm>
          <a:prstGeom prst="rect">
            <a:avLst/>
          </a:prstGeom>
          <a:noFill/>
        </p:spPr>
        <p:txBody>
          <a:bodyPr wrap="square">
            <a:spAutoFit/>
          </a:bodyPr>
          <a:lstStyle/>
          <a:p>
            <a:pPr indent="457200" algn="just">
              <a:lnSpc>
                <a:spcPct val="150000"/>
              </a:lnSpc>
              <a:spcBef>
                <a:spcPts val="600"/>
              </a:spcBef>
              <a:spcAft>
                <a:spcPts val="600"/>
              </a:spcAft>
            </a:pPr>
            <a:r>
              <a:rPr lang="zh-CN" altLang="en-US"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进入</a:t>
            </a:r>
            <a:r>
              <a:rPr lang="en-US" altLang="zh-CN"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a:t>
            </a:r>
            <a:r>
              <a:rPr lang="zh-CN" altLang="en-US"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纪以来，新科技革命和产业变革正在孕育兴起，信息技术、生物技术、新材料技术、新能源技术广泛渗透，带动几乎所有领域都发生了技术革命，大数据、云计算、物联网等新一代信息技术同机器人和智能制造技术相互融合步伐加快，技术更新和成果转化更加快捷，产业更新换代不断加快，科技创新活动不断突破地域、组织和技术的界限，演化为创新体系的竞争。</a:t>
            </a:r>
            <a:endParaRPr lang="zh-CN" altLang="en-US"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indent="457200" algn="just">
              <a:lnSpc>
                <a:spcPct val="150000"/>
              </a:lnSpc>
              <a:spcBef>
                <a:spcPts val="600"/>
              </a:spcBef>
              <a:spcAft>
                <a:spcPts val="600"/>
              </a:spcAft>
            </a:pPr>
            <a:r>
              <a:rPr lang="zh-CN" altLang="en-US"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科技革命不仅有力重构全球创新版图、重塑全球经济结构，而且深刻改变人类社会生产生活方式和思维方式，推动生产关系变革，给国际格局和国际体系带来广泛深远影响，也给世界上不同国家提升实现现代化的能力和水平带来新的机遇和挑战。</a:t>
            </a:r>
            <a:endParaRPr lang="zh-CN" altLang="en-US"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714846" y="546283"/>
            <a:ext cx="6762309" cy="1233785"/>
            <a:chOff x="2840746" y="1704486"/>
            <a:chExt cx="6762309" cy="1233785"/>
          </a:xfrm>
        </p:grpSpPr>
        <p:sp>
          <p:nvSpPr>
            <p:cNvPr id="26" name="矩形 25"/>
            <p:cNvSpPr/>
            <p:nvPr/>
          </p:nvSpPr>
          <p:spPr>
            <a:xfrm>
              <a:off x="3123055" y="2000595"/>
              <a:ext cx="6480000" cy="937676"/>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2.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新一轮科技革命和产业变革带来的</a:t>
              </a:r>
              <a:b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b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新陈代谢和激烈竞争前所未有</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750"/>
                                        <p:tgtEl>
                                          <p:spTgt spid="25"/>
                                        </p:tgtEl>
                                      </p:cBhvr>
                                    </p:animEffect>
                                  </p:childTnLst>
                                </p:cTn>
                              </p:par>
                            </p:childTnLst>
                          </p:cTn>
                        </p:par>
                        <p:par>
                          <p:cTn id="8" fill="hold">
                            <p:stCondLst>
                              <p:cond delay="1000"/>
                            </p:stCondLst>
                            <p:childTnLst>
                              <p:par>
                                <p:cTn id="9" presetID="22" presetClass="entr" presetSubtype="4" fill="hold" grpId="0" nodeType="after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flipH="1" flipV="1">
            <a:off x="321945" y="1880870"/>
            <a:ext cx="5840730" cy="4326255"/>
            <a:chOff x="1058815" y="839487"/>
            <a:chExt cx="8712000" cy="5112000"/>
          </a:xfrm>
        </p:grpSpPr>
        <p:sp>
          <p:nvSpPr>
            <p:cNvPr id="17" name="立方体 16"/>
            <p:cNvSpPr/>
            <p:nvPr/>
          </p:nvSpPr>
          <p:spPr>
            <a:xfrm>
              <a:off x="1058815" y="839487"/>
              <a:ext cx="8712000" cy="5112000"/>
            </a:xfrm>
            <a:prstGeom prst="cube">
              <a:avLst>
                <a:gd name="adj" fmla="val 1504"/>
              </a:avLst>
            </a:prstGeom>
            <a:solidFill>
              <a:srgbClr val="AF0000"/>
            </a:solidFill>
            <a:ln w="6350">
              <a:solidFill>
                <a:srgbClr val="F16945"/>
              </a:solidFill>
            </a:ln>
            <a:effectLst>
              <a:outerShdw blurRad="177800" dist="1524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58815" y="911487"/>
              <a:ext cx="8637350" cy="5040000"/>
            </a:xfrm>
            <a:prstGeom prst="rect">
              <a:avLst/>
            </a:prstGeom>
            <a:solidFill>
              <a:schemeClr val="bg1"/>
            </a:solidFill>
            <a:ln w="6350">
              <a:solidFill>
                <a:srgbClr val="AF0000">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51180" y="1960880"/>
            <a:ext cx="5382895" cy="4246245"/>
          </a:xfrm>
          <a:prstGeom prst="rect">
            <a:avLst/>
          </a:prstGeom>
          <a:noFill/>
        </p:spPr>
        <p:txBody>
          <a:bodyPr wrap="square">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在国际金融危机深度影响之下，发达国家内部矛盾重重，实力相对下降，一大批发展中国家群体性崛起，成为影响国际政治经济格局的重要力量，世界多极化深入发展。</a:t>
            </a:r>
            <a:endParaRPr lang="zh-CN" altLang="en-US" sz="2000" dirty="0">
              <a:latin typeface="微软雅黑" panose="020B0503020204020204" pitchFamily="34" charset="-122"/>
              <a:ea typeface="微软雅黑" panose="020B0503020204020204" pitchFamily="34" charset="-122"/>
            </a:endParaRPr>
          </a:p>
          <a:p>
            <a:pPr indent="457200" algn="just">
              <a:lnSpc>
                <a:spcPct val="150000"/>
              </a:lnSpc>
            </a:pPr>
            <a:r>
              <a:rPr lang="zh-CN" altLang="en-US" sz="2000" dirty="0">
                <a:latin typeface="微软雅黑" panose="020B0503020204020204" pitchFamily="34" charset="-122"/>
                <a:ea typeface="微软雅黑" panose="020B0503020204020204" pitchFamily="34" charset="-122"/>
              </a:rPr>
              <a:t>但单边主义、强权政治依然存在，多边主义和多边贸易体制受到严重冲击。要合作还是要对立，要开放还是要封闭，要互利共赢还是要以邻为壑，国际社会再次来到何去何从的十字路口。</a:t>
            </a:r>
            <a:endParaRPr lang="zh-CN" altLang="en-US" sz="2000"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2602023" y="577284"/>
            <a:ext cx="6987953" cy="872109"/>
            <a:chOff x="2840746" y="1704486"/>
            <a:chExt cx="6987953" cy="872109"/>
          </a:xfrm>
        </p:grpSpPr>
        <p:sp>
          <p:nvSpPr>
            <p:cNvPr id="23" name="矩形 22"/>
            <p:cNvSpPr/>
            <p:nvPr/>
          </p:nvSpPr>
          <p:spPr>
            <a:xfrm>
              <a:off x="3123054" y="2000595"/>
              <a:ext cx="6705645" cy="576000"/>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3.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国际力量对比发生的革命性变化前所未有</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pic>
        <p:nvPicPr>
          <p:cNvPr id="4" name="图片 3" descr="城市里有灯光&#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9195" y="2264410"/>
            <a:ext cx="5647055" cy="376364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750"/>
                                            <p:tgtEl>
                                              <p:spTgt spid="22"/>
                                            </p:tgtEl>
                                          </p:cBhvr>
                                        </p:animEffect>
                                      </p:childTnLst>
                                    </p:cTn>
                                  </p:par>
                                </p:childTnLst>
                              </p:cTn>
                            </p:par>
                            <p:par>
                              <p:cTn id="8" fill="hold">
                                <p:stCondLst>
                                  <p:cond delay="1000"/>
                                </p:stCondLst>
                                <p:childTnLst>
                                  <p:par>
                                    <p:cTn id="9" presetID="2" presetClass="entr" presetSubtype="8" fill="hold" nodeType="afterEffect" p14:presetBounceEnd="26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26000">
                                          <p:cBhvr additive="base">
                                            <p:cTn id="11" dur="750" fill="hold"/>
                                            <p:tgtEl>
                                              <p:spTgt spid="16"/>
                                            </p:tgtEl>
                                            <p:attrNameLst>
                                              <p:attrName>ppt_x</p:attrName>
                                            </p:attrNameLst>
                                          </p:cBhvr>
                                          <p:tavLst>
                                            <p:tav tm="0">
                                              <p:val>
                                                <p:strVal val="0-#ppt_w/2"/>
                                              </p:val>
                                            </p:tav>
                                            <p:tav tm="100000">
                                              <p:val>
                                                <p:strVal val="#ppt_x"/>
                                              </p:val>
                                            </p:tav>
                                          </p:tavLst>
                                        </p:anim>
                                        <p:anim calcmode="lin" valueType="num" p14:bounceEnd="26000">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26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26000">
                                          <p:cBhvr additive="base">
                                            <p:cTn id="15" dur="750" fill="hold"/>
                                            <p:tgtEl>
                                              <p:spTgt spid="4"/>
                                            </p:tgtEl>
                                            <p:attrNameLst>
                                              <p:attrName>ppt_x</p:attrName>
                                            </p:attrNameLst>
                                          </p:cBhvr>
                                          <p:tavLst>
                                            <p:tav tm="0">
                                              <p:val>
                                                <p:strVal val="1+#ppt_w/2"/>
                                              </p:val>
                                            </p:tav>
                                            <p:tav tm="100000">
                                              <p:val>
                                                <p:strVal val="#ppt_x"/>
                                              </p:val>
                                            </p:tav>
                                          </p:tavLst>
                                        </p:anim>
                                        <p:anim calcmode="lin" valueType="num" p14:bounceEnd="26000">
                                          <p:cBhvr additive="base">
                                            <p:cTn id="16" dur="75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10" presetClass="entr" presetSubtype="0" fill="hold" grpId="0" nodeType="afterEffect">
                                      <p:stCondLst>
                                        <p:cond delay="25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750"/>
                                            <p:tgtEl>
                                              <p:spTgt spid="2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10" presetClass="entr" presetSubtype="0" fill="hold" grpId="0" nodeType="afterEffect">
                                      <p:stCondLst>
                                        <p:cond delay="25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6055" b="15510"/>
          <a:stretch>
            <a:fillRect/>
          </a:stretch>
        </p:blipFill>
        <p:spPr>
          <a:xfrm>
            <a:off x="0" y="1297284"/>
            <a:ext cx="12192000" cy="5560715"/>
          </a:xfrm>
          <a:prstGeom prst="rect">
            <a:avLst/>
          </a:prstGeom>
        </p:spPr>
      </p:pic>
      <p:sp>
        <p:nvSpPr>
          <p:cNvPr id="28" name="矩形 27"/>
          <p:cNvSpPr/>
          <p:nvPr/>
        </p:nvSpPr>
        <p:spPr>
          <a:xfrm>
            <a:off x="0" y="3971925"/>
            <a:ext cx="12192000" cy="2442845"/>
          </a:xfrm>
          <a:prstGeom prst="rect">
            <a:avLst/>
          </a:prstGeom>
          <a:gradFill flip="none" rotWithShape="1">
            <a:gsLst>
              <a:gs pos="0">
                <a:srgbClr val="513420">
                  <a:alpha val="0"/>
                </a:srgbClr>
              </a:gs>
              <a:gs pos="69000">
                <a:srgbClr val="433229"/>
              </a:gs>
              <a:gs pos="100000">
                <a:srgbClr val="433229">
                  <a:alpha val="0"/>
                </a:srgbClr>
              </a:gs>
              <a:gs pos="31000">
                <a:srgbClr val="513420"/>
              </a:gs>
            </a:gsLst>
            <a:lin ang="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31670" y="3971925"/>
            <a:ext cx="8328025" cy="2399665"/>
          </a:xfrm>
          <a:prstGeom prst="rect">
            <a:avLst/>
          </a:prstGeom>
          <a:noFill/>
        </p:spPr>
        <p:txBody>
          <a:bodyPr wrap="square">
            <a:spAutoFit/>
          </a:bodyPr>
          <a:lstStyle/>
          <a:p>
            <a:pPr indent="45720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冷战结束后，西方发达国家主导的国际政治经济秩序越来越难以为继，发展中国家在国际事务中的代表性和发言权不断扩大，全球治理越来越向着更加公平合理的方向发展。但争夺全球治理和国际规则制定主导权的较量十分激烈，西方发达国家在经济、科技、政治、军事上的优势地位尚未改变，更加公正合理的国际政治经济秩序的形成依然任重道远。</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602023" y="577284"/>
            <a:ext cx="6987953" cy="872109"/>
            <a:chOff x="2840746" y="1704486"/>
            <a:chExt cx="6987953" cy="872109"/>
          </a:xfrm>
        </p:grpSpPr>
        <p:sp>
          <p:nvSpPr>
            <p:cNvPr id="30" name="矩形 29"/>
            <p:cNvSpPr/>
            <p:nvPr/>
          </p:nvSpPr>
          <p:spPr>
            <a:xfrm>
              <a:off x="3123054" y="2000595"/>
              <a:ext cx="6705645" cy="576000"/>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4.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全球治理体系的不适应、不对称前所未有</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750"/>
                                        <p:tgtEl>
                                          <p:spTgt spid="29"/>
                                        </p:tgtEl>
                                      </p:cBhvr>
                                    </p:animEffect>
                                  </p:childTnLst>
                                </p:cTn>
                              </p:par>
                            </p:childTnLst>
                          </p:cTn>
                        </p:par>
                        <p:par>
                          <p:cTn id="8" fill="hold">
                            <p:stCondLst>
                              <p:cond delay="1000"/>
                            </p:stCondLst>
                            <p:childTnLst>
                              <p:par>
                                <p:cTn id="9" presetID="53" presetClass="entr" presetSubtype="16" fill="hold" nodeType="after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750"/>
                            </p:stCondLst>
                            <p:childTnLst>
                              <p:par>
                                <p:cTn id="15" presetID="22" presetClass="entr" presetSubtype="8" fill="hold" grpId="0" nodeType="afterEffect">
                                  <p:stCondLst>
                                    <p:cond delay="25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2500"/>
                            </p:stCondLst>
                            <p:childTnLst>
                              <p:par>
                                <p:cTn id="19" presetID="10" presetClass="entr" presetSubtype="0" fill="hold" grpId="0" nodeType="afterEffect">
                                  <p:stCondLst>
                                    <p:cond delay="250"/>
                                  </p:stCondLst>
                                  <p:iterate type="wd">
                                    <p:tmPct val="10000"/>
                                  </p:iterate>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1690370"/>
            <a:ext cx="12192000" cy="4415790"/>
          </a:xfrm>
          <a:prstGeom prst="rect">
            <a:avLst/>
          </a:prstGeom>
          <a:gradFill flip="none" rotWithShape="1">
            <a:gsLst>
              <a:gs pos="0">
                <a:srgbClr val="513420">
                  <a:alpha val="0"/>
                </a:srgbClr>
              </a:gs>
              <a:gs pos="69000">
                <a:srgbClr val="433229"/>
              </a:gs>
              <a:gs pos="100000">
                <a:srgbClr val="433229">
                  <a:alpha val="0"/>
                </a:srgbClr>
              </a:gs>
              <a:gs pos="31000">
                <a:srgbClr val="513420"/>
              </a:gs>
            </a:gsLst>
            <a:lin ang="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54505" y="2397760"/>
            <a:ext cx="8682990" cy="2676525"/>
          </a:xfrm>
          <a:prstGeom prst="rect">
            <a:avLst/>
          </a:prstGeom>
          <a:noFill/>
        </p:spPr>
        <p:txBody>
          <a:bodyPr wrap="square">
            <a:spAutoFit/>
          </a:bodyPr>
          <a:lstStyle/>
          <a:p>
            <a:pPr indent="457200" algn="just">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当今世界正在经历百年未有之大变局，国际社会日益成为你中有我、我中有你的命运共同体，但国际关系中不公正不平等现象仍很突出，维护世界和平、促进共同发展，依然任重道远。 </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indent="457200" algn="r">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——习近平在中缅建交 70 周年系列庆祝活动暨中缅文化旅游年启动仪式上的致辞（2020 年 1 月 17 日）</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602023" y="577284"/>
            <a:ext cx="6987953" cy="872109"/>
            <a:chOff x="2840746" y="1704486"/>
            <a:chExt cx="6987953" cy="872109"/>
          </a:xfrm>
        </p:grpSpPr>
        <p:sp>
          <p:nvSpPr>
            <p:cNvPr id="30" name="矩形 29"/>
            <p:cNvSpPr/>
            <p:nvPr/>
          </p:nvSpPr>
          <p:spPr>
            <a:xfrm>
              <a:off x="3123054" y="2000595"/>
              <a:ext cx="6705645" cy="576000"/>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4.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全球治理体系的不适应、不对称前所未有</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750"/>
                                        <p:tgtEl>
                                          <p:spTgt spid="29"/>
                                        </p:tgtEl>
                                      </p:cBhvr>
                                    </p:animEffect>
                                  </p:childTnLst>
                                </p:cTn>
                              </p:par>
                            </p:childTnLst>
                          </p:cTn>
                        </p:par>
                        <p:par>
                          <p:cTn id="8" fill="hold">
                            <p:stCondLst>
                              <p:cond delay="1000"/>
                            </p:stCondLst>
                            <p:childTnLst>
                              <p:par>
                                <p:cTn id="9" presetID="22" presetClass="entr" presetSubtype="8"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750"/>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2921473" y="577284"/>
            <a:ext cx="6349055" cy="872109"/>
            <a:chOff x="2840746" y="1704486"/>
            <a:chExt cx="6349055" cy="872109"/>
          </a:xfrm>
        </p:grpSpPr>
        <p:sp>
          <p:nvSpPr>
            <p:cNvPr id="26" name="矩形 25"/>
            <p:cNvSpPr/>
            <p:nvPr/>
          </p:nvSpPr>
          <p:spPr>
            <a:xfrm>
              <a:off x="3123054" y="2000595"/>
              <a:ext cx="6066747" cy="576000"/>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5.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人类前途命运的休戚与共前所未有</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grpSp>
        <p:nvGrpSpPr>
          <p:cNvPr id="13" name="组合 12"/>
          <p:cNvGrpSpPr/>
          <p:nvPr/>
        </p:nvGrpSpPr>
        <p:grpSpPr>
          <a:xfrm flipH="1" flipV="1">
            <a:off x="321945" y="2000885"/>
            <a:ext cx="5944235" cy="3981450"/>
            <a:chOff x="1058815" y="839487"/>
            <a:chExt cx="8712000" cy="5112000"/>
          </a:xfrm>
        </p:grpSpPr>
        <p:sp>
          <p:nvSpPr>
            <p:cNvPr id="14" name="立方体 13"/>
            <p:cNvSpPr/>
            <p:nvPr/>
          </p:nvSpPr>
          <p:spPr>
            <a:xfrm>
              <a:off x="1058815" y="839487"/>
              <a:ext cx="8712000" cy="5112000"/>
            </a:xfrm>
            <a:prstGeom prst="cube">
              <a:avLst>
                <a:gd name="adj" fmla="val 1504"/>
              </a:avLst>
            </a:prstGeom>
            <a:solidFill>
              <a:srgbClr val="AF0000"/>
            </a:solidFill>
            <a:ln w="6350">
              <a:solidFill>
                <a:srgbClr val="F16945"/>
              </a:solidFill>
            </a:ln>
            <a:effectLst>
              <a:outerShdw blurRad="177800" dist="1524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58815" y="911487"/>
              <a:ext cx="8637350" cy="5040000"/>
            </a:xfrm>
            <a:prstGeom prst="rect">
              <a:avLst/>
            </a:prstGeom>
            <a:solidFill>
              <a:schemeClr val="bg1"/>
            </a:solidFill>
            <a:ln w="6350">
              <a:solidFill>
                <a:srgbClr val="AF0000">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descr="图片包含 华美, 建筑, 风筝, 彩色&#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7145" y="2134235"/>
            <a:ext cx="5490845" cy="3659505"/>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368300" y="2068830"/>
            <a:ext cx="5783580" cy="3784600"/>
          </a:xfrm>
          <a:prstGeom prst="rect">
            <a:avLst/>
          </a:prstGeom>
          <a:noFill/>
        </p:spPr>
        <p:txBody>
          <a:bodyPr wrap="square">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人类生活在同一个地球村，各国相互联系和彼此依存比过去任何时候都更频繁、更紧密，整个世界日益成为你中有我、我中有你的人类命运共同体。</a:t>
            </a:r>
            <a:endParaRPr lang="zh-CN" altLang="en-US" sz="2000" dirty="0">
              <a:latin typeface="微软雅黑" panose="020B0503020204020204" pitchFamily="34" charset="-122"/>
              <a:ea typeface="微软雅黑" panose="020B0503020204020204" pitchFamily="34" charset="-122"/>
            </a:endParaRPr>
          </a:p>
          <a:p>
            <a:pPr indent="457200" algn="just">
              <a:lnSpc>
                <a:spcPct val="150000"/>
              </a:lnSpc>
            </a:pPr>
            <a:r>
              <a:rPr lang="zh-CN" altLang="en-US" sz="2000" dirty="0">
                <a:latin typeface="微软雅黑" panose="020B0503020204020204" pitchFamily="34" charset="-122"/>
                <a:ea typeface="微软雅黑" panose="020B0503020204020204" pitchFamily="34" charset="-122"/>
              </a:rPr>
              <a:t>同时，国际关系中的不公正不平等现象仍很突出，全球性挑战层出不穷，各种地区冲突和局部战争此起彼伏，不少国家的民众依然生活在战火硝烟之中，不少发展中国家人民依然承受着饥寒的煎熬。维护世界和平、促进共同发展，依然任重道远。</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750"/>
                                            <p:tgtEl>
                                              <p:spTgt spid="25"/>
                                            </p:tgtEl>
                                          </p:cBhvr>
                                        </p:animEffect>
                                      </p:childTnLst>
                                    </p:cTn>
                                  </p:par>
                                </p:childTnLst>
                              </p:cTn>
                            </p:par>
                            <p:par>
                              <p:cTn id="8" fill="hold">
                                <p:stCondLst>
                                  <p:cond delay="1000"/>
                                </p:stCondLst>
                                <p:childTnLst>
                                  <p:par>
                                    <p:cTn id="9" presetID="2" presetClass="entr" presetSubtype="8" fill="hold" nodeType="afterEffect" p14:presetBounceEnd="26000">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14:bounceEnd="26000">
                                          <p:cBhvr additive="base">
                                            <p:cTn id="11" dur="750" fill="hold"/>
                                            <p:tgtEl>
                                              <p:spTgt spid="13"/>
                                            </p:tgtEl>
                                            <p:attrNameLst>
                                              <p:attrName>ppt_x</p:attrName>
                                            </p:attrNameLst>
                                          </p:cBhvr>
                                          <p:tavLst>
                                            <p:tav tm="0">
                                              <p:val>
                                                <p:strVal val="0-#ppt_w/2"/>
                                              </p:val>
                                            </p:tav>
                                            <p:tav tm="100000">
                                              <p:val>
                                                <p:strVal val="#ppt_x"/>
                                              </p:val>
                                            </p:tav>
                                          </p:tavLst>
                                        </p:anim>
                                        <p:anim calcmode="lin" valueType="num" p14:bounceEnd="26000">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26000">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14:bounceEnd="26000">
                                          <p:cBhvr additive="base">
                                            <p:cTn id="15" dur="750" fill="hold"/>
                                            <p:tgtEl>
                                              <p:spTgt spid="4"/>
                                            </p:tgtEl>
                                            <p:attrNameLst>
                                              <p:attrName>ppt_x</p:attrName>
                                            </p:attrNameLst>
                                          </p:cBhvr>
                                          <p:tavLst>
                                            <p:tav tm="0">
                                              <p:val>
                                                <p:strVal val="1+#ppt_w/2"/>
                                              </p:val>
                                            </p:tav>
                                            <p:tav tm="100000">
                                              <p:val>
                                                <p:strVal val="#ppt_x"/>
                                              </p:val>
                                            </p:tav>
                                          </p:tavLst>
                                        </p:anim>
                                        <p:anim calcmode="lin" valueType="num" p14:bounceEnd="26000">
                                          <p:cBhvr additive="base">
                                            <p:cTn id="16" dur="75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2250"/>
                                </p:stCondLst>
                                <p:childTnLst>
                                  <p:par>
                                    <p:cTn id="18" presetID="10" presetClass="entr" presetSubtype="0" fill="hold" grpId="0" nodeType="afterEffect">
                                      <p:stCondLst>
                                        <p:cond delay="250"/>
                                      </p:stCondLst>
                                      <p:iterate type="wd">
                                        <p:tmPct val="10000"/>
                                      </p:iterate>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750"/>
                                            <p:tgtEl>
                                              <p:spTgt spid="25"/>
                                            </p:tgtEl>
                                          </p:cBhvr>
                                        </p:animEffect>
                                      </p:childTnLst>
                                    </p:cTn>
                                  </p:par>
                                </p:childTnLst>
                              </p:cTn>
                            </p:par>
                            <p:par>
                              <p:cTn id="8" fill="hold">
                                <p:stCondLst>
                                  <p:cond delay="1000"/>
                                </p:stCondLst>
                                <p:childTnLst>
                                  <p:par>
                                    <p:cTn id="9" presetID="2" presetClass="entr" presetSubtype="8" fill="hold" nodeType="after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1+#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2250"/>
                                </p:stCondLst>
                                <p:childTnLst>
                                  <p:par>
                                    <p:cTn id="18" presetID="10" presetClass="entr" presetSubtype="0" fill="hold" grpId="0" nodeType="afterEffect">
                                      <p:stCondLst>
                                        <p:cond delay="250"/>
                                      </p:stCondLst>
                                      <p:iterate type="wd">
                                        <p:tmPct val="10000"/>
                                      </p:iterate>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 y="872150"/>
            <a:ext cx="4046160" cy="2696646"/>
            <a:chOff x="0" y="0"/>
            <a:chExt cx="4441371" cy="2960043"/>
          </a:xfrm>
        </p:grpSpPr>
        <p:pic>
          <p:nvPicPr>
            <p:cNvPr id="4" name="图片 3" descr="一群骑摩托车的人&#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4441371" cy="2960043"/>
            </a:xfrm>
            <a:prstGeom prst="rect">
              <a:avLst/>
            </a:prstGeom>
          </p:spPr>
        </p:pic>
        <p:sp>
          <p:nvSpPr>
            <p:cNvPr id="12" name="文本框 11"/>
            <p:cNvSpPr txBox="1"/>
            <p:nvPr/>
          </p:nvSpPr>
          <p:spPr>
            <a:xfrm>
              <a:off x="3495777" y="185964"/>
              <a:ext cx="677108" cy="2588114"/>
            </a:xfrm>
            <a:prstGeom prst="rect">
              <a:avLst/>
            </a:prstGeom>
            <a:noFill/>
          </p:spPr>
          <p:txBody>
            <a:bodyPr vert="eaVert" wrap="square">
              <a:spAutoFit/>
            </a:bodyPr>
            <a:lstStyle/>
            <a:p>
              <a:pPr algn="ctr"/>
              <a:r>
                <a:rPr lang="zh-CN" altLang="zh-CN"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rPr>
                <a:t>种族歧视</a:t>
              </a:r>
              <a:endPar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grpSp>
        <p:nvGrpSpPr>
          <p:cNvPr id="16" name="组合 15"/>
          <p:cNvGrpSpPr/>
          <p:nvPr/>
        </p:nvGrpSpPr>
        <p:grpSpPr>
          <a:xfrm>
            <a:off x="4087396" y="872150"/>
            <a:ext cx="4046161" cy="2696647"/>
            <a:chOff x="4441371" y="0"/>
            <a:chExt cx="4441371" cy="2960043"/>
          </a:xfrm>
        </p:grpSpPr>
        <p:pic>
          <p:nvPicPr>
            <p:cNvPr id="9" name="图片 8" descr="图片包含 户外&#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1371" y="0"/>
              <a:ext cx="4441371" cy="2960043"/>
            </a:xfrm>
            <a:prstGeom prst="rect">
              <a:avLst/>
            </a:prstGeom>
          </p:spPr>
        </p:pic>
        <p:sp>
          <p:nvSpPr>
            <p:cNvPr id="15" name="文本框 14"/>
            <p:cNvSpPr txBox="1"/>
            <p:nvPr/>
          </p:nvSpPr>
          <p:spPr>
            <a:xfrm>
              <a:off x="7008980" y="2272945"/>
              <a:ext cx="1856338" cy="584774"/>
            </a:xfrm>
            <a:prstGeom prst="rect">
              <a:avLst/>
            </a:prstGeom>
            <a:noFill/>
          </p:spPr>
          <p:txBody>
            <a:bodyPr vert="horz" wrap="square">
              <a:spAutoFit/>
            </a:bodyPr>
            <a:lstStyle/>
            <a:p>
              <a:pPr algn="ctr"/>
              <a:r>
                <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rPr>
                <a:t>核泄漏</a:t>
              </a:r>
              <a:endPar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grpSp>
        <p:nvGrpSpPr>
          <p:cNvPr id="2" name="组合 1"/>
          <p:cNvGrpSpPr/>
          <p:nvPr/>
        </p:nvGrpSpPr>
        <p:grpSpPr>
          <a:xfrm>
            <a:off x="1" y="3608575"/>
            <a:ext cx="4041079" cy="2655226"/>
            <a:chOff x="1110" y="3474837"/>
            <a:chExt cx="4233013" cy="2781339"/>
          </a:xfrm>
        </p:grpSpPr>
        <p:pic>
          <p:nvPicPr>
            <p:cNvPr id="22" name="图片 21" descr="熊在水里走&#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 y="3474837"/>
              <a:ext cx="4233013" cy="2781339"/>
            </a:xfrm>
            <a:prstGeom prst="rect">
              <a:avLst/>
            </a:prstGeom>
          </p:spPr>
        </p:pic>
        <p:sp>
          <p:nvSpPr>
            <p:cNvPr id="17" name="文本框 16"/>
            <p:cNvSpPr txBox="1"/>
            <p:nvPr/>
          </p:nvSpPr>
          <p:spPr>
            <a:xfrm>
              <a:off x="3289850" y="4029208"/>
              <a:ext cx="677108" cy="2203614"/>
            </a:xfrm>
            <a:prstGeom prst="rect">
              <a:avLst/>
            </a:prstGeom>
            <a:noFill/>
          </p:spPr>
          <p:txBody>
            <a:bodyPr vert="eaVert" wrap="square">
              <a:spAutoFit/>
            </a:bodyPr>
            <a:lstStyle/>
            <a:p>
              <a:pPr algn="ctr"/>
              <a:r>
                <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rPr>
                <a:t>气候变化</a:t>
              </a:r>
              <a:endPar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grpSp>
        <p:nvGrpSpPr>
          <p:cNvPr id="3" name="组合 2"/>
          <p:cNvGrpSpPr/>
          <p:nvPr/>
        </p:nvGrpSpPr>
        <p:grpSpPr>
          <a:xfrm>
            <a:off x="4061953" y="3608575"/>
            <a:ext cx="4070218" cy="2665518"/>
            <a:chOff x="4210398" y="3483406"/>
            <a:chExt cx="4233991" cy="2772770"/>
          </a:xfrm>
        </p:grpSpPr>
        <p:pic>
          <p:nvPicPr>
            <p:cNvPr id="24" name="图片 23" descr="图片包含 游戏机, 星星, 玻璃&#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l="14369"/>
            <a:stretch>
              <a:fillRect/>
            </a:stretch>
          </p:blipFill>
          <p:spPr>
            <a:xfrm>
              <a:off x="4222195" y="3483406"/>
              <a:ext cx="4222194" cy="2772770"/>
            </a:xfrm>
            <a:prstGeom prst="rect">
              <a:avLst/>
            </a:prstGeom>
          </p:spPr>
        </p:pic>
        <p:sp>
          <p:nvSpPr>
            <p:cNvPr id="19" name="文本框 18"/>
            <p:cNvSpPr txBox="1"/>
            <p:nvPr/>
          </p:nvSpPr>
          <p:spPr>
            <a:xfrm>
              <a:off x="4210398" y="5628884"/>
              <a:ext cx="2205737" cy="584775"/>
            </a:xfrm>
            <a:prstGeom prst="rect">
              <a:avLst/>
            </a:prstGeom>
            <a:noFill/>
          </p:spPr>
          <p:txBody>
            <a:bodyPr vert="horz" wrap="square">
              <a:spAutoFit/>
            </a:bodyPr>
            <a:lstStyle/>
            <a:p>
              <a:pPr algn="ctr"/>
              <a:r>
                <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rPr>
                <a:t>网络安全</a:t>
              </a:r>
              <a:endPar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grpSp>
        <p:nvGrpSpPr>
          <p:cNvPr id="5" name="组合 4"/>
          <p:cNvGrpSpPr/>
          <p:nvPr/>
        </p:nvGrpSpPr>
        <p:grpSpPr>
          <a:xfrm>
            <a:off x="8143512" y="3608575"/>
            <a:ext cx="4048488" cy="2665517"/>
            <a:chOff x="8491771" y="639195"/>
            <a:chExt cx="4241842" cy="2807523"/>
          </a:xfrm>
        </p:grpSpPr>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3640" y="639195"/>
              <a:ext cx="4219973" cy="2807523"/>
            </a:xfrm>
            <a:prstGeom prst="rect">
              <a:avLst/>
            </a:prstGeom>
          </p:spPr>
        </p:pic>
        <p:sp>
          <p:nvSpPr>
            <p:cNvPr id="21" name="文本框 20"/>
            <p:cNvSpPr txBox="1"/>
            <p:nvPr/>
          </p:nvSpPr>
          <p:spPr>
            <a:xfrm>
              <a:off x="8491771" y="2800184"/>
              <a:ext cx="3101756" cy="614655"/>
            </a:xfrm>
            <a:prstGeom prst="rect">
              <a:avLst/>
            </a:prstGeom>
            <a:noFill/>
          </p:spPr>
          <p:txBody>
            <a:bodyPr vert="horz" wrap="square">
              <a:spAutoFit/>
            </a:bodyPr>
            <a:lstStyle/>
            <a:p>
              <a:pPr algn="ctr"/>
              <a:r>
                <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rPr>
                <a:t>新冠肺炎疫情</a:t>
              </a:r>
              <a:endPar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grpSp>
        <p:nvGrpSpPr>
          <p:cNvPr id="10" name="组合 9"/>
          <p:cNvGrpSpPr/>
          <p:nvPr/>
        </p:nvGrpSpPr>
        <p:grpSpPr>
          <a:xfrm>
            <a:off x="8164383" y="872422"/>
            <a:ext cx="4027614" cy="2689928"/>
            <a:chOff x="8450740" y="3500782"/>
            <a:chExt cx="4125636" cy="2755394"/>
          </a:xfrm>
        </p:grpSpPr>
        <p:pic>
          <p:nvPicPr>
            <p:cNvPr id="7" name="图片 6" descr="一群人站在卡车旁边&#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r="2235"/>
            <a:stretch>
              <a:fillRect/>
            </a:stretch>
          </p:blipFill>
          <p:spPr>
            <a:xfrm>
              <a:off x="8450740" y="3500782"/>
              <a:ext cx="4125636" cy="2755394"/>
            </a:xfrm>
            <a:prstGeom prst="rect">
              <a:avLst/>
            </a:prstGeom>
          </p:spPr>
        </p:pic>
        <p:sp>
          <p:nvSpPr>
            <p:cNvPr id="27" name="文本框 26"/>
            <p:cNvSpPr txBox="1"/>
            <p:nvPr/>
          </p:nvSpPr>
          <p:spPr>
            <a:xfrm>
              <a:off x="8485546" y="5628884"/>
              <a:ext cx="2205737" cy="584775"/>
            </a:xfrm>
            <a:prstGeom prst="rect">
              <a:avLst/>
            </a:prstGeom>
            <a:noFill/>
          </p:spPr>
          <p:txBody>
            <a:bodyPr vert="horz" wrap="square">
              <a:spAutoFit/>
            </a:bodyPr>
            <a:lstStyle/>
            <a:p>
              <a:pPr algn="ctr"/>
              <a:r>
                <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rPr>
                <a:t>国际安全</a:t>
              </a:r>
              <a:endParaRPr lang="zh-CN" altLang="en-US" sz="3200"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25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5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60425" y="5452110"/>
            <a:ext cx="4229735" cy="368300"/>
          </a:xfrm>
          <a:prstGeom prst="rect">
            <a:avLst/>
          </a:prstGeom>
          <a:noFill/>
        </p:spPr>
        <p:txBody>
          <a:bodyPr wrap="square" rtlCol="0" anchor="t">
            <a:spAutoFit/>
          </a:bodyPr>
          <a:p>
            <a:pPr algn="ctr"/>
            <a:r>
              <a:rPr lang="zh-CN" altLang="en-US"/>
              <a:t>全球粮食危机（俄乌战争影响）</a:t>
            </a:r>
            <a:endParaRPr lang="zh-CN" altLang="en-US"/>
          </a:p>
        </p:txBody>
      </p:sp>
      <p:sp>
        <p:nvSpPr>
          <p:cNvPr id="4" name="文本框 3"/>
          <p:cNvSpPr txBox="1"/>
          <p:nvPr/>
        </p:nvSpPr>
        <p:spPr>
          <a:xfrm>
            <a:off x="5416550" y="645160"/>
            <a:ext cx="6096000" cy="193802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spAutoFit/>
          </a:bodyPr>
          <a:p>
            <a:r>
              <a:rPr lang="en-US" altLang="zh-CN" sz="2000">
                <a:sym typeface="+mn-ea"/>
              </a:rPr>
              <a:t>2022</a:t>
            </a:r>
            <a:r>
              <a:rPr lang="zh-CN" altLang="en-US" sz="2000">
                <a:sym typeface="+mn-ea"/>
              </a:rPr>
              <a:t>年</a:t>
            </a:r>
            <a:r>
              <a:rPr lang="en-US" altLang="zh-CN" sz="2000">
                <a:sym typeface="+mn-ea"/>
              </a:rPr>
              <a:t>9</a:t>
            </a:r>
            <a:r>
              <a:rPr lang="zh-CN" altLang="en-US" sz="2000">
                <a:sym typeface="+mn-ea"/>
              </a:rPr>
              <a:t>月13日，</a:t>
            </a:r>
            <a:r>
              <a:rPr lang="zh-CN" altLang="en-US" sz="2000"/>
              <a:t>国家计算机病毒应急中心公布《美国NSA网络武器“饮茶”分析报告》。报告显示，国家计算机病毒应急处理中心在对</a:t>
            </a:r>
            <a:r>
              <a:rPr lang="zh-CN" altLang="en-US" sz="2000" u="sng"/>
              <a:t>西北工业大学遭境外网络攻击事件</a:t>
            </a:r>
            <a:r>
              <a:rPr lang="zh-CN" altLang="en-US" sz="2000"/>
              <a:t>进行调查过程中，在西北工业大学的网络服务器设备上发现了美国国家安全局（NSA）专用的网络武器“饮茶”（NSA命名为“suctionchar”）</a:t>
            </a:r>
            <a:endParaRPr lang="zh-CN" altLang="en-US" sz="2000"/>
          </a:p>
        </p:txBody>
      </p:sp>
      <p:sp>
        <p:nvSpPr>
          <p:cNvPr id="6" name="文本框 5"/>
          <p:cNvSpPr txBox="1"/>
          <p:nvPr/>
        </p:nvSpPr>
        <p:spPr>
          <a:xfrm>
            <a:off x="6491605" y="5452110"/>
            <a:ext cx="3874770" cy="645160"/>
          </a:xfrm>
          <a:prstGeom prst="rect">
            <a:avLst/>
          </a:prstGeom>
          <a:noFill/>
        </p:spPr>
        <p:txBody>
          <a:bodyPr wrap="square" rtlCol="0" anchor="t">
            <a:spAutoFit/>
          </a:bodyPr>
          <a:p>
            <a:pPr algn="ctr"/>
            <a:r>
              <a:rPr lang="zh-CN" altLang="en-US"/>
              <a:t>“黑客帝国”正毁掉全球网络安全：</a:t>
            </a:r>
            <a:r>
              <a:rPr lang="en-US" altLang="zh-CN"/>
              <a:t>  </a:t>
            </a:r>
            <a:r>
              <a:rPr lang="zh-CN" altLang="en-US"/>
              <a:t>西北工业大学遭美国网络攻击</a:t>
            </a:r>
            <a:endParaRPr lang="zh-CN" altLang="en-US"/>
          </a:p>
        </p:txBody>
      </p:sp>
      <p:pic>
        <p:nvPicPr>
          <p:cNvPr id="7" name="“黑客帝国”正毁掉全球网络安全——西北工业大学遭美国网络攻击">
            <a:hlinkClick r:id="" action="ppaction://media"/>
          </p:cNvPr>
          <p:cNvPicPr/>
          <p:nvPr>
            <a:videoFile r:link="rId2"/>
            <p:extLst>
              <p:ext uri="{DAA4B4D4-6D71-4841-9C94-3DE7FCFB9230}">
                <p14:media xmlns:p14="http://schemas.microsoft.com/office/powerpoint/2010/main" r:link="rId3"/>
              </p:ext>
            </p:extLst>
            <p:custDataLst>
              <p:tags r:id="rId4"/>
            </p:custDataLst>
          </p:nvPr>
        </p:nvPicPr>
        <p:blipFill>
          <a:blip r:embed="rId5"/>
          <a:stretch>
            <a:fillRect/>
          </a:stretch>
        </p:blipFill>
        <p:spPr>
          <a:xfrm>
            <a:off x="6491605" y="2755265"/>
            <a:ext cx="4422775" cy="2603500"/>
          </a:xfrm>
          <a:prstGeom prst="rect">
            <a:avLst/>
          </a:prstGeom>
        </p:spPr>
      </p:pic>
      <p:pic>
        <p:nvPicPr>
          <p:cNvPr id="5" name="全球粮食危机的底层逻辑">
            <a:hlinkClick r:id="" action="ppaction://media"/>
          </p:cNvPr>
          <p:cNvPicPr/>
          <p:nvPr>
            <a:videoFile r:link="rId6"/>
            <p:extLst>
              <p:ext uri="{DAA4B4D4-6D71-4841-9C94-3DE7FCFB9230}">
                <p14:media xmlns:p14="http://schemas.microsoft.com/office/powerpoint/2010/main" r:embed="rId7"/>
              </p:ext>
            </p:extLst>
            <p:custDataLst>
              <p:tags r:id="rId8"/>
            </p:custDataLst>
          </p:nvPr>
        </p:nvPicPr>
        <p:blipFill>
          <a:blip r:embed="rId9"/>
          <a:stretch>
            <a:fillRect/>
          </a:stretch>
        </p:blipFill>
        <p:spPr>
          <a:xfrm>
            <a:off x="695325" y="2089785"/>
            <a:ext cx="4217670" cy="2779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p:tgtEl>
                                          <p:spTgt spid="6"/>
                                        </p:tgtEl>
                                        <p:attrNameLst>
                                          <p:attrName>ppt_y</p:attrName>
                                        </p:attrNameLst>
                                      </p:cBhvr>
                                      <p:tavLst>
                                        <p:tav tm="0">
                                          <p:val>
                                            <p:strVal val="#ppt_y+#ppt_h*1.125000"/>
                                          </p:val>
                                        </p:tav>
                                        <p:tav tm="100000">
                                          <p:val>
                                            <p:strVal val="#ppt_y"/>
                                          </p:val>
                                        </p:tav>
                                      </p:tavLst>
                                    </p:anim>
                                    <p:animEffect transition="in" filter="wipe(up)">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32" fill="hold" display="1">
                  <p:stCondLst>
                    <p:cond delay="indefinite"/>
                  </p:stCondLst>
                </p:cTn>
                <p:tgtEl>
                  <p:spTgt spid="7"/>
                </p:tgtEl>
              </p:cMediaNode>
            </p:video>
            <p:seq concurrent="1" nextAc="seek">
              <p:cTn id="33" restart="whenNotActive" fill="hold" evtFilter="cancelBubble" nodeType="interactiveSeq">
                <p:stCondLst>
                  <p:cond evt="onClick" delay="0">
                    <p:tgtEl>
                      <p:spTgt spid="7"/>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additive="base">
                                        <p:cTn id="37" dur="1" fill="hold"/>
                                        <p:tgtEl>
                                          <p:spTgt spid="7"/>
                                        </p:tgtEl>
                                      </p:cBhvr>
                                    </p:cmd>
                                  </p:childTnLst>
                                </p:cTn>
                              </p:par>
                            </p:childTnLst>
                          </p:cTn>
                        </p:par>
                      </p:childTnLst>
                    </p:cTn>
                  </p:par>
                </p:childTnLst>
              </p:cTn>
              <p:nextCondLst>
                <p:cond evt="onClick" delay="0">
                  <p:tgtEl>
                    <p:spTgt spid="7"/>
                  </p:tgtEl>
                </p:cond>
              </p:nextCondLst>
            </p:seq>
            <p:video fullScrn="1">
              <p:cMediaNode>
                <p:cTn id="38" fill="hold" display="1">
                  <p:stCondLst>
                    <p:cond delay="indefinite"/>
                  </p:stCondLst>
                </p:cTn>
                <p:tgtEl>
                  <p:spTgt spid="5"/>
                </p:tgtEl>
              </p:cMediaNode>
            </p:video>
          </p:childTnLst>
        </p:cTn>
      </p:par>
    </p:tnLst>
    <p:bldLst>
      <p:bldP spid="3" grpId="0"/>
      <p:bldP spid="4" grpId="0" bldLvl="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6315" y="1028065"/>
            <a:ext cx="10199370" cy="4802505"/>
          </a:xfrm>
          <a:prstGeom prst="rect">
            <a:avLst/>
          </a:prstGeom>
          <a:gradFill>
            <a:gsLst>
              <a:gs pos="0">
                <a:srgbClr val="007BD3"/>
              </a:gs>
              <a:gs pos="100000">
                <a:srgbClr val="034373"/>
              </a:gs>
            </a:gsLst>
            <a:lin ang="5400000" scaled="0"/>
          </a:gradFill>
        </p:spPr>
        <p:txBody>
          <a:bodyPr wrap="square" rtlCol="0" anchor="t">
            <a:noAutofit/>
          </a:bodyPr>
          <a:p>
            <a:pPr indent="457200" algn="just" fontAlgn="auto">
              <a:lnSpc>
                <a:spcPct val="150000"/>
              </a:lnSpc>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457200" algn="just" fontAlgn="auto">
              <a:lnSpc>
                <a:spcPct val="150000"/>
              </a:lnSpc>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世界百年变局和世纪疫情相互交织，各种安全挑战层出不穷。世界经济复苏步履维艰，全球发展遭遇严重挫折。经济重心加快“自西向东”位移。世界之变、时代之变、历史之变的特征更加明显。</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457200" algn="just" fontAlgn="auto">
              <a:lnSpc>
                <a:spcPct val="150000"/>
              </a:lnSpc>
            </a:pP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457200" algn="just" fontAlgn="auto">
              <a:lnSpc>
                <a:spcPct val="150000"/>
              </a:lnSpc>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世界向何处去？和平还是战争？发展还是衰退？开放还是封闭？合作还是对抗？是摆在我们面前的时代之问。</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171440" y="505460"/>
            <a:ext cx="6376035" cy="5846445"/>
          </a:xfrm>
          <a:prstGeom prst="rect">
            <a:avLst/>
          </a:prstGeom>
          <a:noFill/>
        </p:spPr>
        <p:txBody>
          <a:bodyPr wrap="square" rtlCol="0" anchor="t">
            <a:spAutoFit/>
          </a:bodyPr>
          <a:p>
            <a:pPr indent="457200" fontAlgn="auto">
              <a:lnSpc>
                <a:spcPct val="130000"/>
              </a:lnSpc>
            </a:pPr>
            <a:r>
              <a:rPr lang="zh-CN" altLang="en-US" sz="2400"/>
              <a:t>着重从</a:t>
            </a:r>
            <a:r>
              <a:rPr lang="zh-CN" altLang="en-US" sz="2400" b="1">
                <a:solidFill>
                  <a:srgbClr val="C00000"/>
                </a:solidFill>
              </a:rPr>
              <a:t>中国特色社会主义进入新时代</a:t>
            </a:r>
            <a:r>
              <a:rPr lang="zh-CN" altLang="en-US" sz="2400"/>
              <a:t>、</a:t>
            </a:r>
            <a:r>
              <a:rPr lang="zh-CN" altLang="en-US" sz="2400" b="1">
                <a:solidFill>
                  <a:srgbClr val="C00000"/>
                </a:solidFill>
              </a:rPr>
              <a:t>新时代坚持和发展中国特色社会主义</a:t>
            </a:r>
            <a:r>
              <a:rPr lang="zh-CN" altLang="en-US" sz="2400"/>
              <a:t>、</a:t>
            </a:r>
            <a:r>
              <a:rPr lang="zh-CN" altLang="en-US" sz="2400" b="1">
                <a:solidFill>
                  <a:srgbClr val="C00000"/>
                </a:solidFill>
              </a:rPr>
              <a:t>新时代中国特色社会主义五大建设</a:t>
            </a:r>
            <a:r>
              <a:rPr lang="zh-CN" altLang="en-US" sz="2400"/>
              <a:t>、</a:t>
            </a:r>
            <a:r>
              <a:rPr lang="zh-CN" altLang="en-US" sz="2400" b="1">
                <a:solidFill>
                  <a:srgbClr val="C00000"/>
                </a:solidFill>
              </a:rPr>
              <a:t>新时代坚持和发展中国特色社会主义的重要保障</a:t>
            </a:r>
            <a:r>
              <a:rPr lang="zh-CN" altLang="en-US" sz="2400"/>
              <a:t>、</a:t>
            </a:r>
            <a:r>
              <a:rPr lang="zh-CN" altLang="en-US" sz="2400" b="1">
                <a:solidFill>
                  <a:srgbClr val="C00000"/>
                </a:solidFill>
              </a:rPr>
              <a:t>新时代中国特色大国外交与构建人类命运共同体</a:t>
            </a:r>
            <a:r>
              <a:rPr lang="zh-CN" altLang="en-US" sz="2400"/>
              <a:t>、</a:t>
            </a:r>
            <a:r>
              <a:rPr lang="zh-CN" altLang="en-US" sz="2400" b="1">
                <a:solidFill>
                  <a:srgbClr val="C00000"/>
                </a:solidFill>
              </a:rPr>
              <a:t>新时代坚持和加强党的全面领导与全面从严治党</a:t>
            </a:r>
            <a:r>
              <a:rPr lang="zh-CN" altLang="en-US" sz="2400"/>
              <a:t>等</a:t>
            </a:r>
            <a:r>
              <a:rPr lang="zh-CN" altLang="en-US" sz="2400" b="1"/>
              <a:t>专题研究</a:t>
            </a:r>
            <a:r>
              <a:rPr lang="zh-CN" altLang="en-US" sz="2400"/>
              <a:t>角度阐释新时代中国特色社会主义理论与实践，全面贯彻体现</a:t>
            </a:r>
            <a:r>
              <a:rPr lang="zh-CN" altLang="en-US" sz="2400">
                <a:solidFill>
                  <a:srgbClr val="C00000"/>
                </a:solidFill>
              </a:rPr>
              <a:t>习近平新时代中国特色社会主义思想</a:t>
            </a:r>
            <a:r>
              <a:rPr lang="zh-CN" altLang="en-US" sz="2400"/>
              <a:t>的理论内涵和精神实质，贯彻体现党的十九大以来新时代中国特色社会主义思想理论创新成果和实践创新成果</a:t>
            </a:r>
            <a:r>
              <a:rPr lang="zh-CN" altLang="en-US" sz="2400"/>
              <a:t>，以及我国发展的基本方略和战略思想。</a:t>
            </a:r>
            <a:endParaRPr lang="zh-CN" altLang="en-US" sz="2400"/>
          </a:p>
        </p:txBody>
      </p:sp>
      <p:pic>
        <p:nvPicPr>
          <p:cNvPr id="3" name="图片 2"/>
          <p:cNvPicPr>
            <a:picLocks noChangeAspect="1"/>
          </p:cNvPicPr>
          <p:nvPr/>
        </p:nvPicPr>
        <p:blipFill>
          <a:blip r:embed="rId1"/>
          <a:stretch>
            <a:fillRect/>
          </a:stretch>
        </p:blipFill>
        <p:spPr>
          <a:xfrm>
            <a:off x="459105" y="505460"/>
            <a:ext cx="4378325" cy="5846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1400" y="1530985"/>
            <a:ext cx="5047615" cy="3415030"/>
          </a:xfrm>
          <a:prstGeom prst="rect">
            <a:avLst/>
          </a:prstGeom>
          <a:noFill/>
          <a:ln>
            <a:solidFill>
              <a:srgbClr val="C00000"/>
            </a:solidFill>
          </a:ln>
        </p:spPr>
        <p:txBody>
          <a:bodyPr wrap="square" rtlCol="0">
            <a:spAutoFit/>
          </a:bodyPr>
          <a:lstStyle/>
          <a:p>
            <a:pPr algn="just">
              <a:lnSpc>
                <a:spcPct val="150000"/>
              </a:lnSpc>
            </a:pPr>
            <a:r>
              <a:rPr lang="zh-CN" altLang="en-US" sz="2400" b="1" dirty="0">
                <a:solidFill>
                  <a:schemeClr val="bg1"/>
                </a:solidFill>
                <a:effectLst>
                  <a:outerShdw blurRad="38100" dist="38100" dir="2700000" algn="tl">
                    <a:srgbClr val="000000">
                      <a:alpha val="43137"/>
                    </a:srgbClr>
                  </a:outerShdw>
                </a:effectLst>
                <a:latin typeface="Arial" panose="020B0604020202020204"/>
              </a:rPr>
              <a:t>       </a:t>
            </a:r>
            <a:r>
              <a:rPr lang="zh-CN" altLang="en-US" sz="2400" b="1" dirty="0">
                <a:solidFill>
                  <a:schemeClr val="tx1"/>
                </a:solidFill>
                <a:effectLst/>
                <a:latin typeface="Arial" panose="020B0604020202020204"/>
              </a:rPr>
              <a:t>面对“世界怎么了、我们怎么办”的时代之问，中国国家主席习近平提出中国方案：</a:t>
            </a:r>
            <a:r>
              <a:rPr lang="zh-CN" altLang="en-US" sz="2400" b="1" dirty="0">
                <a:solidFill>
                  <a:srgbClr val="C00000"/>
                </a:solidFill>
                <a:effectLst/>
                <a:latin typeface="Arial" panose="020B0604020202020204"/>
              </a:rPr>
              <a:t>构建人类命运共同体，实现共赢共享</a:t>
            </a:r>
            <a:r>
              <a:rPr lang="zh-CN" altLang="en-US" sz="2400" b="1" dirty="0">
                <a:solidFill>
                  <a:schemeClr val="tx1"/>
                </a:solidFill>
                <a:effectLst/>
                <a:latin typeface="Arial" panose="020B0604020202020204"/>
              </a:rPr>
              <a:t>。多年来，习近平主席身体力行推动这一理念落地生根。</a:t>
            </a:r>
            <a:endParaRPr lang="zh-CN" altLang="en-US" sz="2400" b="1" dirty="0">
              <a:solidFill>
                <a:schemeClr val="tx1"/>
              </a:solidFill>
              <a:effectLst/>
              <a:latin typeface="Arial" panose="020B0604020202020204"/>
            </a:endParaRPr>
          </a:p>
        </p:txBody>
      </p:sp>
      <p:cxnSp>
        <p:nvCxnSpPr>
          <p:cNvPr id="7" name="直接连接符 6"/>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9" name="直接连接符 8"/>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1"/>
            </p:custDataLst>
          </p:nvPr>
        </p:nvSpPr>
        <p:spPr>
          <a:xfrm>
            <a:off x="6376670" y="4860290"/>
            <a:ext cx="4929505" cy="368300"/>
          </a:xfrm>
          <a:prstGeom prst="rect">
            <a:avLst/>
          </a:prstGeom>
          <a:noFill/>
        </p:spPr>
        <p:txBody>
          <a:bodyPr wrap="square" rtlCol="0" anchor="t">
            <a:spAutoFit/>
          </a:bodyPr>
          <a:p>
            <a:pPr algn="ctr"/>
            <a:r>
              <a:rPr lang="zh-CN" altLang="en-US"/>
              <a:t>应对全球挑战的中国倡议</a:t>
            </a:r>
            <a:r>
              <a:rPr lang="en-US" altLang="zh-CN"/>
              <a:t>—</a:t>
            </a:r>
            <a:r>
              <a:rPr lang="zh-CN" altLang="en-US"/>
              <a:t>新华社</a:t>
            </a:r>
            <a:endParaRPr lang="zh-CN" altLang="en-US"/>
          </a:p>
        </p:txBody>
      </p:sp>
      <p:pic>
        <p:nvPicPr>
          <p:cNvPr id="10" name="应对全球挑战的中国倡议-新华网">
            <a:hlinkClick r:id="" action="ppaction://media"/>
          </p:cNvPr>
          <p:cNvPicPr/>
          <p:nvPr>
            <a:videoFile r:link="rId2"/>
            <p:extLst>
              <p:ext uri="{DAA4B4D4-6D71-4841-9C94-3DE7FCFB9230}">
                <p14:media xmlns:p14="http://schemas.microsoft.com/office/powerpoint/2010/main" r:link="rId3"/>
              </p:ext>
            </p:extLst>
            <p:custDataLst>
              <p:tags r:id="rId4"/>
            </p:custDataLst>
          </p:nvPr>
        </p:nvPicPr>
        <p:blipFill>
          <a:blip r:embed="rId5"/>
          <a:stretch>
            <a:fillRect/>
          </a:stretch>
        </p:blipFill>
        <p:spPr>
          <a:xfrm>
            <a:off x="6607175" y="1892935"/>
            <a:ext cx="4467860" cy="2690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up)">
                                      <p:cBhvr>
                                        <p:cTn id="13" dur="500"/>
                                        <p:tgtEl>
                                          <p:spTgt spid="10"/>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18" fill="hold" display="1">
                  <p:stCondLst>
                    <p:cond delay="indefinite"/>
                  </p:stCondLst>
                </p:cTn>
                <p:tgtEl>
                  <p:spTgt spid="10"/>
                </p:tgtEl>
              </p:cMediaNode>
            </p:video>
            <p:seq concurrent="1" nextAc="seek">
              <p:cTn id="19" restart="whenNotActive" fill="hold" evtFilter="cancelBubble" nodeType="interactiveSeq">
                <p:stCondLst>
                  <p:cond evt="onClick" delay="0">
                    <p:tgtEl>
                      <p:spTgt spid="10"/>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additive="base">
                                        <p:cTn id="23" dur="1" fill="hold"/>
                                        <p:tgtEl>
                                          <p:spTgt spid="10"/>
                                        </p:tgtEl>
                                      </p:cBhvr>
                                    </p:cmd>
                                  </p:childTnLst>
                                </p:cTn>
                              </p:par>
                            </p:childTnLst>
                          </p:cTn>
                        </p:par>
                      </p:childTnLst>
                    </p:cTn>
                  </p:par>
                </p:childTnLst>
              </p:cTn>
              <p:nextCondLst>
                <p:cond evt="onClick" delay="0">
                  <p:tgtEl>
                    <p:spTgt spid="10"/>
                  </p:tgtEl>
                </p:cond>
              </p:nextCondLst>
            </p:seq>
          </p:childTnLst>
        </p:cTn>
      </p:par>
    </p:tnLst>
    <p:bldLst>
      <p:bldP spid="2" grpId="0" bldLvl="0" animBg="1"/>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建筑, 户外, 大, 女人&#10;&#10;描述已自动生成"/>
          <p:cNvPicPr>
            <a:picLocks noChangeAspect="1"/>
          </p:cNvPicPr>
          <p:nvPr/>
        </p:nvPicPr>
        <p:blipFill rotWithShape="1">
          <a:blip r:embed="rId1">
            <a:extLst>
              <a:ext uri="{28A0092B-C50C-407E-A947-70E740481C1C}">
                <a14:useLocalDpi xmlns:a14="http://schemas.microsoft.com/office/drawing/2010/main" val="0"/>
              </a:ext>
            </a:extLst>
          </a:blip>
          <a:srcRect b="15600"/>
          <a:stretch>
            <a:fillRect/>
          </a:stretch>
        </p:blipFill>
        <p:spPr>
          <a:xfrm>
            <a:off x="-12763" y="-1"/>
            <a:ext cx="12204763" cy="6858001"/>
          </a:xfrm>
          <a:prstGeom prst="rect">
            <a:avLst/>
          </a:prstGeom>
        </p:spPr>
      </p:pic>
      <p:sp>
        <p:nvSpPr>
          <p:cNvPr id="2" name="文本框 1"/>
          <p:cNvSpPr txBox="1"/>
          <p:nvPr/>
        </p:nvSpPr>
        <p:spPr>
          <a:xfrm>
            <a:off x="6096000" y="2178185"/>
            <a:ext cx="5072654" cy="1884618"/>
          </a:xfrm>
          <a:prstGeom prst="rect">
            <a:avLst/>
          </a:prstGeom>
          <a:noFill/>
        </p:spPr>
        <p:txBody>
          <a:bodyPr wrap="square" rtlCol="0">
            <a:spAutoFit/>
          </a:bodyPr>
          <a:lstStyle/>
          <a:p>
            <a:pPr algn="just">
              <a:lnSpc>
                <a:spcPct val="150000"/>
              </a:lnSpc>
            </a:pPr>
            <a:r>
              <a:rPr lang="zh-CN" altLang="en-US" sz="2000" b="1" dirty="0">
                <a:solidFill>
                  <a:schemeClr val="bg1"/>
                </a:solidFill>
                <a:effectLst>
                  <a:outerShdw blurRad="38100" dist="38100" dir="2700000" algn="tl">
                    <a:srgbClr val="000000">
                      <a:alpha val="43137"/>
                    </a:srgbClr>
                  </a:outerShdw>
                </a:effectLst>
                <a:latin typeface="Arial" panose="020B0604020202020204"/>
              </a:rPr>
              <a:t>       在百年未有之大变局加速演进的背景下，以习近平同志为核心的党中央，为解决世界经济、国际安全、全球治理等一系列重大问题提供了新的方向、新的方案、新的选择。</a:t>
            </a:r>
            <a:endParaRPr lang="zh-CN" altLang="en-US" sz="2000" b="1" dirty="0">
              <a:solidFill>
                <a:schemeClr val="bg1"/>
              </a:solidFill>
              <a:effectLst>
                <a:outerShdw blurRad="38100" dist="38100" dir="2700000" algn="tl">
                  <a:srgbClr val="000000">
                    <a:alpha val="43137"/>
                  </a:srgbClr>
                </a:outerShdw>
              </a:effectLst>
              <a:latin typeface="字魂58号-创中黑" panose="00000500000000000000" pitchFamily="2" charset="-122"/>
              <a:ea typeface="字魂58号-创中黑" panose="00000500000000000000" pitchFamily="2" charset="-122"/>
            </a:endParaRPr>
          </a:p>
        </p:txBody>
      </p:sp>
      <p:cxnSp>
        <p:nvCxnSpPr>
          <p:cNvPr id="7" name="直接连接符 6"/>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9" name="直接连接符 8"/>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8475" y="844550"/>
            <a:ext cx="6354445" cy="5169535"/>
          </a:xfrm>
          <a:prstGeom prst="rect">
            <a:avLst/>
          </a:prstGeom>
          <a:noFill/>
        </p:spPr>
        <p:txBody>
          <a:bodyPr wrap="square" rtlCol="0">
            <a:spAutoFit/>
          </a:bodyPr>
          <a:lstStyle/>
          <a:p>
            <a:pPr algn="just">
              <a:lnSpc>
                <a:spcPct val="150000"/>
              </a:lnSpc>
              <a:spcBef>
                <a:spcPts val="0"/>
              </a:spcBef>
              <a:spcAft>
                <a:spcPts val="0"/>
              </a:spcAft>
            </a:pPr>
            <a:r>
              <a:rPr lang="zh-CN" altLang="en-US" sz="2000" b="1" dirty="0">
                <a:solidFill>
                  <a:schemeClr val="bg1"/>
                </a:solidFill>
                <a:effectLst>
                  <a:outerShdw blurRad="38100" dist="38100" dir="2700000" algn="tl">
                    <a:srgbClr val="000000">
                      <a:alpha val="43137"/>
                    </a:srgbClr>
                  </a:outerShdw>
                </a:effectLst>
                <a:latin typeface="Arial" panose="020B0604020202020204"/>
              </a:rPr>
              <a:t>       </a:t>
            </a:r>
            <a:r>
              <a:rPr lang="zh-CN" altLang="en-US" sz="2000" b="1" dirty="0">
                <a:solidFill>
                  <a:schemeClr val="tx1"/>
                </a:solidFill>
                <a:effectLst/>
                <a:latin typeface="Arial" panose="020B0604020202020204"/>
              </a:rPr>
              <a:t>当今世界，冷战思维、阵营对抗、强权政治抬头，严重威胁世界和平与安全。</a:t>
            </a:r>
            <a:r>
              <a:rPr lang="en-US" altLang="zh-CN" sz="2000" b="1" dirty="0">
                <a:solidFill>
                  <a:schemeClr val="tx1"/>
                </a:solidFill>
                <a:effectLst/>
                <a:latin typeface="Arial" panose="020B0604020202020204"/>
              </a:rPr>
              <a:t>2022</a:t>
            </a:r>
            <a:r>
              <a:rPr lang="zh-CN" altLang="en-US" sz="2000" b="1" dirty="0">
                <a:solidFill>
                  <a:schemeClr val="tx1"/>
                </a:solidFill>
                <a:effectLst/>
                <a:latin typeface="Arial" panose="020B0604020202020204"/>
              </a:rPr>
              <a:t>年</a:t>
            </a:r>
            <a:r>
              <a:rPr lang="en-US" altLang="zh-CN" sz="2000" b="1" dirty="0">
                <a:solidFill>
                  <a:schemeClr val="tx1"/>
                </a:solidFill>
                <a:effectLst/>
                <a:latin typeface="Arial" panose="020B0604020202020204"/>
              </a:rPr>
              <a:t>4</a:t>
            </a:r>
            <a:r>
              <a:rPr lang="zh-CN" altLang="en-US" sz="2000" b="1" dirty="0">
                <a:solidFill>
                  <a:schemeClr val="tx1"/>
                </a:solidFill>
                <a:effectLst/>
                <a:latin typeface="Arial" panose="020B0604020202020204"/>
              </a:rPr>
              <a:t>月</a:t>
            </a:r>
            <a:r>
              <a:rPr lang="en-US" altLang="zh-CN" sz="2000" b="1" dirty="0">
                <a:solidFill>
                  <a:schemeClr val="tx1"/>
                </a:solidFill>
                <a:effectLst/>
                <a:latin typeface="Arial" panose="020B0604020202020204"/>
              </a:rPr>
              <a:t>21</a:t>
            </a:r>
            <a:r>
              <a:rPr lang="zh-CN" altLang="en-US" sz="2000" b="1" dirty="0">
                <a:solidFill>
                  <a:schemeClr val="tx1"/>
                </a:solidFill>
                <a:effectLst/>
                <a:latin typeface="Arial" panose="020B0604020202020204"/>
              </a:rPr>
              <a:t>日习近平主席在博鳌亚洲论坛</a:t>
            </a:r>
            <a:r>
              <a:rPr lang="en-US" altLang="zh-CN" sz="2000" b="1" dirty="0">
                <a:solidFill>
                  <a:schemeClr val="tx1"/>
                </a:solidFill>
                <a:effectLst/>
                <a:latin typeface="Arial" panose="020B0604020202020204"/>
              </a:rPr>
              <a:t>2022</a:t>
            </a:r>
            <a:r>
              <a:rPr lang="zh-CN" altLang="en-US" sz="2000" b="1" dirty="0">
                <a:solidFill>
                  <a:schemeClr val="tx1"/>
                </a:solidFill>
                <a:effectLst/>
                <a:latin typeface="Arial" panose="020B0604020202020204"/>
              </a:rPr>
              <a:t>年年会开幕式上的主旨演讲中提出</a:t>
            </a:r>
            <a:r>
              <a:rPr lang="zh-CN" altLang="en-US" sz="2000" b="1" u="sng" dirty="0">
                <a:solidFill>
                  <a:srgbClr val="C00000"/>
                </a:solidFill>
                <a:effectLst/>
                <a:latin typeface="Arial" panose="020B0604020202020204"/>
              </a:rPr>
              <a:t>全球安全倡议</a:t>
            </a:r>
            <a:r>
              <a:rPr lang="zh-CN" altLang="en-US" sz="2000" b="1" dirty="0">
                <a:solidFill>
                  <a:schemeClr val="tx1"/>
                </a:solidFill>
                <a:effectLst/>
                <a:latin typeface="Arial" panose="020B0604020202020204"/>
              </a:rPr>
              <a:t>，倡导</a:t>
            </a:r>
            <a:r>
              <a:rPr lang="zh-CN" altLang="en-US" sz="2000" b="1" dirty="0">
                <a:solidFill>
                  <a:schemeClr val="tx1"/>
                </a:solidFill>
                <a:effectLst/>
                <a:latin typeface="Arial" panose="020B0604020202020204"/>
              </a:rPr>
              <a:t>“六个坚持”，强调人类是不可分割的安全共同体，秉持真正的多边主义，面向全球开放，欢迎各国共同参与。</a:t>
            </a:r>
            <a:endParaRPr lang="zh-CN" altLang="en-US" sz="2000" b="1" dirty="0">
              <a:solidFill>
                <a:schemeClr val="tx1"/>
              </a:solidFill>
              <a:effectLst/>
              <a:latin typeface="Arial" panose="020B0604020202020204"/>
            </a:endParaRPr>
          </a:p>
          <a:p>
            <a:pPr algn="just">
              <a:lnSpc>
                <a:spcPct val="150000"/>
              </a:lnSpc>
              <a:spcBef>
                <a:spcPts val="0"/>
              </a:spcBef>
              <a:spcAft>
                <a:spcPts val="0"/>
              </a:spcAft>
            </a:pPr>
            <a:r>
              <a:rPr lang="zh-CN" altLang="en-US" sz="2000" b="1" dirty="0">
                <a:solidFill>
                  <a:schemeClr val="tx1"/>
                </a:solidFill>
                <a:effectLst/>
                <a:latin typeface="Arial" panose="020B0604020202020204"/>
              </a:rPr>
              <a:t> </a:t>
            </a:r>
            <a:r>
              <a:rPr lang="en-US" altLang="zh-CN" sz="2000" b="1" dirty="0">
                <a:solidFill>
                  <a:schemeClr val="tx1"/>
                </a:solidFill>
                <a:effectLst/>
                <a:latin typeface="Arial" panose="020B0604020202020204"/>
              </a:rPr>
              <a:t>       </a:t>
            </a:r>
            <a:r>
              <a:rPr lang="zh-CN" altLang="en-US" sz="2000" b="1" dirty="0">
                <a:effectLst/>
                <a:latin typeface="Arial" panose="020B0604020202020204"/>
                <a:sym typeface="+mn-ea"/>
              </a:rPr>
              <a:t>全球安全倡议</a:t>
            </a:r>
            <a:r>
              <a:rPr lang="zh-CN" altLang="en-US" sz="2000" b="1" dirty="0">
                <a:solidFill>
                  <a:schemeClr val="tx1"/>
                </a:solidFill>
                <a:effectLst/>
                <a:latin typeface="Arial" panose="020B0604020202020204"/>
              </a:rPr>
              <a:t>为弥补和平赤字、破解全球安全困境指明了方法路径，是中国向世界提供的又一国际公共产品，是人类命运共同体理念在安全领域的生动实践。</a:t>
            </a:r>
            <a:endParaRPr lang="zh-CN" altLang="en-US" sz="2000" b="1" dirty="0">
              <a:solidFill>
                <a:schemeClr val="tx1"/>
              </a:solidFill>
              <a:effectLst/>
              <a:latin typeface="Arial" panose="020B0604020202020204"/>
            </a:endParaRPr>
          </a:p>
          <a:p>
            <a:pPr algn="just">
              <a:lnSpc>
                <a:spcPct val="150000"/>
              </a:lnSpc>
              <a:spcBef>
                <a:spcPts val="0"/>
              </a:spcBef>
              <a:spcAft>
                <a:spcPts val="0"/>
              </a:spcAft>
            </a:pPr>
            <a:r>
              <a:rPr lang="zh-CN" altLang="en-US" sz="2000" b="1" dirty="0">
                <a:solidFill>
                  <a:schemeClr val="tx1"/>
                </a:solidFill>
                <a:effectLst/>
                <a:latin typeface="Arial" panose="020B0604020202020204"/>
              </a:rPr>
              <a:t>　　全球安全倡议契合国际社会求和平、谋合作、促发展的共同心声，顺应国际社会人心，引发海外学者共鸣。</a:t>
            </a:r>
            <a:endParaRPr lang="zh-CN" altLang="en-US" sz="2000" b="1" dirty="0">
              <a:solidFill>
                <a:schemeClr val="tx1"/>
              </a:solidFill>
              <a:effectLst/>
              <a:latin typeface="Arial" panose="020B0604020202020204"/>
            </a:endParaRPr>
          </a:p>
        </p:txBody>
      </p:sp>
      <p:cxnSp>
        <p:nvCxnSpPr>
          <p:cNvPr id="7" name="直接连接符 6"/>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9" name="直接连接符 8"/>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pic>
        <p:nvPicPr>
          <p:cNvPr id="3" name="第一报道｜习主席的全球安全倡议引发海外学者共鸣">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7389495" y="1696720"/>
            <a:ext cx="4566285" cy="3048000"/>
          </a:xfrm>
          <a:prstGeom prst="rect">
            <a:avLst/>
          </a:prstGeom>
        </p:spPr>
      </p:pic>
      <p:sp>
        <p:nvSpPr>
          <p:cNvPr id="4" name="文本框 3"/>
          <p:cNvSpPr txBox="1"/>
          <p:nvPr/>
        </p:nvSpPr>
        <p:spPr>
          <a:xfrm>
            <a:off x="7207885" y="4906010"/>
            <a:ext cx="4929505" cy="368300"/>
          </a:xfrm>
          <a:prstGeom prst="rect">
            <a:avLst/>
          </a:prstGeom>
          <a:noFill/>
        </p:spPr>
        <p:txBody>
          <a:bodyPr wrap="square" rtlCol="0" anchor="t">
            <a:spAutoFit/>
          </a:bodyPr>
          <a:p>
            <a:pPr algn="ctr"/>
            <a:r>
              <a:rPr lang="zh-CN" altLang="en-US"/>
              <a:t>习主席的全球安全倡议引发海外学者共鸣</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18" fill="hold" display="1">
                  <p:stCondLst>
                    <p:cond delay="indefinite"/>
                  </p:stCondLst>
                </p:cTn>
                <p:tgtEl>
                  <p:spTgt spid="3"/>
                </p:tgtEl>
              </p:cMediaNode>
            </p:video>
            <p:seq concurrent="1" nextAc="seek">
              <p:cTn id="19" restart="whenNotActive" fill="hold" evtFilter="cancelBubble" nodeType="interactiveSeq">
                <p:stCondLst>
                  <p:cond evt="onClick" delay="0">
                    <p:tgtEl>
                      <p:spTgt spid="3"/>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additive="base">
                                        <p:cTn id="23"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山谷的风景&#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15888"/>
          <a:stretch>
            <a:fillRect/>
          </a:stretch>
        </p:blipFill>
        <p:spPr>
          <a:xfrm>
            <a:off x="0" y="0"/>
            <a:ext cx="12222910" cy="6858000"/>
          </a:xfrm>
          <a:prstGeom prst="rect">
            <a:avLst/>
          </a:prstGeom>
        </p:spPr>
      </p:pic>
      <p:sp>
        <p:nvSpPr>
          <p:cNvPr id="2" name="文本框 1"/>
          <p:cNvSpPr txBox="1"/>
          <p:nvPr/>
        </p:nvSpPr>
        <p:spPr>
          <a:xfrm>
            <a:off x="2092591" y="1228403"/>
            <a:ext cx="8006818" cy="1555426"/>
          </a:xfrm>
          <a:prstGeom prst="rect">
            <a:avLst/>
          </a:prstGeom>
          <a:noFill/>
        </p:spPr>
        <p:txBody>
          <a:bodyPr wrap="square" rtlCol="0">
            <a:spAutoFit/>
          </a:bodyPr>
          <a:lstStyle/>
          <a:p>
            <a:pPr algn="just">
              <a:lnSpc>
                <a:spcPct val="150000"/>
              </a:lnSpc>
            </a:pPr>
            <a:r>
              <a:rPr lang="zh-CN" altLang="en-US" sz="2200" b="1" dirty="0">
                <a:solidFill>
                  <a:schemeClr val="bg1"/>
                </a:solidFill>
                <a:effectLst>
                  <a:outerShdw blurRad="38100" dist="38100" dir="2700000" algn="tl">
                    <a:srgbClr val="000000">
                      <a:alpha val="43137"/>
                    </a:srgbClr>
                  </a:outerShdw>
                </a:effectLst>
                <a:latin typeface="Arial" panose="020B0604020202020204"/>
              </a:rPr>
              <a:t>       中国发展理念、发展道路、发展模式的影响力、吸引力显著增强，日益发挥着世界和平建设者、全球发展贡献者、国际秩序维护者的重要作用。 </a:t>
            </a:r>
            <a:endParaRPr lang="zh-CN" altLang="en-US" sz="2200" b="1" dirty="0">
              <a:solidFill>
                <a:schemeClr val="bg1"/>
              </a:solidFill>
              <a:effectLst>
                <a:outerShdw blurRad="38100" dist="38100" dir="2700000" algn="tl">
                  <a:srgbClr val="000000">
                    <a:alpha val="43137"/>
                  </a:srgbClr>
                </a:outerShdw>
              </a:effectLst>
              <a:latin typeface="Arial" panose="020B0604020202020204"/>
            </a:endParaRPr>
          </a:p>
        </p:txBody>
      </p:sp>
      <p:cxnSp>
        <p:nvCxnSpPr>
          <p:cNvPr id="7" name="直接连接符 6"/>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9" name="直接连接符 8"/>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603458" y="989355"/>
            <a:ext cx="8985085" cy="4307709"/>
            <a:chOff x="1242471" y="2126234"/>
            <a:chExt cx="9707059" cy="3787204"/>
          </a:xfrm>
        </p:grpSpPr>
        <p:sp>
          <p:nvSpPr>
            <p:cNvPr id="21" name="矩形: 圆角 20"/>
            <p:cNvSpPr/>
            <p:nvPr/>
          </p:nvSpPr>
          <p:spPr>
            <a:xfrm>
              <a:off x="1242471" y="2283573"/>
              <a:ext cx="9707059" cy="3629865"/>
            </a:xfrm>
            <a:prstGeom prst="roundRect">
              <a:avLst>
                <a:gd name="adj" fmla="val 2034"/>
              </a:avLst>
            </a:prstGeom>
            <a:solidFill>
              <a:schemeClr val="bg1">
                <a:alpha val="96000"/>
              </a:schemeClr>
            </a:solidFill>
            <a:ln w="25400">
              <a:gradFill flip="none" rotWithShape="1">
                <a:gsLst>
                  <a:gs pos="0">
                    <a:srgbClr val="C4141B"/>
                  </a:gs>
                  <a:gs pos="51900">
                    <a:srgbClr val="E96008">
                      <a:alpha val="0"/>
                    </a:srgbClr>
                  </a:gs>
                  <a:gs pos="100000">
                    <a:srgbClr val="C3141B"/>
                  </a:gs>
                </a:gsLst>
                <a:lin ang="13500000" scaled="1"/>
                <a:tileRect/>
              </a:gradFill>
            </a:ln>
            <a:effectLst>
              <a:outerShdw blurRad="1270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2" name="图片 10"/>
            <p:cNvPicPr>
              <a:picLocks noChangeArrowheads="1"/>
            </p:cNvPicPr>
            <p:nvPr/>
          </p:nvPicPr>
          <p:blipFill>
            <a:blip r:embed="rId1">
              <a:biLevel thresh="50000"/>
              <a:grayscl/>
              <a:extLst>
                <a:ext uri="{28A0092B-C50C-407E-A947-70E740481C1C}">
                  <a14:useLocalDpi xmlns:a14="http://schemas.microsoft.com/office/drawing/2010/main" val="0"/>
                </a:ext>
              </a:extLst>
            </a:blip>
            <a:srcRect l="88019" t="22713" r="2956" b="25211"/>
            <a:stretch>
              <a:fillRect/>
            </a:stretch>
          </p:blipFill>
          <p:spPr bwMode="auto">
            <a:xfrm rot="16200000">
              <a:off x="6018741" y="-1106875"/>
              <a:ext cx="154518" cy="662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nvGrpSpPr>
            <p:cNvPr id="23" name="组合 22"/>
            <p:cNvGrpSpPr/>
            <p:nvPr/>
          </p:nvGrpSpPr>
          <p:grpSpPr>
            <a:xfrm>
              <a:off x="1423146" y="2406579"/>
              <a:ext cx="9372723" cy="3387460"/>
              <a:chOff x="1423146" y="2575437"/>
              <a:chExt cx="9372723" cy="3387460"/>
            </a:xfrm>
          </p:grpSpPr>
          <p:grpSp>
            <p:nvGrpSpPr>
              <p:cNvPr id="24" name="组合 23"/>
              <p:cNvGrpSpPr/>
              <p:nvPr/>
            </p:nvGrpSpPr>
            <p:grpSpPr>
              <a:xfrm>
                <a:off x="1423146" y="2575437"/>
                <a:ext cx="9345708" cy="109110"/>
                <a:chOff x="1412636" y="2733091"/>
                <a:chExt cx="9345708" cy="109110"/>
              </a:xfrm>
            </p:grpSpPr>
            <p:sp>
              <p:nvSpPr>
                <p:cNvPr id="28" name="椭圆 27"/>
                <p:cNvSpPr/>
                <p:nvPr/>
              </p:nvSpPr>
              <p:spPr>
                <a:xfrm>
                  <a:off x="1412636" y="2733091"/>
                  <a:ext cx="136124" cy="109109"/>
                </a:xfrm>
                <a:prstGeom prst="ellipse">
                  <a:avLst/>
                </a:prstGeom>
                <a:solidFill>
                  <a:srgbClr val="C80F19"/>
                </a:solidFill>
                <a:ln>
                  <a:noFill/>
                </a:ln>
                <a:effectLst>
                  <a:innerShdw blurRad="63500" dist="50800" dir="13500000">
                    <a:prstClr val="black">
                      <a:alpha val="4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0622220" y="2733092"/>
                  <a:ext cx="136124" cy="109109"/>
                </a:xfrm>
                <a:prstGeom prst="ellipse">
                  <a:avLst/>
                </a:prstGeom>
                <a:solidFill>
                  <a:srgbClr val="C80F19"/>
                </a:solidFill>
                <a:ln>
                  <a:noFill/>
                </a:ln>
                <a:effectLst>
                  <a:innerShdw blurRad="63500" dist="50800" dir="13500000">
                    <a:prstClr val="black">
                      <a:alpha val="4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423146" y="5800483"/>
                <a:ext cx="9372723" cy="162414"/>
                <a:chOff x="1412636" y="3265737"/>
                <a:chExt cx="9372723" cy="162414"/>
              </a:xfrm>
            </p:grpSpPr>
            <p:sp>
              <p:nvSpPr>
                <p:cNvPr id="26" name="椭圆 25"/>
                <p:cNvSpPr/>
                <p:nvPr/>
              </p:nvSpPr>
              <p:spPr>
                <a:xfrm>
                  <a:off x="1412636" y="3319042"/>
                  <a:ext cx="136124" cy="109109"/>
                </a:xfrm>
                <a:prstGeom prst="ellipse">
                  <a:avLst/>
                </a:prstGeom>
                <a:solidFill>
                  <a:srgbClr val="C80F19"/>
                </a:solidFill>
                <a:ln>
                  <a:noFill/>
                </a:ln>
                <a:effectLst>
                  <a:innerShdw blurRad="63500" dist="50800" dir="13500000">
                    <a:prstClr val="black">
                      <a:alpha val="4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649235" y="3265737"/>
                  <a:ext cx="136124" cy="109109"/>
                </a:xfrm>
                <a:prstGeom prst="ellipse">
                  <a:avLst/>
                </a:prstGeom>
                <a:solidFill>
                  <a:srgbClr val="C80F19"/>
                </a:solidFill>
                <a:ln>
                  <a:noFill/>
                </a:ln>
                <a:effectLst>
                  <a:innerShdw blurRad="63500" dist="50800" dir="13500000">
                    <a:prstClr val="black">
                      <a:alpha val="4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30" name="矩形 29"/>
          <p:cNvSpPr/>
          <p:nvPr/>
        </p:nvSpPr>
        <p:spPr>
          <a:xfrm rot="16200000">
            <a:off x="5156201" y="-183800"/>
            <a:ext cx="1879599" cy="12204000"/>
          </a:xfrm>
          <a:prstGeom prst="rect">
            <a:avLst/>
          </a:prstGeom>
          <a:gradFill>
            <a:gsLst>
              <a:gs pos="0">
                <a:srgbClr val="AF0000"/>
              </a:gs>
              <a:gs pos="100000">
                <a:srgbClr val="DD1807"/>
              </a:gs>
            </a:gsLst>
            <a:lin ang="5400000" scaled="0"/>
          </a:gradFill>
          <a:ln w="19050">
            <a:gradFill>
              <a:gsLst>
                <a:gs pos="0">
                  <a:srgbClr val="FAE7D0"/>
                </a:gs>
                <a:gs pos="24000">
                  <a:srgbClr val="FAE7D0"/>
                </a:gs>
                <a:gs pos="83000">
                  <a:srgbClr val="D49A78"/>
                </a:gs>
                <a:gs pos="100000">
                  <a:srgbClr val="EFD0B6"/>
                </a:gs>
              </a:gsLst>
              <a:lin ang="5400000" scaled="1"/>
            </a:gradFill>
          </a:ln>
          <a:effectLst>
            <a:outerShdw dist="1016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2" name="文本框 11"/>
          <p:cNvSpPr txBox="1"/>
          <p:nvPr/>
        </p:nvSpPr>
        <p:spPr>
          <a:xfrm>
            <a:off x="2522496" y="1489865"/>
            <a:ext cx="6124072" cy="398780"/>
          </a:xfrm>
          <a:prstGeom prst="rect">
            <a:avLst/>
          </a:prstGeom>
          <a:noFill/>
        </p:spPr>
        <p:txBody>
          <a:bodyPr wrap="square">
            <a:spAutoFit/>
          </a:bodyPr>
          <a:lstStyle/>
          <a:p>
            <a:pPr marL="285750" indent="-285750">
              <a:buClr>
                <a:srgbClr val="C00000"/>
              </a:buClr>
              <a:buSzPct val="80000"/>
              <a:buFont typeface="Wingdings" panose="05000000000000000000" pitchFamily="2" charset="2"/>
              <a:buChar char="u"/>
            </a:pPr>
            <a:r>
              <a:rPr lang="zh-TW" altLang="zh-CN" sz="2000" b="1" dirty="0">
                <a:latin typeface="微软雅黑" panose="020B0503020204020204" pitchFamily="34" charset="-122"/>
                <a:ea typeface="微软雅黑" panose="020B0503020204020204" pitchFamily="34" charset="-122"/>
                <a:sym typeface="+mn-ea"/>
              </a:rPr>
              <a:t>世界百年未有之大变局</a:t>
            </a:r>
            <a:r>
              <a:rPr lang="zh-TW" altLang="zh-CN" sz="2000" dirty="0">
                <a:latin typeface="微软雅黑" panose="020B0503020204020204" pitchFamily="34" charset="-122"/>
                <a:ea typeface="微软雅黑" panose="020B0503020204020204" pitchFamily="34" charset="-122"/>
                <a:sym typeface="+mn-ea"/>
              </a:rPr>
              <a:t>概括起来说就是</a:t>
            </a:r>
            <a:r>
              <a:rPr lang="zh-CN" altLang="zh-TW" sz="2000" dirty="0">
                <a:latin typeface="微软雅黑" panose="020B0503020204020204" pitchFamily="34" charset="-122"/>
                <a:ea typeface="微软雅黑" panose="020B0503020204020204" pitchFamily="34" charset="-122"/>
                <a:sym typeface="+mn-ea"/>
              </a:rPr>
              <a:t>：</a:t>
            </a:r>
            <a:endParaRPr lang="zh-CN" altLang="zh-TW" sz="2000" dirty="0">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2522496" y="2174941"/>
            <a:ext cx="7878804" cy="398780"/>
          </a:xfrm>
          <a:prstGeom prst="rect">
            <a:avLst/>
          </a:prstGeom>
          <a:noFill/>
        </p:spPr>
        <p:txBody>
          <a:bodyPr wrap="square">
            <a:spAutoFit/>
          </a:bodyPr>
          <a:lstStyle/>
          <a:p>
            <a:pPr marL="285750" indent="-285750">
              <a:buClr>
                <a:srgbClr val="C00000"/>
              </a:buClr>
              <a:buSzPct val="80000"/>
              <a:buFont typeface="Wingdings" panose="05000000000000000000" pitchFamily="2" charset="2"/>
              <a:buChar char="u"/>
            </a:pPr>
            <a:r>
              <a:rPr lang="zh-TW" altLang="zh-CN" sz="2000" dirty="0">
                <a:latin typeface="微软雅黑" panose="020B0503020204020204" pitchFamily="34" charset="-122"/>
                <a:ea typeface="微软雅黑" panose="020B0503020204020204" pitchFamily="34" charset="-122"/>
                <a:sym typeface="+mn-ea"/>
              </a:rPr>
              <a:t>当前国际格局和国际体系正在发生深刻调整</a:t>
            </a:r>
            <a:endParaRPr lang="zh-TW" altLang="zh-CN" sz="2000" b="1" dirty="0">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2522496" y="2860017"/>
            <a:ext cx="6093994" cy="398780"/>
          </a:xfrm>
          <a:prstGeom prst="rect">
            <a:avLst/>
          </a:prstGeom>
          <a:noFill/>
        </p:spPr>
        <p:txBody>
          <a:bodyPr wrap="square">
            <a:spAutoFit/>
          </a:bodyPr>
          <a:lstStyle/>
          <a:p>
            <a:pPr marL="285750" indent="-285750">
              <a:buClr>
                <a:srgbClr val="C00000"/>
              </a:buClr>
              <a:buSzPct val="80000"/>
              <a:buFont typeface="Wingdings" panose="05000000000000000000" pitchFamily="2" charset="2"/>
              <a:buChar char="u"/>
            </a:pPr>
            <a:r>
              <a:rPr lang="zh-TW" altLang="zh-CN" sz="2000" dirty="0">
                <a:latin typeface="微软雅黑" panose="020B0503020204020204" pitchFamily="34" charset="-122"/>
                <a:ea typeface="微软雅黑" panose="020B0503020204020204" pitchFamily="34" charset="-122"/>
                <a:sym typeface="+mn-ea"/>
              </a:rPr>
              <a:t>全球治理体系正在发生深刻变革</a:t>
            </a:r>
            <a:endParaRPr lang="zh-CN" altLang="en-US" sz="2000" b="1" dirty="0">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2522496" y="3545093"/>
            <a:ext cx="6093994" cy="398780"/>
          </a:xfrm>
          <a:prstGeom prst="rect">
            <a:avLst/>
          </a:prstGeom>
          <a:noFill/>
        </p:spPr>
        <p:txBody>
          <a:bodyPr wrap="square">
            <a:spAutoFit/>
          </a:bodyPr>
          <a:lstStyle/>
          <a:p>
            <a:pPr marL="285750" indent="-285750">
              <a:buClr>
                <a:srgbClr val="C00000"/>
              </a:buClr>
              <a:buSzPct val="80000"/>
              <a:buFont typeface="Wingdings" panose="05000000000000000000" pitchFamily="2" charset="2"/>
              <a:buChar char="u"/>
            </a:pPr>
            <a:r>
              <a:rPr lang="zh-TW" altLang="zh-CN" sz="2000" dirty="0">
                <a:latin typeface="微软雅黑" panose="020B0503020204020204" pitchFamily="34" charset="-122"/>
                <a:ea typeface="微软雅黑" panose="020B0503020204020204" pitchFamily="34" charset="-122"/>
                <a:sym typeface="+mn-ea"/>
              </a:rPr>
              <a:t>国际力量对比正在发生近代以来最具革命性的变化</a:t>
            </a:r>
            <a:endParaRPr lang="zh-CN" altLang="en-US" sz="2000" b="1" dirty="0">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2522220" y="4230370"/>
            <a:ext cx="6781800" cy="398780"/>
          </a:xfrm>
          <a:prstGeom prst="rect">
            <a:avLst/>
          </a:prstGeom>
          <a:noFill/>
        </p:spPr>
        <p:txBody>
          <a:bodyPr wrap="square">
            <a:spAutoFit/>
          </a:bodyPr>
          <a:lstStyle/>
          <a:p>
            <a:pPr marL="285750" indent="-285750">
              <a:buClr>
                <a:srgbClr val="C00000"/>
              </a:buClr>
              <a:buSzPct val="80000"/>
              <a:buFont typeface="Wingdings" panose="05000000000000000000" pitchFamily="2" charset="2"/>
              <a:buChar char="u"/>
            </a:pPr>
            <a:r>
              <a:rPr lang="zh-TW" altLang="zh-CN" sz="2000" dirty="0">
                <a:latin typeface="微软雅黑" panose="020B0503020204020204" pitchFamily="34" charset="-122"/>
                <a:ea typeface="微软雅黑" panose="020B0503020204020204" pitchFamily="34" charset="-122"/>
                <a:sym typeface="+mn-ea"/>
              </a:rPr>
              <a:t>世界范围呈现出影响人类历史进程和趋向的重大态势</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603457" y="5220864"/>
            <a:ext cx="8985085" cy="1048172"/>
          </a:xfrm>
          <a:prstGeom prst="rect">
            <a:avLst/>
          </a:prstGeom>
          <a:noFill/>
        </p:spPr>
        <p:txBody>
          <a:bodyPr wrap="square">
            <a:spAutoFit/>
          </a:bodyPr>
          <a:lstStyle>
            <a:defPPr>
              <a:defRPr lang="zh-CN"/>
            </a:defPPr>
            <a:lvl1pPr indent="504190" algn="just">
              <a:lnSpc>
                <a:spcPct val="150000"/>
              </a:lnSpc>
              <a:defRPr>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sz="2200" b="1" dirty="0">
                <a:solidFill>
                  <a:schemeClr val="bg1"/>
                </a:solidFill>
                <a:effectLst>
                  <a:outerShdw blurRad="38100" dist="38100" dir="2700000" algn="tl">
                    <a:srgbClr val="000000">
                      <a:alpha val="43137"/>
                    </a:srgbClr>
                  </a:outerShdw>
                </a:effectLst>
                <a:sym typeface="+mn-ea"/>
              </a:rPr>
              <a:t>习近平新时代中国特色社会主义思想，正是在把握世界发展大势、应对全球共同挑战、维护人类共同利益的过程中创立并不断丰富发展的。</a:t>
            </a:r>
            <a:endParaRPr lang="zh-CN" altLang="en-US" sz="2200" b="1" dirty="0">
              <a:solidFill>
                <a:schemeClr val="bg1"/>
              </a:solidFill>
              <a:effectLst>
                <a:outerShdw blurRad="38100" dist="38100" dir="2700000" algn="tl">
                  <a:srgbClr val="000000">
                    <a:alpha val="43137"/>
                  </a:srgbClr>
                </a:outerShdw>
              </a:effectLst>
            </a:endParaRPr>
          </a:p>
        </p:txBody>
      </p:sp>
      <p:cxnSp>
        <p:nvCxnSpPr>
          <p:cNvPr id="38" name="直接连接符 37"/>
          <p:cNvCxnSpPr/>
          <p:nvPr/>
        </p:nvCxnSpPr>
        <p:spPr>
          <a:xfrm>
            <a:off x="2600424" y="1955800"/>
            <a:ext cx="7553226" cy="0"/>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600424" y="2662767"/>
            <a:ext cx="7553226" cy="0"/>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600424" y="3369734"/>
            <a:ext cx="7553226" cy="0"/>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600424" y="4076700"/>
            <a:ext cx="7553226" cy="0"/>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anim calcmode="lin" valueType="num">
                                      <p:cBhvr>
                                        <p:cTn id="8" dur="750" fill="hold"/>
                                        <p:tgtEl>
                                          <p:spTgt spid="20"/>
                                        </p:tgtEl>
                                        <p:attrNameLst>
                                          <p:attrName>ppt_x</p:attrName>
                                        </p:attrNameLst>
                                      </p:cBhvr>
                                      <p:tavLst>
                                        <p:tav tm="0">
                                          <p:val>
                                            <p:strVal val="#ppt_x"/>
                                          </p:val>
                                        </p:tav>
                                        <p:tav tm="100000">
                                          <p:val>
                                            <p:strVal val="#ppt_x"/>
                                          </p:val>
                                        </p:tav>
                                      </p:tavLst>
                                    </p:anim>
                                    <p:anim calcmode="lin" valueType="num">
                                      <p:cBhvr>
                                        <p:cTn id="9" dur="75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750"/>
                            </p:stCondLst>
                            <p:childTnLst>
                              <p:par>
                                <p:cTn id="15" presetID="22" presetClass="entr" presetSubtype="8" fill="hold" nodeType="afterEffect">
                                  <p:stCondLst>
                                    <p:cond delay="25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2500"/>
                            </p:stCondLst>
                            <p:childTnLst>
                              <p:par>
                                <p:cTn id="19" presetID="22" presetClass="entr" presetSubtype="8" fill="hold" grpId="0" nodeType="after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3250"/>
                            </p:stCondLst>
                            <p:childTnLst>
                              <p:par>
                                <p:cTn id="23" presetID="22" presetClass="entr" presetSubtype="8" fill="hold" nodeType="afterEffect">
                                  <p:stCondLst>
                                    <p:cond delay="25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par>
                          <p:cTn id="26" fill="hold">
                            <p:stCondLst>
                              <p:cond delay="4000"/>
                            </p:stCondLst>
                            <p:childTnLst>
                              <p:par>
                                <p:cTn id="27" presetID="22" presetClass="entr" presetSubtype="8" fill="hold" grpId="0" nodeType="afterEffect">
                                  <p:stCondLst>
                                    <p:cond delay="25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4750"/>
                            </p:stCondLst>
                            <p:childTnLst>
                              <p:par>
                                <p:cTn id="31" presetID="22" presetClass="entr" presetSubtype="8" fill="hold" nodeType="afterEffect">
                                  <p:stCondLst>
                                    <p:cond delay="25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childTnLst>
                          </p:cTn>
                        </p:par>
                        <p:par>
                          <p:cTn id="34" fill="hold">
                            <p:stCondLst>
                              <p:cond delay="5500"/>
                            </p:stCondLst>
                            <p:childTnLst>
                              <p:par>
                                <p:cTn id="35" presetID="22" presetClass="entr" presetSubtype="8" fill="hold" grpId="0" nodeType="afterEffect">
                                  <p:stCondLst>
                                    <p:cond delay="25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p:stCondLst>
                              <p:cond delay="6250"/>
                            </p:stCondLst>
                            <p:childTnLst>
                              <p:par>
                                <p:cTn id="39" presetID="22" presetClass="entr" presetSubtype="8" fill="hold" nodeType="afterEffect">
                                  <p:stCondLst>
                                    <p:cond delay="25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childTnLst>
                          </p:cTn>
                        </p:par>
                        <p:par>
                          <p:cTn id="42" fill="hold">
                            <p:stCondLst>
                              <p:cond delay="7000"/>
                            </p:stCondLst>
                            <p:childTnLst>
                              <p:par>
                                <p:cTn id="43" presetID="22" presetClass="entr" presetSubtype="8" fill="hold" grpId="0" nodeType="afterEffect">
                                  <p:stCondLst>
                                    <p:cond delay="25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7750"/>
                            </p:stCondLst>
                            <p:childTnLst>
                              <p:par>
                                <p:cTn id="47" presetID="22" presetClass="entr" presetSubtype="4" fill="hold" grpId="0" nodeType="afterEffect">
                                  <p:stCondLst>
                                    <p:cond delay="25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500"/>
                                        <p:tgtEl>
                                          <p:spTgt spid="30"/>
                                        </p:tgtEl>
                                      </p:cBhvr>
                                    </p:animEffect>
                                  </p:childTnLst>
                                </p:cTn>
                              </p:par>
                            </p:childTnLst>
                          </p:cTn>
                        </p:par>
                        <p:par>
                          <p:cTn id="50" fill="hold">
                            <p:stCondLst>
                              <p:cond delay="8500"/>
                            </p:stCondLst>
                            <p:childTnLst>
                              <p:par>
                                <p:cTn id="51" presetID="10" presetClass="entr" presetSubtype="0" fill="hold" grpId="0" nodeType="afterEffect">
                                  <p:stCondLst>
                                    <p:cond delay="250"/>
                                  </p:stCondLst>
                                  <p:iterate type="wd">
                                    <p:tmPct val="10000"/>
                                  </p:iterate>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2" grpId="0"/>
      <p:bldP spid="13" grpId="0"/>
      <p:bldP spid="15" grpId="0"/>
      <p:bldP spid="17" grpId="0"/>
      <p:bldP spid="19"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p:nvSpPr>
        <p:spPr>
          <a:xfrm>
            <a:off x="1746865" y="2261003"/>
            <a:ext cx="8699368" cy="1476375"/>
          </a:xfrm>
          <a:prstGeom prst="rect">
            <a:avLst/>
          </a:prstGeom>
        </p:spPr>
        <p:txBody>
          <a:bodyPr wrap="square">
            <a:spAutoFit/>
          </a:bodyPr>
          <a:lstStyle/>
          <a:p>
            <a:pPr indent="61214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经过长期努力，中国特色社会主义进入新时代，中华民族迎来了历史上最好的发展时期，实现中华民族伟大复兴进入不可逆转的历史进程中。之所以作出这样的判断，是因为：</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21"/>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23" name="直接连接符 22"/>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25" name="直接连接符 24"/>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048000" y="1453634"/>
            <a:ext cx="6096000" cy="492443"/>
          </a:xfrm>
          <a:prstGeom prst="rect">
            <a:avLst/>
          </a:prstGeom>
          <a:noFill/>
        </p:spPr>
        <p:txBody>
          <a:bodyPr wrap="square">
            <a:spAutoFit/>
          </a:bodyPr>
          <a:lstStyle/>
          <a:p>
            <a:pPr algn="ctr"/>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（二）中华民族伟大复兴进入关键时期</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1549"/>
                            </p:stCondLst>
                            <p:childTnLst>
                              <p:par>
                                <p:cTn id="9" presetID="10" presetClass="entr" presetSubtype="0" fill="hold" grpId="0" nodeType="afterEffect">
                                  <p:stCondLst>
                                    <p:cond delay="250"/>
                                  </p:stCondLst>
                                  <p:iterate type="wd">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12117"/>
          <a:stretch>
            <a:fillRect/>
          </a:stretch>
        </p:blipFill>
        <p:spPr>
          <a:xfrm>
            <a:off x="3148873" y="0"/>
            <a:ext cx="9043128" cy="6858000"/>
          </a:xfrm>
          <a:prstGeom prst="rect">
            <a:avLst/>
          </a:prstGeom>
        </p:spPr>
      </p:pic>
      <p:sp>
        <p:nvSpPr>
          <p:cNvPr id="4" name="矩形 3"/>
          <p:cNvSpPr/>
          <p:nvPr/>
        </p:nvSpPr>
        <p:spPr>
          <a:xfrm>
            <a:off x="-1" y="0"/>
            <a:ext cx="7188250" cy="6858000"/>
          </a:xfrm>
          <a:prstGeom prst="rect">
            <a:avLst/>
          </a:prstGeom>
          <a:gradFill flip="none" rotWithShape="1">
            <a:gsLst>
              <a:gs pos="49000">
                <a:srgbClr val="810D01"/>
              </a:gs>
              <a:gs pos="100000">
                <a:srgbClr val="AA1201">
                  <a:alpha val="0"/>
                </a:srgbClr>
              </a:gs>
            </a:gsLst>
            <a:lin ang="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87652" y="2511006"/>
            <a:ext cx="6287842" cy="2861310"/>
          </a:xfrm>
          <a:prstGeom prst="rect">
            <a:avLst/>
          </a:prstGeom>
          <a:noFill/>
        </p:spPr>
        <p:txBody>
          <a:bodyPr wrap="square">
            <a:spAutoFit/>
          </a:bodyPr>
          <a:lstStyle/>
          <a:p>
            <a:pPr algn="just">
              <a:lnSpc>
                <a:spcPct val="150000"/>
              </a:lnSpc>
              <a:buClr>
                <a:srgbClr val="C80F19"/>
              </a:buClr>
              <a:buSzPct val="90000"/>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新中国成立特别是改革开放以来，我们党团结带领全国各族人民不懈奋斗，推动我国经济实力、科技实力、国防实力、综合国力进入世界前列，推动我国国际地位实现前所未有的提升，党的面貌、国家的面貌、人民的面貌、军队的面貌、中华民族的面貌发生了前所未有的变化。我们具备了过去难以想象的良好发展条件。</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21473" y="1081108"/>
            <a:ext cx="6349055" cy="872109"/>
            <a:chOff x="2840746" y="1704486"/>
            <a:chExt cx="6349055" cy="872109"/>
          </a:xfrm>
        </p:grpSpPr>
        <p:sp>
          <p:nvSpPr>
            <p:cNvPr id="14" name="矩形 13"/>
            <p:cNvSpPr/>
            <p:nvPr/>
          </p:nvSpPr>
          <p:spPr>
            <a:xfrm>
              <a:off x="3123054" y="2000595"/>
              <a:ext cx="6066747" cy="576000"/>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1.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我国发展站在了新的历史起点上</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sp>
        <p:nvSpPr>
          <p:cNvPr id="17" name="矩形 16"/>
          <p:cNvSpPr/>
          <p:nvPr/>
        </p:nvSpPr>
        <p:spPr>
          <a:xfrm>
            <a:off x="344858" y="213244"/>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18" name="直接连接符 17"/>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537894" y="213244"/>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21" name="直接连接符 20"/>
          <p:cNvCxnSpPr/>
          <p:nvPr/>
        </p:nvCxnSpPr>
        <p:spPr>
          <a:xfrm flipV="1">
            <a:off x="11859904" y="-18037"/>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75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25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6"/>
          <p:cNvSpPr/>
          <p:nvPr/>
        </p:nvSpPr>
        <p:spPr>
          <a:xfrm>
            <a:off x="1029017" y="1973943"/>
            <a:ext cx="10133966" cy="15152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3" name="矩形 12"/>
          <p:cNvSpPr/>
          <p:nvPr/>
        </p:nvSpPr>
        <p:spPr>
          <a:xfrm rot="16200000">
            <a:off x="4602845" y="-1173844"/>
            <a:ext cx="2986314" cy="12192002"/>
          </a:xfrm>
          <a:prstGeom prst="rect">
            <a:avLst/>
          </a:prstGeom>
          <a:gradFill>
            <a:gsLst>
              <a:gs pos="31000">
                <a:schemeClr val="accent1">
                  <a:lumMod val="50000"/>
                </a:schemeClr>
              </a:gs>
              <a:gs pos="100000">
                <a:schemeClr val="accent5">
                  <a:lumMod val="60000"/>
                  <a:lumOff val="40000"/>
                </a:schemeClr>
              </a:gs>
            </a:gsLst>
            <a:lin ang="5400000" scaled="0"/>
          </a:gradFill>
          <a:ln w="19050">
            <a:noFill/>
          </a:ln>
          <a:effectLst>
            <a:outerShdw dist="101600" dir="16200000" algn="tl" rotWithShape="0">
              <a:schemeClr val="accent5">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grpSp>
        <p:nvGrpSpPr>
          <p:cNvPr id="16" name="组合 15"/>
          <p:cNvGrpSpPr/>
          <p:nvPr/>
        </p:nvGrpSpPr>
        <p:grpSpPr>
          <a:xfrm>
            <a:off x="2714846" y="546283"/>
            <a:ext cx="6762309" cy="1233785"/>
            <a:chOff x="2840746" y="1704486"/>
            <a:chExt cx="6762309" cy="1233785"/>
          </a:xfrm>
        </p:grpSpPr>
        <p:sp>
          <p:nvSpPr>
            <p:cNvPr id="17" name="矩形 16"/>
            <p:cNvSpPr/>
            <p:nvPr/>
          </p:nvSpPr>
          <p:spPr>
            <a:xfrm>
              <a:off x="3123055" y="2000595"/>
              <a:ext cx="6480000" cy="937676"/>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2.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我国社会主要矛盾发生了转化，</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20000"/>
                </a:lnSpc>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改革开放面临着许多前所未有的困难和挑战</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sp>
        <p:nvSpPr>
          <p:cNvPr id="11" name="文本框 10"/>
          <p:cNvSpPr txBox="1"/>
          <p:nvPr/>
        </p:nvSpPr>
        <p:spPr>
          <a:xfrm>
            <a:off x="1784051" y="2213173"/>
            <a:ext cx="8623897" cy="1014730"/>
          </a:xfrm>
          <a:prstGeom prst="rect">
            <a:avLst/>
          </a:prstGeom>
          <a:noFill/>
        </p:spPr>
        <p:txBody>
          <a:bodyPr wrap="square">
            <a:spAutoFit/>
          </a:bodyPr>
          <a:lstStyle/>
          <a:p>
            <a:pPr indent="539750" algn="just">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中国特色社会主义进入新时代，我国社会主要矛盾已经转化为</a:t>
            </a:r>
            <a:r>
              <a:rPr lang="zh-CN" altLang="en-US" sz="2000" b="1" dirty="0">
                <a:solidFill>
                  <a:srgbClr val="000000"/>
                </a:solidFill>
                <a:latin typeface="微软雅黑" panose="020B0503020204020204" pitchFamily="34" charset="-122"/>
                <a:ea typeface="微软雅黑" panose="020B0503020204020204" pitchFamily="34" charset="-122"/>
              </a:rPr>
              <a:t>人民日益增长的美好生活需要和不平衡不充分的发展之间的矛盾</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16790" y="3429072"/>
            <a:ext cx="9758418" cy="2807948"/>
          </a:xfrm>
          <a:prstGeom prst="rect">
            <a:avLst/>
          </a:prstGeom>
          <a:noFill/>
        </p:spPr>
        <p:txBody>
          <a:bodyPr wrap="square">
            <a:spAutoFit/>
          </a:bodyPr>
          <a:lstStyle/>
          <a:p>
            <a:pPr indent="53975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改革开放面临着许多新的挑战：发展中不平衡、不协调、不可持续问题依然突出，科技创新能力不强，产业结构不合理，农业基础依然薄弱，资源环境约束加剧，制约科学发展的体制机制障碍较多，深化改革开放和转变经济发展方式任务艰巨；城乡区域发展差距和居民收入分配差距依然较大；社会矛盾明显增多，教育、就业、社会保障、医疗、住房、生态环境、食品药品安全、安全生产、社会治安、执法司法等关系群众切身利益的问题较多；一些领域存在道德失范、诚信缺失现象。 </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grpId="0" nodeType="afterEffect">
                                  <p:stCondLst>
                                    <p:cond delay="250"/>
                                  </p:stCondLst>
                                  <p:iterate type="wd">
                                    <p:tmPct val="10000"/>
                                  </p:iterate>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250"/>
                            </p:stCondLst>
                            <p:childTnLst>
                              <p:par>
                                <p:cTn id="19" presetID="22" presetClass="entr" presetSubtype="8" fill="hold" grpId="0" nodeType="after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iterate type="wd">
                                    <p:tmPct val="10000"/>
                                  </p:iterate>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1"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6200000">
            <a:off x="4502785" y="-2299970"/>
            <a:ext cx="3470910" cy="12192000"/>
          </a:xfrm>
          <a:prstGeom prst="rect">
            <a:avLst/>
          </a:prstGeom>
          <a:gradFill>
            <a:gsLst>
              <a:gs pos="31000">
                <a:schemeClr val="accent1">
                  <a:lumMod val="50000"/>
                </a:schemeClr>
              </a:gs>
              <a:gs pos="100000">
                <a:schemeClr val="accent5">
                  <a:lumMod val="60000"/>
                  <a:lumOff val="40000"/>
                </a:schemeClr>
              </a:gs>
            </a:gsLst>
            <a:lin ang="5400000" scaled="0"/>
          </a:gradFill>
          <a:ln w="19050">
            <a:noFill/>
          </a:ln>
          <a:effectLst>
            <a:outerShdw dist="101600" dir="16200000" algn="tl" rotWithShape="0">
              <a:schemeClr val="accent5">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grpSp>
        <p:nvGrpSpPr>
          <p:cNvPr id="16" name="组合 15"/>
          <p:cNvGrpSpPr/>
          <p:nvPr/>
        </p:nvGrpSpPr>
        <p:grpSpPr>
          <a:xfrm>
            <a:off x="2714846" y="546283"/>
            <a:ext cx="6762309" cy="1233785"/>
            <a:chOff x="2840746" y="1704486"/>
            <a:chExt cx="6762309" cy="1233785"/>
          </a:xfrm>
        </p:grpSpPr>
        <p:sp>
          <p:nvSpPr>
            <p:cNvPr id="17" name="矩形 16"/>
            <p:cNvSpPr/>
            <p:nvPr/>
          </p:nvSpPr>
          <p:spPr>
            <a:xfrm>
              <a:off x="3123055" y="2000595"/>
              <a:ext cx="6480000" cy="937676"/>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2.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我国社会主要矛盾发生了转化，</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20000"/>
                </a:lnSpc>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改革开放面临着许多前所未有的困难和挑战</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sp>
        <p:nvSpPr>
          <p:cNvPr id="19" name="文本框 18"/>
          <p:cNvSpPr txBox="1"/>
          <p:nvPr/>
        </p:nvSpPr>
        <p:spPr>
          <a:xfrm>
            <a:off x="1358395" y="2545152"/>
            <a:ext cx="9758418" cy="2399665"/>
          </a:xfrm>
          <a:prstGeom prst="rect">
            <a:avLst/>
          </a:prstGeom>
          <a:noFill/>
        </p:spPr>
        <p:txBody>
          <a:bodyPr wrap="square">
            <a:spAutoFit/>
          </a:bodyPr>
          <a:lstStyle/>
          <a:p>
            <a:pPr algn="just">
              <a:lnSpc>
                <a:spcPct val="150000"/>
              </a:lnSpc>
              <a:buClr>
                <a:srgbClr val="C80F19"/>
              </a:buClr>
              <a:buSzPct val="90000"/>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我国社会主要矛盾的变化，没有改变我们对我国社会主义所处历史阶段的判断，我国仍处于并将长期处于社会主义初级阶段的基本国情没有变，我国是世界最大发展中国家的国际地位没有变。 </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lnSpc>
                <a:spcPct val="150000"/>
              </a:lnSpc>
              <a:buClr>
                <a:srgbClr val="C80F19"/>
              </a:buClr>
              <a:buSzPct val="90000"/>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——习近平在中国共产党第十九次全国代表大会上的报告（2017 年 10 月 18 日）</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indent="539750" algn="just">
              <a:lnSpc>
                <a:spcPct val="150000"/>
              </a:lnSpc>
            </a:pP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par>
                          <p:cTn id="8" fill="hold">
                            <p:stCondLst>
                              <p:cond delay="1000"/>
                            </p:stCondLst>
                            <p:childTnLst>
                              <p:par>
                                <p:cTn id="9" presetID="22" presetClass="entr" presetSubtype="8" fill="hold" grpId="0" nodeType="afterEffect">
                                  <p:stCondLst>
                                    <p:cond delay="25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750"/>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6"/>
          <p:cNvSpPr/>
          <p:nvPr/>
        </p:nvSpPr>
        <p:spPr>
          <a:xfrm>
            <a:off x="1029017" y="1758336"/>
            <a:ext cx="10133966" cy="2880334"/>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tretch>
            <a:fillRect/>
          </a:stretch>
        </p:blipFill>
        <p:spPr>
          <a:xfrm>
            <a:off x="0" y="4511716"/>
            <a:ext cx="12192000" cy="2346284"/>
          </a:xfrm>
          <a:prstGeom prst="rect">
            <a:avLst/>
          </a:prstGeom>
        </p:spPr>
      </p:pic>
      <p:sp>
        <p:nvSpPr>
          <p:cNvPr id="14" name="文本框 13"/>
          <p:cNvSpPr txBox="1"/>
          <p:nvPr/>
        </p:nvSpPr>
        <p:spPr>
          <a:xfrm>
            <a:off x="2159071" y="1918444"/>
            <a:ext cx="7873859" cy="2346283"/>
          </a:xfrm>
          <a:prstGeom prst="rect">
            <a:avLst/>
          </a:prstGeom>
          <a:noFill/>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党的十八大以来，以习近平同志为核心的党中央，以巨大的政治勇气和强烈的责任担当，提出一系列新理念新思想新战略，出台一系列重大方针政策，推出一系列重大举措，推进一系列重大工作，</a:t>
            </a:r>
            <a:r>
              <a:rPr lang="zh-CN" altLang="en-US" sz="2000" b="1" dirty="0">
                <a:latin typeface="微软雅黑" panose="020B0503020204020204" pitchFamily="34" charset="-122"/>
                <a:ea typeface="微软雅黑" panose="020B0503020204020204" pitchFamily="34" charset="-122"/>
              </a:rPr>
              <a:t>解决了许多长期想解决而没有解决的难题，办成了许多过去想办而没有办成的大事，</a:t>
            </a:r>
            <a:r>
              <a:rPr lang="zh-CN" altLang="en-US" sz="2000" dirty="0">
                <a:latin typeface="微软雅黑" panose="020B0503020204020204" pitchFamily="34" charset="-122"/>
                <a:ea typeface="微软雅黑" panose="020B0503020204020204" pitchFamily="34" charset="-122"/>
              </a:rPr>
              <a:t>推动党和国家事业取得历史性成就、发生历史性变革。</a:t>
            </a:r>
            <a:endParaRPr lang="en-US" altLang="zh-CN" sz="2000"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2921472" y="590118"/>
            <a:ext cx="6349055" cy="872109"/>
            <a:chOff x="2840746" y="1704486"/>
            <a:chExt cx="6349055" cy="872109"/>
          </a:xfrm>
        </p:grpSpPr>
        <p:sp>
          <p:nvSpPr>
            <p:cNvPr id="10" name="矩形 9"/>
            <p:cNvSpPr/>
            <p:nvPr/>
          </p:nvSpPr>
          <p:spPr>
            <a:xfrm>
              <a:off x="3123054" y="2000595"/>
              <a:ext cx="6066747" cy="576000"/>
            </a:xfrm>
            <a:prstGeom prst="rect">
              <a:avLst/>
            </a:prstGeom>
            <a:gradFill>
              <a:gsLst>
                <a:gs pos="20000">
                  <a:schemeClr val="bg1"/>
                </a:gs>
                <a:gs pos="0">
                  <a:srgbClr val="FFFCF8"/>
                </a:gs>
                <a:gs pos="100000">
                  <a:schemeClr val="bg1"/>
                </a:gs>
              </a:gsLst>
              <a:lin ang="0" scaled="0"/>
            </a:gradFill>
            <a:ln w="19050">
              <a:gradFill>
                <a:gsLst>
                  <a:gs pos="0">
                    <a:schemeClr val="bg1">
                      <a:alpha val="0"/>
                    </a:schemeClr>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rPr>
                <a:t>3. </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新时代的中国发生新的历史性变革</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746" y="1704486"/>
              <a:ext cx="1110100" cy="720000"/>
            </a:xfrm>
            <a:prstGeom prst="rect">
              <a:avLst/>
            </a:prstGeom>
          </p:spPr>
        </p:pic>
      </p:grpSp>
      <p:sp>
        <p:nvSpPr>
          <p:cNvPr id="13" name="文本框 12"/>
          <p:cNvSpPr txBox="1"/>
          <p:nvPr/>
        </p:nvSpPr>
        <p:spPr>
          <a:xfrm>
            <a:off x="1809750" y="4791502"/>
            <a:ext cx="8572500" cy="1428211"/>
          </a:xfrm>
          <a:prstGeom prst="rect">
            <a:avLst/>
          </a:prstGeom>
          <a:noFill/>
        </p:spPr>
        <p:txBody>
          <a:bodyPr wrap="square">
            <a:spAutoFit/>
          </a:bodyPr>
          <a:lstStyle/>
          <a:p>
            <a:pPr indent="53975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习近平新时代中国特色社会主义思想，正是在推进中国特色社会主义伟大事业的实践中，在中华民族迎来从站起来、富起来到强起来的伟大飞跃中创立并不断丰富发展的。</a:t>
            </a:r>
            <a:endParaRPr lang="zh-CN" altLang="en-US" sz="2000" b="1"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1000"/>
                            </p:stCondLst>
                            <p:childTnLst>
                              <p:par>
                                <p:cTn id="9" presetID="42" presetClass="entr" presetSubtype="0" fill="hold" grpId="0" nodeType="afterEffect">
                                  <p:stCondLst>
                                    <p:cond delay="25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50"/>
                                  </p:stCondLst>
                                  <p:iterate type="wd">
                                    <p:tmPct val="10000"/>
                                  </p:iterate>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8399"/>
                            </p:stCondLst>
                            <p:childTnLst>
                              <p:par>
                                <p:cTn id="20" presetID="22" presetClass="entr" presetSubtype="8" fill="hold" nodeType="afterEffect">
                                  <p:stCondLst>
                                    <p:cond delay="25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iterate type="wd">
                                    <p:tmPct val="10000"/>
                                  </p:iterate>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97865" y="505460"/>
            <a:ext cx="10849610" cy="6326505"/>
          </a:xfrm>
          <a:prstGeom prst="rect">
            <a:avLst/>
          </a:prstGeom>
          <a:noFill/>
        </p:spPr>
        <p:txBody>
          <a:bodyPr wrap="square" rtlCol="0" anchor="t">
            <a:spAutoFit/>
          </a:bodyPr>
          <a:p>
            <a:pPr indent="457200" fontAlgn="auto">
              <a:lnSpc>
                <a:spcPct val="130000"/>
              </a:lnSpc>
            </a:pPr>
            <a:r>
              <a:rPr lang="zh-CN" altLang="en-US" sz="2400" b="1"/>
              <a:t>学习本课程的目的：</a:t>
            </a:r>
            <a:endParaRPr lang="zh-CN" altLang="en-US" sz="2400" b="1"/>
          </a:p>
          <a:p>
            <a:pPr indent="457200" fontAlgn="auto">
              <a:lnSpc>
                <a:spcPct val="130000"/>
              </a:lnSpc>
            </a:pPr>
            <a:r>
              <a:rPr lang="zh-CN" altLang="en-US" sz="2400"/>
              <a:t>深化对中国特色社会主义</a:t>
            </a:r>
            <a:r>
              <a:rPr lang="zh-CN" altLang="en-US" sz="2400">
                <a:solidFill>
                  <a:srgbClr val="C00000"/>
                </a:solidFill>
              </a:rPr>
              <a:t>重大理论与实践问题</a:t>
            </a:r>
            <a:r>
              <a:rPr lang="zh-CN" altLang="en-US" sz="2400"/>
              <a:t>的认识，掌握中国特色社会主义理论体系的主要内容，提高运用这一理论分析和解决实际问题的能力和本领。境界决定眼界，境界有多高，眼界就有多宽。</a:t>
            </a:r>
            <a:endParaRPr lang="zh-CN" altLang="en-US" sz="2400"/>
          </a:p>
          <a:p>
            <a:pPr indent="457200" fontAlgn="auto">
              <a:lnSpc>
                <a:spcPct val="130000"/>
              </a:lnSpc>
            </a:pPr>
            <a:r>
              <a:rPr lang="zh-CN" altLang="en-US" sz="2400" b="1">
                <a:sym typeface="+mn-ea"/>
              </a:rPr>
              <a:t>学习本课程的意义：</a:t>
            </a:r>
            <a:endParaRPr lang="zh-CN" altLang="en-US" sz="2400" b="1"/>
          </a:p>
          <a:p>
            <a:pPr indent="457200" fontAlgn="auto">
              <a:lnSpc>
                <a:spcPct val="130000"/>
              </a:lnSpc>
            </a:pPr>
            <a:r>
              <a:rPr lang="zh-CN" altLang="en-US" sz="2400">
                <a:sym typeface="+mn-ea"/>
              </a:rPr>
              <a:t>一是有助于</a:t>
            </a:r>
            <a:r>
              <a:rPr lang="zh-CN" altLang="en-US" sz="2400">
                <a:solidFill>
                  <a:srgbClr val="C00000"/>
                </a:solidFill>
                <a:sym typeface="+mn-ea"/>
              </a:rPr>
              <a:t>系统了解中国特色社会主义理论发展和实践探索最新成果，牢固树立中国特色社会主义理想信念</a:t>
            </a:r>
            <a:r>
              <a:rPr lang="zh-CN" altLang="en-US" sz="2400">
                <a:sym typeface="+mn-ea"/>
              </a:rPr>
              <a:t>。本课程从理论和实践的结合上，对中国特色社会主义理论体系、当代中国基本国情和中国特色社会主义</a:t>
            </a:r>
            <a:r>
              <a:rPr lang="zh-CN" altLang="en-US" sz="2400" u="sng">
                <a:sym typeface="+mn-ea"/>
              </a:rPr>
              <a:t>经济建设、政治建设、文化建设、社会建设、生态文明建设以及党的建设、国际战略</a:t>
            </a:r>
            <a:r>
              <a:rPr lang="zh-CN" altLang="en-US" sz="2400">
                <a:sym typeface="+mn-ea"/>
              </a:rPr>
              <a:t>等方面进行了专题阐述。学习这门课程，有助于全面了解中国特色社会主义的基本理论观点，深刻把握中国特色社会主义的科学真理性和历史必然性，不断增强中国特色社会主义道路自信、理论自信、制度自信、文化自信。</a:t>
            </a:r>
            <a:endParaRPr lang="zh-CN" altLang="en-US" sz="2400"/>
          </a:p>
          <a:p>
            <a:pPr indent="457200" fontAlgn="auto">
              <a:lnSpc>
                <a:spcPct val="130000"/>
              </a:lnSpc>
            </a:pP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8980"/>
          <a:stretch>
            <a:fillRect/>
          </a:stretch>
        </p:blipFill>
        <p:spPr>
          <a:xfrm>
            <a:off x="-203197" y="0"/>
            <a:ext cx="12598395" cy="6858001"/>
          </a:xfrm>
          <a:prstGeom prst="rect">
            <a:avLst/>
          </a:prstGeom>
        </p:spPr>
      </p:pic>
      <p:sp>
        <p:nvSpPr>
          <p:cNvPr id="22" name="矩形 21"/>
          <p:cNvSpPr/>
          <p:nvPr/>
        </p:nvSpPr>
        <p:spPr>
          <a:xfrm>
            <a:off x="0" y="225781"/>
            <a:ext cx="12192048" cy="4876800"/>
          </a:xfrm>
          <a:prstGeom prst="rect">
            <a:avLst/>
          </a:prstGeom>
          <a:gradFill flip="none" rotWithShape="1">
            <a:gsLst>
              <a:gs pos="0">
                <a:srgbClr val="4886DB">
                  <a:alpha val="0"/>
                </a:srgbClr>
              </a:gs>
              <a:gs pos="49000">
                <a:srgbClr val="4886DB"/>
              </a:gs>
              <a:gs pos="100000">
                <a:srgbClr val="4886DB">
                  <a:alpha val="0"/>
                </a:srgbClr>
              </a:gs>
            </a:gsLst>
            <a:lin ang="1620000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757368" y="1625412"/>
            <a:ext cx="8677260" cy="2360036"/>
          </a:xfrm>
          <a:prstGeom prst="rect">
            <a:avLst/>
          </a:prstGeom>
        </p:spPr>
        <p:txBody>
          <a:bodyPr wrap="square" lIns="105571" tIns="52784" rIns="105571" bIns="52784">
            <a:spAutoFit/>
          </a:bodyPr>
          <a:lstStyle/>
          <a:p>
            <a:pPr marR="0" lvl="0" indent="457200" algn="just" fontAlgn="auto">
              <a:lnSpc>
                <a:spcPct val="150000"/>
              </a:lnSpc>
              <a:spcBef>
                <a:spcPts val="0"/>
              </a:spcBef>
              <a:spcAft>
                <a:spcPts val="0"/>
              </a:spcAft>
              <a:buClrTx/>
              <a:buSzTx/>
              <a:buFontTx/>
              <a:buNone/>
              <a:defRPr/>
            </a:pPr>
            <a:r>
              <a:rPr lang="zh-CN" altLang="en-US" sz="2000" b="1" dirty="0">
                <a:solidFill>
                  <a:schemeClr val="bg1"/>
                </a:solidFill>
                <a:effectLst>
                  <a:outerShdw blurRad="38100" dist="38100" dir="2700000" algn="tl">
                    <a:srgbClr val="000000">
                      <a:alpha val="43137"/>
                    </a:srgbClr>
                  </a:outerShdw>
                </a:effectLst>
                <a:latin typeface="Arial" panose="020B0604020202020204"/>
              </a:rPr>
              <a:t>没有中国共产党，就没有新中国，就没有中华民族的伟大复兴。历史和现实一再证明，一个执政党进行社会革命不容易，进行自我革命更不容易，而不进行自我革命就必然被历史所淘汰。一百年来，我们党在带领人民进行伟大社会革命的同时，不断进行伟大自我革命，这是我们党不断从胜利走向新的胜利的关键所在。</a:t>
            </a:r>
            <a:endParaRPr lang="zh-CN" altLang="en-US" sz="2000" b="1" dirty="0">
              <a:solidFill>
                <a:schemeClr val="bg1"/>
              </a:solidFill>
              <a:effectLst>
                <a:outerShdw blurRad="38100" dist="38100" dir="2700000" algn="tl">
                  <a:srgbClr val="000000">
                    <a:alpha val="43137"/>
                  </a:srgbClr>
                </a:outerShdw>
              </a:effectLst>
              <a:latin typeface="Arial" panose="020B0604020202020204"/>
            </a:endParaRPr>
          </a:p>
        </p:txBody>
      </p:sp>
      <p:sp>
        <p:nvSpPr>
          <p:cNvPr id="20" name="íSļiďe"/>
          <p:cNvSpPr txBox="1"/>
          <p:nvPr/>
        </p:nvSpPr>
        <p:spPr>
          <a:xfrm>
            <a:off x="1867390" y="1004539"/>
            <a:ext cx="8457217" cy="492443"/>
          </a:xfrm>
          <a:prstGeom prst="rect">
            <a:avLst/>
          </a:prstGeom>
          <a:noFill/>
        </p:spPr>
        <p:txBody>
          <a:bodyPr wrap="square" rtlCol="0">
            <a:spAutoFit/>
          </a:bodyPr>
          <a:lstStyle/>
          <a:p>
            <a:pPr algn="ctr"/>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（三）中国共产党在革命性锻造中坚定走在时代前列</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23" name="矩形 22"/>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24" name="直接连接符 23"/>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26" name="直接连接符 25"/>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1850"/>
                            </p:stCondLst>
                            <p:childTnLst>
                              <p:par>
                                <p:cTn id="9" presetID="10" presetClass="entr" presetSubtype="0" fill="hold" grpId="0" nodeType="afterEffect">
                                  <p:stCondLst>
                                    <p:cond delay="25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flipH="1" flipV="1">
            <a:off x="255059" y="1175657"/>
            <a:ext cx="6595681" cy="4876798"/>
            <a:chOff x="1058815" y="839487"/>
            <a:chExt cx="8712000" cy="5112000"/>
          </a:xfrm>
        </p:grpSpPr>
        <p:sp>
          <p:nvSpPr>
            <p:cNvPr id="7" name="立方体 6"/>
            <p:cNvSpPr/>
            <p:nvPr/>
          </p:nvSpPr>
          <p:spPr>
            <a:xfrm>
              <a:off x="1058815" y="839487"/>
              <a:ext cx="8712000" cy="5112000"/>
            </a:xfrm>
            <a:prstGeom prst="cube">
              <a:avLst>
                <a:gd name="adj" fmla="val 1504"/>
              </a:avLst>
            </a:prstGeom>
            <a:solidFill>
              <a:srgbClr val="AF0000"/>
            </a:solidFill>
            <a:ln w="6350">
              <a:solidFill>
                <a:srgbClr val="F16945"/>
              </a:solidFill>
            </a:ln>
            <a:effectLst>
              <a:outerShdw blurRad="177800" dist="1524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58815" y="911487"/>
              <a:ext cx="8637350" cy="5040000"/>
            </a:xfrm>
            <a:prstGeom prst="rect">
              <a:avLst/>
            </a:prstGeom>
            <a:solidFill>
              <a:schemeClr val="bg1"/>
            </a:solidFill>
            <a:ln w="6350">
              <a:solidFill>
                <a:srgbClr val="AF0000">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763538" y="1454935"/>
            <a:ext cx="5578724" cy="3731278"/>
          </a:xfrm>
          <a:prstGeom prst="rect">
            <a:avLst/>
          </a:prstGeom>
          <a:noFill/>
        </p:spPr>
        <p:txBody>
          <a:bodyPr wrap="square">
            <a:spAutoFit/>
          </a:bodyPr>
          <a:lstStyle/>
          <a:p>
            <a:pPr marR="0" lvl="0" indent="457200" algn="just" fontAlgn="auto">
              <a:lnSpc>
                <a:spcPct val="150000"/>
              </a:lnSpc>
              <a:spcBef>
                <a:spcPts val="0"/>
              </a:spcBef>
              <a:spcAft>
                <a:spcPts val="0"/>
              </a:spcAft>
              <a:buClrTx/>
              <a:buSzTx/>
              <a:buFontTx/>
              <a:buNone/>
              <a:defRPr/>
            </a:pPr>
            <a:r>
              <a:rPr lang="zh-CN" altLang="en-US" sz="2000" dirty="0">
                <a:solidFill>
                  <a:schemeClr val="tx1">
                    <a:lumMod val="95000"/>
                    <a:lumOff val="5000"/>
                  </a:schemeClr>
                </a:solidFill>
                <a:latin typeface="Arial" panose="020B0604020202020204"/>
              </a:rPr>
              <a:t>一个时期以来，一些地方和单位管党不力、治党不严，导致党内问题越积越多，严重损害党的形象、侵蚀党的执政基础。一些干部领导科学发展能力不强，一些基层党组织软弱涣散，少数党员干部理想信念动摇、宗旨意识淡薄，形式主义、官僚主义问题突出，奢侈浪费现象严重；一些领域消极腐败现象易发多发，反腐败斗争形势依然严峻。党在新时代面临新的“大考”。</a:t>
            </a:r>
            <a:endParaRPr lang="en-US" altLang="zh-CN" sz="2000" kern="0" dirty="0">
              <a:solidFill>
                <a:schemeClr val="tx1">
                  <a:lumMod val="95000"/>
                  <a:lumOff val="5000"/>
                </a:schemeClr>
              </a:solidFill>
              <a:latin typeface="思源黑体 CN Light" panose="020B0300000000000000" pitchFamily="34" charset="-122"/>
              <a:ea typeface="思源黑体 CN Light" panose="020B0300000000000000" pitchFamily="34" charset="-122"/>
              <a:cs typeface="+mn-ea"/>
              <a:sym typeface="字魂58号-创中黑-Regular" panose="00000500000000000000" pitchFamily="2" charset="-122"/>
            </a:endParaRPr>
          </a:p>
        </p:txBody>
      </p:sp>
      <p:grpSp>
        <p:nvGrpSpPr>
          <p:cNvPr id="12" name="组合 11"/>
          <p:cNvGrpSpPr/>
          <p:nvPr/>
        </p:nvGrpSpPr>
        <p:grpSpPr>
          <a:xfrm>
            <a:off x="0" y="1397885"/>
            <a:ext cx="12192002" cy="4928469"/>
            <a:chOff x="0" y="1397885"/>
            <a:chExt cx="12192002" cy="4928469"/>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58217" y="1397885"/>
              <a:ext cx="5578724" cy="4150292"/>
            </a:xfrm>
            <a:prstGeom prst="rect">
              <a:avLst/>
            </a:prstGeom>
            <a:effectLst/>
          </p:spPr>
        </p:pic>
        <p:sp>
          <p:nvSpPr>
            <p:cNvPr id="11" name="矩形 10"/>
            <p:cNvSpPr/>
            <p:nvPr/>
          </p:nvSpPr>
          <p:spPr>
            <a:xfrm rot="16200000">
              <a:off x="5706911" y="-158736"/>
              <a:ext cx="778179" cy="12192002"/>
            </a:xfrm>
            <a:prstGeom prst="rect">
              <a:avLst/>
            </a:prstGeom>
            <a:gradFill>
              <a:gsLst>
                <a:gs pos="0">
                  <a:srgbClr val="AF0000"/>
                </a:gs>
                <a:gs pos="100000">
                  <a:srgbClr val="DD1807"/>
                </a:gs>
              </a:gsLst>
              <a:lin ang="5400000" scaled="0"/>
            </a:gradFill>
            <a:ln w="19050">
              <a:gradFill>
                <a:gsLst>
                  <a:gs pos="0">
                    <a:srgbClr val="FAE7D0"/>
                  </a:gs>
                  <a:gs pos="24000">
                    <a:srgbClr val="FAE7D0"/>
                  </a:gs>
                  <a:gs pos="83000">
                    <a:srgbClr val="D49A78"/>
                  </a:gs>
                  <a:gs pos="100000">
                    <a:srgbClr val="EFD0B6"/>
                  </a:gs>
                </a:gsLst>
                <a:lin ang="5400000" scaled="1"/>
              </a:gradFill>
            </a:ln>
            <a:effectLst>
              <a:outerShdw dist="1016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7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012年11月8日：中国共产党第十八次全国代表大会隆重开幕编辑图片素材-ID:433348457"/>
          <p:cNvPicPr>
            <a:picLocks noChangeAspect="1" noChangeArrowheads="1"/>
          </p:cNvPicPr>
          <p:nvPr/>
        </p:nvPicPr>
        <p:blipFill rotWithShape="1">
          <a:blip r:embed="rId1">
            <a:extLst>
              <a:ext uri="{28A0092B-C50C-407E-A947-70E740481C1C}">
                <a14:useLocalDpi xmlns:a14="http://schemas.microsoft.com/office/drawing/2010/main" val="0"/>
              </a:ext>
            </a:extLst>
          </a:blip>
          <a:srcRect t="7831" b="18232"/>
          <a:stretch>
            <a:fillRect/>
          </a:stretch>
        </p:blipFill>
        <p:spPr bwMode="auto">
          <a:xfrm>
            <a:off x="-6000" y="0"/>
            <a:ext cx="12192000" cy="59944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rot="16200000">
            <a:off x="4306370" y="-1033631"/>
            <a:ext cx="3579261" cy="12204000"/>
          </a:xfrm>
          <a:prstGeom prst="rect">
            <a:avLst/>
          </a:prstGeom>
          <a:gradFill flip="none" rotWithShape="1">
            <a:gsLst>
              <a:gs pos="0">
                <a:srgbClr val="BA0602"/>
              </a:gs>
              <a:gs pos="51000">
                <a:srgbClr val="BA0602"/>
              </a:gs>
              <a:gs pos="100000">
                <a:srgbClr val="C50C03">
                  <a:alpha val="57000"/>
                </a:srgbClr>
              </a:gs>
            </a:gsLst>
            <a:lin ang="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1" name="文本框 10"/>
          <p:cNvSpPr txBox="1"/>
          <p:nvPr/>
        </p:nvSpPr>
        <p:spPr>
          <a:xfrm>
            <a:off x="821883" y="3278738"/>
            <a:ext cx="10548235" cy="3269100"/>
          </a:xfrm>
          <a:prstGeom prst="rect">
            <a:avLst/>
          </a:prstGeom>
          <a:noFill/>
        </p:spPr>
        <p:txBody>
          <a:bodyPr wrap="square">
            <a:spAutoFit/>
          </a:bodyPr>
          <a:lstStyle/>
          <a:p>
            <a:pPr marL="0" marR="0" lvl="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rPr>
              <a:t>       党的十八大以来，以习近平同志为核心的党中央，勇于面对党面临的重大风险考验和党内存在的突出问题，以顽强意志品质正风肃纪、反腐惩恶，消除了党和国家内部存在的严重隐患，实现了管党治党从宽松软到严紧硬的深刻转变，党内政治生活气象更新，党内政治生态明显好转，党的创造力、凝聚力、战斗力显著增强，党的团结统一更加巩固，党群关系明显改善，为党和国家事业发展提供了坚强政治保证。</a:t>
            </a:r>
            <a:endParaRPr kumimoji="0" lang="zh-CN"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endParaRPr>
          </a:p>
          <a:p>
            <a:pPr marL="0" marR="0" lvl="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rPr>
              <a:t>       习近平新时代中国特色社会主义思想，正是在不断推进党的自我革命，实现党自我净化、自我完善、自我革新、自我提高的过程中创立并不断丰富发展的。</a:t>
            </a:r>
            <a:endParaRPr kumimoji="0" lang="zh-CN"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endParaRPr>
          </a:p>
        </p:txBody>
      </p:sp>
      <p:sp>
        <p:nvSpPr>
          <p:cNvPr id="19" name="矩形 18"/>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20" name="直接连接符 19"/>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22" name="直接连接符 21"/>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250"/>
                                  </p:stCondLst>
                                  <p:iterate type="wd">
                                    <p:tmPct val="10000"/>
                                  </p:iterate>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16624" b="8489"/>
          <a:stretch>
            <a:fillRect/>
          </a:stretch>
        </p:blipFill>
        <p:spPr>
          <a:xfrm>
            <a:off x="0" y="-1"/>
            <a:ext cx="12192000" cy="6858001"/>
          </a:xfrm>
          <a:prstGeom prst="rect">
            <a:avLst/>
          </a:prstGeom>
        </p:spPr>
      </p:pic>
      <p:sp>
        <p:nvSpPr>
          <p:cNvPr id="11" name="折角形 11"/>
          <p:cNvSpPr/>
          <p:nvPr/>
        </p:nvSpPr>
        <p:spPr>
          <a:xfrm>
            <a:off x="1274680" y="2115695"/>
            <a:ext cx="10917315" cy="4183505"/>
          </a:xfrm>
          <a:prstGeom prst="snip2DiagRect">
            <a:avLst>
              <a:gd name="adj1" fmla="val 0"/>
              <a:gd name="adj2" fmla="val 14542"/>
            </a:avLst>
          </a:prstGeom>
          <a:gradFill flip="none" rotWithShape="1">
            <a:gsLst>
              <a:gs pos="38000">
                <a:srgbClr val="FFFCF8">
                  <a:alpha val="90000"/>
                </a:srgbClr>
              </a:gs>
              <a:gs pos="70000">
                <a:srgbClr val="FFFCF8">
                  <a:alpha val="80000"/>
                </a:srgbClr>
              </a:gs>
              <a:gs pos="100000">
                <a:srgbClr val="FFFCF8">
                  <a:alpha val="0"/>
                </a:srgbClr>
              </a:gs>
              <a:gs pos="0">
                <a:srgbClr val="FFFCF8">
                  <a:alpha val="88000"/>
                </a:srgbClr>
              </a:gs>
            </a:gsLst>
            <a:lin ang="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703685" y="2115770"/>
            <a:ext cx="9346095" cy="4246245"/>
          </a:xfrm>
          <a:prstGeom prst="rect">
            <a:avLst/>
          </a:prstGeom>
          <a:noFill/>
        </p:spPr>
        <p:txBody>
          <a:bodyPr wrap="square">
            <a:spAutoFit/>
          </a:bodyPr>
          <a:lstStyle/>
          <a:p>
            <a:pPr indent="457200"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自</a:t>
            </a:r>
            <a:r>
              <a:rPr lang="en-US" altLang="zh-CN" sz="2000" dirty="0">
                <a:solidFill>
                  <a:srgbClr val="000000"/>
                </a:solidFill>
                <a:latin typeface="微软雅黑" panose="020B0503020204020204" pitchFamily="34" charset="-122"/>
                <a:ea typeface="微软雅黑" panose="020B0503020204020204" pitchFamily="34" charset="-122"/>
              </a:rPr>
              <a:t>1516</a:t>
            </a:r>
            <a:r>
              <a:rPr lang="zh-CN" altLang="en-US" sz="2000" dirty="0">
                <a:solidFill>
                  <a:srgbClr val="000000"/>
                </a:solidFill>
                <a:latin typeface="微软雅黑" panose="020B0503020204020204" pitchFamily="34" charset="-122"/>
                <a:ea typeface="微软雅黑" panose="020B0503020204020204" pitchFamily="34" charset="-122"/>
              </a:rPr>
              <a:t>年托马斯</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莫尔的</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乌托邦</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发表以来，世界社会主义发展经历</a:t>
            </a:r>
            <a:r>
              <a:rPr lang="en-US" altLang="zh-CN" sz="2000" dirty="0">
                <a:solidFill>
                  <a:srgbClr val="000000"/>
                </a:solidFill>
                <a:latin typeface="微软雅黑" panose="020B0503020204020204" pitchFamily="34" charset="-122"/>
                <a:ea typeface="微软雅黑" panose="020B0503020204020204" pitchFamily="34" charset="-122"/>
              </a:rPr>
              <a:t>500</a:t>
            </a:r>
            <a:r>
              <a:rPr lang="zh-CN" altLang="en-US" sz="2000" dirty="0">
                <a:solidFill>
                  <a:srgbClr val="000000"/>
                </a:solidFill>
                <a:latin typeface="微软雅黑" panose="020B0503020204020204" pitchFamily="34" charset="-122"/>
                <a:ea typeface="微软雅黑" panose="020B0503020204020204" pitchFamily="34" charset="-122"/>
              </a:rPr>
              <a:t>多年的历史，实现了从空想到科学、从理论到实践、从一国实践到多国实践的多次飞跃。虽然社会主义也曾遭遇多次挫折，但每次风雨过后，我们总是能够如期见到彩虹。</a:t>
            </a:r>
            <a:endParaRPr lang="zh-CN" altLang="en-US" sz="2000" dirty="0">
              <a:solidFill>
                <a:srgbClr val="000000"/>
              </a:solidFill>
              <a:latin typeface="微软雅黑" panose="020B0503020204020204" pitchFamily="34" charset="-122"/>
              <a:ea typeface="微软雅黑" panose="020B0503020204020204" pitchFamily="34" charset="-122"/>
            </a:endParaRPr>
          </a:p>
          <a:p>
            <a:pPr indent="457200"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社会主义在中国的实践发展，推动中华民族实现了历史上最广泛、最深刻、最伟大的社会变革。</a:t>
            </a:r>
            <a:r>
              <a:rPr lang="en-US" altLang="zh-CN" sz="2000" dirty="0">
                <a:solidFill>
                  <a:srgbClr val="000000"/>
                </a:solidFill>
                <a:latin typeface="微软雅黑" panose="020B0503020204020204" pitchFamily="34" charset="-122"/>
                <a:ea typeface="微软雅黑" panose="020B0503020204020204" pitchFamily="34" charset="-122"/>
              </a:rPr>
              <a:t>20</a:t>
            </a:r>
            <a:r>
              <a:rPr lang="zh-CN" altLang="en-US" sz="2000" dirty="0">
                <a:solidFill>
                  <a:srgbClr val="000000"/>
                </a:solidFill>
                <a:latin typeface="微软雅黑" panose="020B0503020204020204" pitchFamily="34" charset="-122"/>
                <a:ea typeface="微软雅黑" panose="020B0503020204020204" pitchFamily="34" charset="-122"/>
              </a:rPr>
              <a:t>世纪</a:t>
            </a:r>
            <a:r>
              <a:rPr lang="en-US" altLang="zh-CN" sz="2000" dirty="0">
                <a:solidFill>
                  <a:srgbClr val="000000"/>
                </a:solidFill>
                <a:latin typeface="微软雅黑" panose="020B0503020204020204" pitchFamily="34" charset="-122"/>
                <a:ea typeface="微软雅黑" panose="020B0503020204020204" pitchFamily="34" charset="-122"/>
              </a:rPr>
              <a:t>80</a:t>
            </a:r>
            <a:r>
              <a:rPr lang="zh-CN" altLang="en-US" sz="2000" dirty="0">
                <a:solidFill>
                  <a:srgbClr val="000000"/>
                </a:solidFill>
                <a:latin typeface="微软雅黑" panose="020B0503020204020204" pitchFamily="34" charset="-122"/>
                <a:ea typeface="微软雅黑" panose="020B0503020204020204" pitchFamily="34" charset="-122"/>
              </a:rPr>
              <a:t>年代末</a:t>
            </a:r>
            <a:r>
              <a:rPr lang="en-US" altLang="zh-CN" sz="2000" dirty="0">
                <a:solidFill>
                  <a:srgbClr val="000000"/>
                </a:solidFill>
                <a:latin typeface="微软雅黑" panose="020B0503020204020204" pitchFamily="34" charset="-122"/>
                <a:ea typeface="微软雅黑" panose="020B0503020204020204" pitchFamily="34" charset="-122"/>
              </a:rPr>
              <a:t>90</a:t>
            </a:r>
            <a:r>
              <a:rPr lang="zh-CN" altLang="en-US" sz="2000" dirty="0">
                <a:solidFill>
                  <a:srgbClr val="000000"/>
                </a:solidFill>
                <a:latin typeface="微软雅黑" panose="020B0503020204020204" pitchFamily="34" charset="-122"/>
                <a:ea typeface="微软雅黑" panose="020B0503020204020204" pitchFamily="34" charset="-122"/>
              </a:rPr>
              <a:t>年代初，世界社会主义遭受严重曲折。有人宣称“二十世纪将以社会主义的失败和资本主义的胜利而告终”，还有人妄称社会主义中国也将随着“多米诺骨牌效应”而倒下。但我们挺直了腰杆，顶住了冲击，经受住了考验，科学社会主义在曲折中奋起。</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7" name="íSļiďe"/>
          <p:cNvSpPr txBox="1"/>
          <p:nvPr/>
        </p:nvSpPr>
        <p:spPr>
          <a:xfrm>
            <a:off x="1274679" y="1065766"/>
            <a:ext cx="9642641" cy="492443"/>
          </a:xfrm>
          <a:prstGeom prst="rect">
            <a:avLst/>
          </a:prstGeom>
          <a:noFill/>
        </p:spPr>
        <p:txBody>
          <a:bodyPr wrap="square" rtlCol="0">
            <a:spAutoFit/>
          </a:bodyPr>
          <a:lstStyle/>
          <a:p>
            <a:pPr algn="ctr"/>
            <a:r>
              <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lt"/>
              </a:rPr>
              <a:t>（四）科学社会主义在21世纪的中国焕发出强大生机活力</a:t>
            </a:r>
            <a:endParaRPr lang="zh-CN" altLang="en-US" sz="26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2" name="矩形 11"/>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14" name="直接连接符 13"/>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16" name="直接连接符 15"/>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750"/>
                            </p:stCondLst>
                            <p:childTnLst>
                              <p:par>
                                <p:cTn id="9" presetID="22" presetClass="entr" presetSubtype="2" fill="hold" grpId="0"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2500"/>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6"/>
          <p:cNvSpPr/>
          <p:nvPr/>
        </p:nvSpPr>
        <p:spPr>
          <a:xfrm>
            <a:off x="1029017" y="965200"/>
            <a:ext cx="10133966" cy="367347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tretch>
            <a:fillRect/>
          </a:stretch>
        </p:blipFill>
        <p:spPr>
          <a:xfrm>
            <a:off x="0" y="4511716"/>
            <a:ext cx="12192000" cy="2346284"/>
          </a:xfrm>
          <a:prstGeom prst="rect">
            <a:avLst/>
          </a:prstGeom>
        </p:spPr>
      </p:pic>
      <p:sp>
        <p:nvSpPr>
          <p:cNvPr id="9" name="文本框 8"/>
          <p:cNvSpPr txBox="1"/>
          <p:nvPr/>
        </p:nvSpPr>
        <p:spPr>
          <a:xfrm>
            <a:off x="1348823" y="4790735"/>
            <a:ext cx="9611277" cy="1555426"/>
          </a:xfrm>
          <a:prstGeom prst="rect">
            <a:avLst/>
          </a:prstGeom>
          <a:noFill/>
        </p:spPr>
        <p:txBody>
          <a:bodyPr wrap="square">
            <a:spAutoFit/>
          </a:bodyPr>
          <a:lstStyle/>
          <a:p>
            <a:pPr marL="0" marR="0" lvl="0" indent="457200" algn="just" defTabSz="914400" rtl="0" eaLnBrk="1" fontAlgn="auto" latinLnBrk="0" hangingPunct="1">
              <a:lnSpc>
                <a:spcPct val="150000"/>
              </a:lnSpc>
              <a:spcBef>
                <a:spcPts val="0"/>
              </a:spcBef>
              <a:spcAft>
                <a:spcPts val="0"/>
              </a:spcAft>
              <a:buClrTx/>
              <a:buSzTx/>
              <a:buFontTx/>
              <a:buNone/>
              <a:defRPr/>
            </a:pPr>
            <a:r>
              <a:rPr lang="zh-CN" altLang="en-US" sz="2200" b="1" dirty="0">
                <a:solidFill>
                  <a:schemeClr val="bg1"/>
                </a:solidFill>
                <a:effectLst>
                  <a:outerShdw blurRad="38100" dist="38100" dir="2700000" algn="tl">
                    <a:srgbClr val="000000">
                      <a:alpha val="43137"/>
                    </a:srgbClr>
                  </a:outerShdw>
                </a:effectLst>
                <a:latin typeface="Arial" panose="020B0604020202020204"/>
                <a:ea typeface="微软雅黑" panose="020B0503020204020204" pitchFamily="34" charset="-122"/>
              </a:rPr>
              <a:t>习近平新时代中国特色社会主义思想，正是在对科学社会主义理论与实践的深邃思考、深刻总结，对坚持和发展中国特色社会主义的不懈探索、砥砺前行中创立并不断丰富发展的。</a:t>
            </a:r>
            <a:endParaRPr kumimoji="0" lang="zh-CN" altLang="en-US" sz="2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endParaRPr>
          </a:p>
        </p:txBody>
      </p:sp>
      <p:sp>
        <p:nvSpPr>
          <p:cNvPr id="16" name="文本框 15"/>
          <p:cNvSpPr txBox="1"/>
          <p:nvPr/>
        </p:nvSpPr>
        <p:spPr>
          <a:xfrm>
            <a:off x="1638725" y="1101023"/>
            <a:ext cx="8914551" cy="3274871"/>
          </a:xfrm>
          <a:prstGeom prst="rect">
            <a:avLst/>
          </a:prstGeom>
          <a:noFill/>
        </p:spPr>
        <p:txBody>
          <a:bodyPr wrap="square">
            <a:spAutoFit/>
          </a:bodyPr>
          <a:lstStyle/>
          <a:p>
            <a:pPr algn="just">
              <a:lnSpc>
                <a:spcPct val="150000"/>
              </a:lnSpc>
            </a:pPr>
            <a:r>
              <a:rPr lang="zh-CN" altLang="en-US" sz="2000" dirty="0">
                <a:solidFill>
                  <a:srgbClr val="000000"/>
                </a:solidFill>
                <a:latin typeface="Arial" panose="020B0604020202020204"/>
                <a:ea typeface="微软雅黑" panose="020B0503020204020204" pitchFamily="34" charset="-122"/>
              </a:rPr>
              <a:t>       进入新时代，以习近平同志为核心的党中央，带领全党全国人民推动中国特色社会主义事业取得举世瞩目的伟大成就，以不可辩驳的事实彰显了科学社会主义的鲜活生命力。中国特色社会主义道路越走越宽广，使世界上正视和相信马克思主义和社会主义的人多了起来，</a:t>
            </a:r>
            <a:r>
              <a:rPr lang="zh-CN" altLang="en-US" sz="2000" b="1" dirty="0">
                <a:solidFill>
                  <a:srgbClr val="C00000"/>
                </a:solidFill>
                <a:latin typeface="Arial" panose="020B0604020202020204"/>
                <a:ea typeface="微软雅黑" panose="020B0503020204020204" pitchFamily="34" charset="-122"/>
              </a:rPr>
              <a:t>使世界范围内两种意识形态、两种社会制度的历史演进及其较量，发生了有利于马克思主义、社会主义的深刻转变。</a:t>
            </a:r>
            <a:r>
              <a:rPr lang="zh-CN" altLang="en-US" sz="2000" dirty="0">
                <a:solidFill>
                  <a:srgbClr val="000000"/>
                </a:solidFill>
                <a:latin typeface="Arial" panose="020B0604020202020204"/>
                <a:ea typeface="微软雅黑" panose="020B0503020204020204" pitchFamily="34" charset="-122"/>
              </a:rPr>
              <a:t>这不仅对于社会主义在中国的发展，而且对于世界社会主义发展和人类进步，都是具有深远历史意义的大趋势。</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250"/>
                                  </p:stCondLst>
                                  <p:iterate type="wd">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2949"/>
                            </p:stCondLst>
                            <p:childTnLst>
                              <p:par>
                                <p:cTn id="15" presetID="16" presetClass="entr" presetSubtype="37" fill="hold" nodeType="after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barn(out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50"/>
                                  </p:stCondLst>
                                  <p:iterate type="wd">
                                    <p:tmPct val="10000"/>
                                  </p:iterate>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6"/>
          <p:cNvSpPr/>
          <p:nvPr/>
        </p:nvSpPr>
        <p:spPr>
          <a:xfrm flipV="1">
            <a:off x="1028700" y="1622425"/>
            <a:ext cx="10133965" cy="4664075"/>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3" name="文本框 12"/>
          <p:cNvSpPr txBox="1"/>
          <p:nvPr/>
        </p:nvSpPr>
        <p:spPr>
          <a:xfrm>
            <a:off x="1148715" y="1767205"/>
            <a:ext cx="9893935" cy="3322955"/>
          </a:xfrm>
          <a:prstGeom prst="rect">
            <a:avLst/>
          </a:prstGeom>
          <a:noFill/>
        </p:spPr>
        <p:txBody>
          <a:bodyPr wrap="square">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习近平新时代中国特色社会主义思想是党和人民实践经验和集体智慧的结晶，习近平总书记作为党中央的核心、全党的核心，是这一思想的主要创立者。</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习</a:t>
            </a:r>
            <a:r>
              <a:rPr lang="zh-CN" altLang="zh-CN" sz="2000" dirty="0">
                <a:latin typeface="微软雅黑" panose="020B0503020204020204" pitchFamily="34" charset="-122"/>
                <a:ea typeface="微软雅黑" panose="020B0503020204020204" pitchFamily="34" charset="-122"/>
              </a:rPr>
              <a:t>近平总书记以马克思主义政治家、思想家、战略家的非凡理论勇气、卓越政治智慧、强烈使命担当，以“我将无我、不负人民”的赤子情怀，进行了新的具有开拓性意义的理论创造，为这一思想的创立发挥了决定性作用、作出了决定性贡献。</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党的十八大以来，党和国家事业取得历史性成就、发生历史性变革，根本在于以习近平同志为核心的党中央坚强领导，在于习近平新时代中国特色社会主义思想科学指导。</a:t>
            </a:r>
            <a:endParaRPr lang="zh-CN" altLang="en-US" sz="2000" dirty="0">
              <a:latin typeface="微软雅黑" panose="020B0503020204020204" pitchFamily="34" charset="-122"/>
              <a:ea typeface="微软雅黑" panose="020B0503020204020204" pitchFamily="34" charset="-122"/>
            </a:endParaRPr>
          </a:p>
        </p:txBody>
      </p:sp>
      <p:sp>
        <p:nvSpPr>
          <p:cNvPr id="21" name="íSļiďe"/>
          <p:cNvSpPr txBox="1"/>
          <p:nvPr/>
        </p:nvSpPr>
        <p:spPr>
          <a:xfrm>
            <a:off x="1283207" y="873180"/>
            <a:ext cx="9625586" cy="492443"/>
          </a:xfrm>
          <a:prstGeom prst="rect">
            <a:avLst/>
          </a:prstGeom>
          <a:noFill/>
        </p:spPr>
        <p:txBody>
          <a:bodyPr wrap="square" rtlCol="0">
            <a:spAutoFit/>
          </a:bodyPr>
          <a:lstStyle/>
          <a:p>
            <a:pPr algn="ctr"/>
            <a:r>
              <a:rPr lang="zh-CN" altLang="en-US" sz="2600" b="1" dirty="0">
                <a:latin typeface="华文中宋" panose="02010600040101010101" pitchFamily="2" charset="-122"/>
                <a:ea typeface="华文中宋" panose="02010600040101010101" pitchFamily="2" charset="-122"/>
                <a:sym typeface="+mn-lt"/>
              </a:rPr>
              <a:t>（五）习近平是习近平新时代中国特色社会主义思想的创立者</a:t>
            </a:r>
            <a:endParaRPr lang="zh-CN" altLang="en-US" sz="2600" b="1" dirty="0">
              <a:latin typeface="华文中宋" panose="02010600040101010101" pitchFamily="2" charset="-122"/>
              <a:ea typeface="华文中宋" panose="02010600040101010101" pitchFamily="2" charset="-122"/>
            </a:endParaRPr>
          </a:p>
        </p:txBody>
      </p:sp>
      <p:grpSp>
        <p:nvGrpSpPr>
          <p:cNvPr id="3" name="组合 2"/>
          <p:cNvGrpSpPr/>
          <p:nvPr/>
        </p:nvGrpSpPr>
        <p:grpSpPr>
          <a:xfrm>
            <a:off x="0" y="4686385"/>
            <a:ext cx="12192000" cy="2204720"/>
            <a:chOff x="0" y="4686385"/>
            <a:chExt cx="12192000" cy="2204720"/>
          </a:xfrm>
        </p:grpSpPr>
        <p:pic>
          <p:nvPicPr>
            <p:cNvPr id="17" name="图片 16"/>
            <p:cNvPicPr>
              <a:picLocks noChangeAspect="1"/>
            </p:cNvPicPr>
            <p:nvPr/>
          </p:nvPicPr>
          <p:blipFill>
            <a:blip r:embed="rId1"/>
            <a:stretch>
              <a:fillRect/>
            </a:stretch>
          </p:blipFill>
          <p:spPr>
            <a:xfrm>
              <a:off x="0" y="4686385"/>
              <a:ext cx="12192000" cy="2204720"/>
            </a:xfrm>
            <a:prstGeom prst="rect">
              <a:avLst/>
            </a:prstGeom>
          </p:spPr>
        </p:pic>
        <p:pic>
          <p:nvPicPr>
            <p:cNvPr id="18" name="图片 17"/>
            <p:cNvPicPr>
              <a:picLocks noChangeAspect="1"/>
            </p:cNvPicPr>
            <p:nvPr/>
          </p:nvPicPr>
          <p:blipFill>
            <a:blip r:embed="rId1"/>
            <a:stretch>
              <a:fillRect/>
            </a:stretch>
          </p:blipFill>
          <p:spPr>
            <a:xfrm flipH="1">
              <a:off x="0" y="4686385"/>
              <a:ext cx="12192000" cy="220472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1799"/>
                            </p:stCondLst>
                            <p:childTnLst>
                              <p:par>
                                <p:cTn id="9" presetID="10" presetClass="entr" presetSubtype="0" fill="hold" nodeType="after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2549"/>
                            </p:stCondLst>
                            <p:childTnLst>
                              <p:par>
                                <p:cTn id="13" presetID="22" presetClass="entr" presetSubtype="4" fill="hold" grpId="0" nodeType="after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par>
                          <p:cTn id="16" fill="hold">
                            <p:stCondLst>
                              <p:cond delay="3299"/>
                            </p:stCondLst>
                            <p:childTnLst>
                              <p:par>
                                <p:cTn id="17" presetID="10" presetClass="entr" presetSubtype="0" fill="hold" grpId="0" nodeType="afterEffect">
                                  <p:stCondLst>
                                    <p:cond delay="250"/>
                                  </p:stCondLst>
                                  <p:iterate type="wd">
                                    <p:tmPct val="10000"/>
                                  </p:iterate>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3" grpId="0"/>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128212" y="843711"/>
            <a:ext cx="7111997" cy="1224000"/>
            <a:chOff x="4143827" y="704847"/>
            <a:chExt cx="7111997" cy="1224000"/>
          </a:xfrm>
        </p:grpSpPr>
        <p:sp>
          <p:nvSpPr>
            <p:cNvPr id="18" name="矩形 17"/>
            <p:cNvSpPr/>
            <p:nvPr/>
          </p:nvSpPr>
          <p:spPr>
            <a:xfrm>
              <a:off x="10988345" y="935471"/>
              <a:ext cx="267479" cy="818683"/>
            </a:xfrm>
            <a:prstGeom prst="rect">
              <a:avLst/>
            </a:prstGeom>
            <a:solidFill>
              <a:srgbClr val="9E04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işlídê"/>
            <p:cNvSpPr/>
            <p:nvPr/>
          </p:nvSpPr>
          <p:spPr>
            <a:xfrm>
              <a:off x="4143827" y="704847"/>
              <a:ext cx="7002972" cy="12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3" name="组合 22"/>
          <p:cNvGrpSpPr/>
          <p:nvPr/>
        </p:nvGrpSpPr>
        <p:grpSpPr>
          <a:xfrm>
            <a:off x="4128212" y="2164587"/>
            <a:ext cx="7111997" cy="1224000"/>
            <a:chOff x="4143827" y="704847"/>
            <a:chExt cx="7111997" cy="1224000"/>
          </a:xfrm>
        </p:grpSpPr>
        <p:sp>
          <p:nvSpPr>
            <p:cNvPr id="24" name="矩形 23"/>
            <p:cNvSpPr/>
            <p:nvPr/>
          </p:nvSpPr>
          <p:spPr>
            <a:xfrm>
              <a:off x="10988345" y="935471"/>
              <a:ext cx="267479" cy="818683"/>
            </a:xfrm>
            <a:prstGeom prst="rect">
              <a:avLst/>
            </a:prstGeom>
            <a:solidFill>
              <a:srgbClr val="9E04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işlídê"/>
            <p:cNvSpPr/>
            <p:nvPr/>
          </p:nvSpPr>
          <p:spPr>
            <a:xfrm>
              <a:off x="4143827" y="704847"/>
              <a:ext cx="7002972" cy="12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6" name="组合 25"/>
          <p:cNvGrpSpPr/>
          <p:nvPr/>
        </p:nvGrpSpPr>
        <p:grpSpPr>
          <a:xfrm>
            <a:off x="4128212" y="3485463"/>
            <a:ext cx="7111997" cy="1224000"/>
            <a:chOff x="4143827" y="704847"/>
            <a:chExt cx="7111997" cy="1224000"/>
          </a:xfrm>
        </p:grpSpPr>
        <p:sp>
          <p:nvSpPr>
            <p:cNvPr id="27" name="矩形 26"/>
            <p:cNvSpPr/>
            <p:nvPr/>
          </p:nvSpPr>
          <p:spPr>
            <a:xfrm>
              <a:off x="10988345" y="935471"/>
              <a:ext cx="267479" cy="818683"/>
            </a:xfrm>
            <a:prstGeom prst="rect">
              <a:avLst/>
            </a:prstGeom>
            <a:solidFill>
              <a:srgbClr val="9E04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işlídê"/>
            <p:cNvSpPr/>
            <p:nvPr/>
          </p:nvSpPr>
          <p:spPr>
            <a:xfrm>
              <a:off x="4143827" y="704847"/>
              <a:ext cx="7002972" cy="12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9" name="组合 28"/>
          <p:cNvGrpSpPr/>
          <p:nvPr/>
        </p:nvGrpSpPr>
        <p:grpSpPr>
          <a:xfrm>
            <a:off x="4128212" y="4806338"/>
            <a:ext cx="7111997" cy="1224000"/>
            <a:chOff x="4143827" y="704847"/>
            <a:chExt cx="7111997" cy="1224000"/>
          </a:xfrm>
        </p:grpSpPr>
        <p:sp>
          <p:nvSpPr>
            <p:cNvPr id="30" name="矩形 29"/>
            <p:cNvSpPr/>
            <p:nvPr/>
          </p:nvSpPr>
          <p:spPr>
            <a:xfrm>
              <a:off x="10988345" y="935471"/>
              <a:ext cx="267479" cy="818683"/>
            </a:xfrm>
            <a:prstGeom prst="rect">
              <a:avLst/>
            </a:prstGeom>
            <a:solidFill>
              <a:srgbClr val="9E04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işlídê"/>
            <p:cNvSpPr/>
            <p:nvPr/>
          </p:nvSpPr>
          <p:spPr>
            <a:xfrm>
              <a:off x="4143827" y="704847"/>
              <a:ext cx="7002972" cy="1224000"/>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 name="组合 1"/>
          <p:cNvGrpSpPr/>
          <p:nvPr/>
        </p:nvGrpSpPr>
        <p:grpSpPr>
          <a:xfrm>
            <a:off x="-2" y="0"/>
            <a:ext cx="5003802" cy="6858000"/>
            <a:chOff x="-2" y="0"/>
            <a:chExt cx="4320001" cy="6858000"/>
          </a:xfrm>
        </p:grpSpPr>
        <p:sp>
          <p:nvSpPr>
            <p:cNvPr id="15" name="五边形 10"/>
            <p:cNvSpPr/>
            <p:nvPr/>
          </p:nvSpPr>
          <p:spPr>
            <a:xfrm>
              <a:off x="-1" y="0"/>
              <a:ext cx="4320000" cy="6858000"/>
            </a:xfrm>
            <a:prstGeom prst="homePlate">
              <a:avLst>
                <a:gd name="adj" fmla="val 18657"/>
              </a:avLst>
            </a:prstGeom>
            <a:solidFill>
              <a:srgbClr val="FBEFC7"/>
            </a:solidFill>
            <a:ln>
              <a:noFill/>
            </a:ln>
            <a:effectLst>
              <a:outerShdw blurRad="381000" dist="635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五边形 28"/>
            <p:cNvSpPr/>
            <p:nvPr/>
          </p:nvSpPr>
          <p:spPr>
            <a:xfrm>
              <a:off x="-2" y="0"/>
              <a:ext cx="4064001" cy="6858000"/>
            </a:xfrm>
            <a:prstGeom prst="homePlate">
              <a:avLst>
                <a:gd name="adj" fmla="val 18657"/>
              </a:avLst>
            </a:prstGeom>
            <a:gradFill flip="none" rotWithShape="1">
              <a:gsLst>
                <a:gs pos="0">
                  <a:srgbClr val="AD0000"/>
                </a:gs>
                <a:gs pos="100000">
                  <a:schemeClr val="accent2">
                    <a:lumMod val="50000"/>
                  </a:schemeClr>
                </a:gs>
              </a:gsLst>
              <a:lin ang="2700000" scaled="1"/>
              <a:tileRect/>
            </a:gradFill>
            <a:ln>
              <a:noFill/>
            </a:ln>
            <a:effectLst>
              <a:outerShdw blurRad="381000" dist="635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5080000" y="975360"/>
            <a:ext cx="5664200" cy="1014730"/>
          </a:xfrm>
          <a:prstGeom prst="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kumimoji="1" lang="zh-CN" altLang="en-US" sz="2000" b="1" dirty="0">
                <a:solidFill>
                  <a:srgbClr val="000000"/>
                </a:solidFill>
                <a:latin typeface="Arial" panose="020B0604020202020204"/>
              </a:rPr>
              <a:t>习近平同志</a:t>
            </a:r>
            <a:r>
              <a:rPr kumimoji="1" lang="zh-CN" altLang="en-US" sz="2000" b="1" dirty="0">
                <a:solidFill>
                  <a:srgbClr val="C00000"/>
                </a:solidFill>
                <a:latin typeface="Arial" panose="020B0604020202020204"/>
              </a:rPr>
              <a:t>坚定的政治信仰和朴素的人民情怀</a:t>
            </a:r>
            <a:r>
              <a:rPr kumimoji="1" lang="zh-CN" altLang="en-US" sz="2000" b="1" dirty="0">
                <a:solidFill>
                  <a:schemeClr val="tx1"/>
                </a:solidFill>
                <a:latin typeface="Arial" panose="020B0604020202020204"/>
              </a:rPr>
              <a:t>，</a:t>
            </a:r>
            <a:r>
              <a:rPr kumimoji="1" lang="zh-CN" altLang="en-US" sz="2000" b="1" dirty="0">
                <a:solidFill>
                  <a:srgbClr val="000000"/>
                </a:solidFill>
                <a:latin typeface="Arial" panose="020B0604020202020204"/>
              </a:rPr>
              <a:t>为这一思想注入了</a:t>
            </a:r>
            <a:r>
              <a:rPr kumimoji="1" lang="zh-CN" altLang="en-US" sz="2000" b="1" dirty="0">
                <a:solidFill>
                  <a:srgbClr val="C00000"/>
                </a:solidFill>
                <a:latin typeface="Arial" panose="020B0604020202020204"/>
              </a:rPr>
              <a:t>强大精神基因</a:t>
            </a:r>
            <a:endParaRPr kumimoji="1" lang="zh-CN" altLang="en-US" sz="2000" b="1" dirty="0">
              <a:solidFill>
                <a:srgbClr val="C00000"/>
              </a:solidFill>
              <a:latin typeface="Arial" panose="020B0604020202020204"/>
              <a:ea typeface="微软雅黑" panose="020B0503020204020204" pitchFamily="34" charset="-122"/>
              <a:cs typeface="+mn-ea"/>
              <a:sym typeface="+mn-lt"/>
            </a:endParaRPr>
          </a:p>
        </p:txBody>
      </p:sp>
      <p:sp>
        <p:nvSpPr>
          <p:cNvPr id="11" name="矩形 10"/>
          <p:cNvSpPr/>
          <p:nvPr/>
        </p:nvSpPr>
        <p:spPr>
          <a:xfrm>
            <a:off x="5080003" y="2296113"/>
            <a:ext cx="5664198" cy="961289"/>
          </a:xfrm>
          <a:prstGeom prst="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kumimoji="1" lang="zh-CN" altLang="en-US" sz="2000" b="1" dirty="0">
                <a:solidFill>
                  <a:srgbClr val="000000"/>
                </a:solidFill>
                <a:latin typeface="Arial" panose="020B0604020202020204"/>
                <a:sym typeface="+mn-ea"/>
              </a:rPr>
              <a:t>习近平同志</a:t>
            </a:r>
            <a:r>
              <a:rPr kumimoji="1" lang="zh-CN" altLang="en-US" sz="2000" b="1" dirty="0">
                <a:solidFill>
                  <a:srgbClr val="C00000"/>
                </a:solidFill>
                <a:latin typeface="Arial" panose="020B0604020202020204"/>
                <a:sym typeface="+mn-ea"/>
              </a:rPr>
              <a:t>丰富的文化积淀和良好的哲学素养</a:t>
            </a:r>
            <a:r>
              <a:rPr kumimoji="1" lang="zh-CN" altLang="en-US" sz="2000" b="1" dirty="0">
                <a:solidFill>
                  <a:srgbClr val="000000"/>
                </a:solidFill>
                <a:latin typeface="Arial" panose="020B0604020202020204"/>
                <a:sym typeface="+mn-ea"/>
              </a:rPr>
              <a:t>，为这一思想奠定了</a:t>
            </a:r>
            <a:r>
              <a:rPr kumimoji="1" lang="zh-CN" altLang="en-US" sz="2000" b="1" dirty="0">
                <a:solidFill>
                  <a:srgbClr val="C00000"/>
                </a:solidFill>
                <a:latin typeface="Arial" panose="020B0604020202020204"/>
                <a:sym typeface="+mn-ea"/>
              </a:rPr>
              <a:t>深厚的理论底蕴</a:t>
            </a:r>
            <a:endParaRPr kumimoji="1" lang="zh-CN" altLang="en-US" sz="2000" b="1" dirty="0">
              <a:solidFill>
                <a:srgbClr val="C00000"/>
              </a:solidFill>
              <a:latin typeface="Arial" panose="020B0604020202020204"/>
              <a:ea typeface="微软雅黑" panose="020B0503020204020204" pitchFamily="34" charset="-122"/>
              <a:cs typeface="+mn-ea"/>
              <a:sym typeface="+mn-ea"/>
            </a:endParaRPr>
          </a:p>
        </p:txBody>
      </p:sp>
      <p:sp>
        <p:nvSpPr>
          <p:cNvPr id="12" name="矩形 11"/>
          <p:cNvSpPr/>
          <p:nvPr/>
        </p:nvSpPr>
        <p:spPr>
          <a:xfrm>
            <a:off x="5080003" y="3617160"/>
            <a:ext cx="5664198" cy="960776"/>
          </a:xfrm>
          <a:prstGeom prst="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kumimoji="1" lang="zh-CN" altLang="en-US" sz="2000" b="1" dirty="0">
                <a:solidFill>
                  <a:srgbClr val="000000"/>
                </a:solidFill>
                <a:latin typeface="Arial" panose="020B0604020202020204"/>
                <a:sym typeface="+mn-ea"/>
              </a:rPr>
              <a:t>习近平同志</a:t>
            </a:r>
            <a:r>
              <a:rPr kumimoji="1" lang="zh-CN" altLang="en-US" sz="2000" b="1" dirty="0">
                <a:solidFill>
                  <a:srgbClr val="C00000"/>
                </a:solidFill>
                <a:latin typeface="Arial" panose="020B0604020202020204"/>
                <a:sym typeface="+mn-ea"/>
              </a:rPr>
              <a:t>长期的艰苦磨砺和扎实的从政历练</a:t>
            </a:r>
            <a:r>
              <a:rPr kumimoji="1" lang="zh-CN" altLang="en-US" sz="2000" b="1" dirty="0">
                <a:solidFill>
                  <a:srgbClr val="000000"/>
                </a:solidFill>
                <a:latin typeface="Arial" panose="020B0604020202020204"/>
                <a:sym typeface="+mn-ea"/>
              </a:rPr>
              <a:t>，为这一思想积累了</a:t>
            </a:r>
            <a:r>
              <a:rPr kumimoji="1" lang="zh-CN" altLang="en-US" sz="2000" b="1" dirty="0">
                <a:solidFill>
                  <a:srgbClr val="C00000"/>
                </a:solidFill>
                <a:latin typeface="Arial" panose="020B0604020202020204"/>
                <a:sym typeface="+mn-ea"/>
              </a:rPr>
              <a:t>充分的实践养分</a:t>
            </a:r>
            <a:endParaRPr kumimoji="1" lang="zh-CN" altLang="en-US" sz="2000" b="1" dirty="0">
              <a:solidFill>
                <a:srgbClr val="C00000"/>
              </a:solidFill>
              <a:latin typeface="Arial" panose="020B0604020202020204"/>
              <a:sym typeface="+mn-ea"/>
            </a:endParaRPr>
          </a:p>
        </p:txBody>
      </p:sp>
      <p:sp>
        <p:nvSpPr>
          <p:cNvPr id="13" name="矩形 12"/>
          <p:cNvSpPr/>
          <p:nvPr/>
        </p:nvSpPr>
        <p:spPr>
          <a:xfrm>
            <a:off x="5080003" y="4937693"/>
            <a:ext cx="5664198" cy="961289"/>
          </a:xfrm>
          <a:prstGeom prst="rect">
            <a:avLst/>
          </a:prstGeom>
        </p:spPr>
        <p:txBody>
          <a:bodyPr wrap="square">
            <a:spAutoFit/>
          </a:bodyPr>
          <a:lstStyle/>
          <a:p>
            <a:pPr marL="342900" indent="-342900" algn="just">
              <a:lnSpc>
                <a:spcPct val="150000"/>
              </a:lnSpc>
              <a:buClr>
                <a:srgbClr val="C00000"/>
              </a:buClr>
              <a:buSzPct val="80000"/>
              <a:buFont typeface="Wingdings" panose="05000000000000000000" pitchFamily="2" charset="2"/>
              <a:buChar char="u"/>
            </a:pPr>
            <a:r>
              <a:rPr kumimoji="1" lang="zh-CN" altLang="en-US" sz="2000" b="1" dirty="0">
                <a:solidFill>
                  <a:srgbClr val="000000"/>
                </a:solidFill>
                <a:latin typeface="Arial" panose="020B0604020202020204"/>
                <a:sym typeface="+mn-ea"/>
              </a:rPr>
              <a:t>习近平同志</a:t>
            </a:r>
            <a:r>
              <a:rPr kumimoji="1" lang="zh-CN" altLang="en-US" sz="2000" b="1" dirty="0">
                <a:solidFill>
                  <a:srgbClr val="C00000"/>
                </a:solidFill>
                <a:latin typeface="Arial" panose="020B0604020202020204"/>
                <a:sym typeface="+mn-ea"/>
              </a:rPr>
              <a:t>非凡的政治胆略和高超的政治智慧</a:t>
            </a:r>
            <a:r>
              <a:rPr kumimoji="1" lang="zh-CN" altLang="en-US" sz="2000" b="1" dirty="0">
                <a:solidFill>
                  <a:srgbClr val="000000"/>
                </a:solidFill>
                <a:latin typeface="Arial" panose="020B0604020202020204"/>
                <a:sym typeface="+mn-ea"/>
              </a:rPr>
              <a:t>，为这一思想开辟了</a:t>
            </a:r>
            <a:r>
              <a:rPr kumimoji="1" lang="zh-CN" altLang="en-US" sz="2000" b="1" dirty="0">
                <a:solidFill>
                  <a:srgbClr val="C00000"/>
                </a:solidFill>
                <a:latin typeface="Arial" panose="020B0604020202020204"/>
                <a:sym typeface="+mn-ea"/>
              </a:rPr>
              <a:t>宽阔的视野格局</a:t>
            </a:r>
            <a:endParaRPr kumimoji="1" lang="zh-CN" altLang="en-US" sz="2000" b="1" dirty="0">
              <a:solidFill>
                <a:srgbClr val="C00000"/>
              </a:solidFill>
              <a:latin typeface="Arial" panose="020B0604020202020204"/>
              <a:ea typeface="微软雅黑" panose="020B0503020204020204" pitchFamily="34" charset="-122"/>
              <a:cs typeface="+mn-ea"/>
              <a:sym typeface="+mn-ea"/>
            </a:endParaRPr>
          </a:p>
        </p:txBody>
      </p:sp>
      <p:sp>
        <p:nvSpPr>
          <p:cNvPr id="33" name="任意多边形: 形状 32"/>
          <p:cNvSpPr/>
          <p:nvPr/>
        </p:nvSpPr>
        <p:spPr>
          <a:xfrm>
            <a:off x="1375865" y="2648012"/>
            <a:ext cx="2868639" cy="1515571"/>
          </a:xfrm>
          <a:custGeom>
            <a:avLst/>
            <a:gdLst/>
            <a:ahLst/>
            <a:cxnLst/>
            <a:rect l="l" t="t" r="r" b="b"/>
            <a:pathLst>
              <a:path w="2868639" h="1515571">
                <a:moveTo>
                  <a:pt x="1750992" y="1396150"/>
                </a:moveTo>
                <a:cubicBezTo>
                  <a:pt x="1760796" y="1397582"/>
                  <a:pt x="1775502" y="1403643"/>
                  <a:pt x="1795110" y="1414330"/>
                </a:cubicBezTo>
                <a:cubicBezTo>
                  <a:pt x="1816615" y="1428246"/>
                  <a:pt x="1828010" y="1442329"/>
                  <a:pt x="1829294" y="1456579"/>
                </a:cubicBezTo>
                <a:cubicBezTo>
                  <a:pt x="1829294" y="1470531"/>
                  <a:pt x="1819657" y="1480261"/>
                  <a:pt x="1800384" y="1485768"/>
                </a:cubicBezTo>
                <a:cubicBezTo>
                  <a:pt x="1783473" y="1488130"/>
                  <a:pt x="1772032" y="1482075"/>
                  <a:pt x="1766060" y="1467601"/>
                </a:cubicBezTo>
                <a:cubicBezTo>
                  <a:pt x="1766060" y="1465164"/>
                  <a:pt x="1765493" y="1462234"/>
                  <a:pt x="1764358" y="1458811"/>
                </a:cubicBezTo>
                <a:cubicBezTo>
                  <a:pt x="1763242" y="1441026"/>
                  <a:pt x="1753884" y="1423334"/>
                  <a:pt x="1736285" y="1405735"/>
                </a:cubicBezTo>
                <a:cubicBezTo>
                  <a:pt x="1736285" y="1397913"/>
                  <a:pt x="1741187" y="1394717"/>
                  <a:pt x="1750992" y="1396150"/>
                </a:cubicBezTo>
                <a:close/>
                <a:moveTo>
                  <a:pt x="1467598" y="1394535"/>
                </a:moveTo>
                <a:cubicBezTo>
                  <a:pt x="1475826" y="1393537"/>
                  <a:pt x="1484845" y="1403810"/>
                  <a:pt x="1494654" y="1425353"/>
                </a:cubicBezTo>
                <a:cubicBezTo>
                  <a:pt x="1500625" y="1442598"/>
                  <a:pt x="1500504" y="1458235"/>
                  <a:pt x="1494291" y="1472262"/>
                </a:cubicBezTo>
                <a:cubicBezTo>
                  <a:pt x="1483929" y="1494121"/>
                  <a:pt x="1466776" y="1504455"/>
                  <a:pt x="1442834" y="1503264"/>
                </a:cubicBezTo>
                <a:cubicBezTo>
                  <a:pt x="1417830" y="1499134"/>
                  <a:pt x="1408836" y="1486317"/>
                  <a:pt x="1415849" y="1464811"/>
                </a:cubicBezTo>
                <a:cubicBezTo>
                  <a:pt x="1417244" y="1460327"/>
                  <a:pt x="1422500" y="1453667"/>
                  <a:pt x="1431616" y="1444831"/>
                </a:cubicBezTo>
                <a:cubicBezTo>
                  <a:pt x="1451447" y="1425967"/>
                  <a:pt x="1460786" y="1410786"/>
                  <a:pt x="1459633" y="1399289"/>
                </a:cubicBezTo>
                <a:cubicBezTo>
                  <a:pt x="1462200" y="1396452"/>
                  <a:pt x="1464855" y="1394867"/>
                  <a:pt x="1467598" y="1394535"/>
                </a:cubicBezTo>
                <a:close/>
                <a:moveTo>
                  <a:pt x="1522212" y="1382836"/>
                </a:moveTo>
                <a:cubicBezTo>
                  <a:pt x="1524741" y="1382545"/>
                  <a:pt x="1527740" y="1382997"/>
                  <a:pt x="1531210" y="1384193"/>
                </a:cubicBezTo>
                <a:cubicBezTo>
                  <a:pt x="1574686" y="1388416"/>
                  <a:pt x="1589308" y="1396843"/>
                  <a:pt x="1575077" y="1409475"/>
                </a:cubicBezTo>
                <a:cubicBezTo>
                  <a:pt x="1572956" y="1411596"/>
                  <a:pt x="1571895" y="1413074"/>
                  <a:pt x="1571895" y="1413912"/>
                </a:cubicBezTo>
                <a:lnTo>
                  <a:pt x="1571895" y="1452421"/>
                </a:lnTo>
                <a:cubicBezTo>
                  <a:pt x="1571895" y="1459174"/>
                  <a:pt x="1574249" y="1463341"/>
                  <a:pt x="1578955" y="1464922"/>
                </a:cubicBezTo>
                <a:cubicBezTo>
                  <a:pt x="1583811" y="1465890"/>
                  <a:pt x="1596220" y="1466374"/>
                  <a:pt x="1616181" y="1466374"/>
                </a:cubicBezTo>
                <a:cubicBezTo>
                  <a:pt x="1661332" y="1467508"/>
                  <a:pt x="1684437" y="1455128"/>
                  <a:pt x="1685498" y="1429232"/>
                </a:cubicBezTo>
                <a:cubicBezTo>
                  <a:pt x="1688065" y="1417753"/>
                  <a:pt x="1691637" y="1410870"/>
                  <a:pt x="1696213" y="1408582"/>
                </a:cubicBezTo>
                <a:cubicBezTo>
                  <a:pt x="1702911" y="1408582"/>
                  <a:pt x="1706976" y="1414312"/>
                  <a:pt x="1708408" y="1425771"/>
                </a:cubicBezTo>
                <a:cubicBezTo>
                  <a:pt x="1709487" y="1437919"/>
                  <a:pt x="1717180" y="1448951"/>
                  <a:pt x="1731486" y="1458867"/>
                </a:cubicBezTo>
                <a:cubicBezTo>
                  <a:pt x="1741829" y="1465453"/>
                  <a:pt x="1746341" y="1472531"/>
                  <a:pt x="1745020" y="1480103"/>
                </a:cubicBezTo>
                <a:cubicBezTo>
                  <a:pt x="1737057" y="1501348"/>
                  <a:pt x="1709441" y="1512575"/>
                  <a:pt x="1662169" y="1513785"/>
                </a:cubicBezTo>
                <a:cubicBezTo>
                  <a:pt x="1655007" y="1514975"/>
                  <a:pt x="1641807" y="1515571"/>
                  <a:pt x="1622571" y="1515571"/>
                </a:cubicBezTo>
                <a:cubicBezTo>
                  <a:pt x="1602275" y="1515571"/>
                  <a:pt x="1587457" y="1514985"/>
                  <a:pt x="1578118" y="1513813"/>
                </a:cubicBezTo>
                <a:cubicBezTo>
                  <a:pt x="1552687" y="1513813"/>
                  <a:pt x="1535209" y="1509738"/>
                  <a:pt x="1525684" y="1501590"/>
                </a:cubicBezTo>
                <a:cubicBezTo>
                  <a:pt x="1516662" y="1492549"/>
                  <a:pt x="1512150" y="1476745"/>
                  <a:pt x="1512150" y="1454179"/>
                </a:cubicBezTo>
                <a:lnTo>
                  <a:pt x="1512150" y="1405512"/>
                </a:lnTo>
                <a:cubicBezTo>
                  <a:pt x="1511271" y="1391267"/>
                  <a:pt x="1514625" y="1383708"/>
                  <a:pt x="1522212" y="1382836"/>
                </a:cubicBezTo>
                <a:close/>
                <a:moveTo>
                  <a:pt x="995173" y="1351716"/>
                </a:moveTo>
                <a:cubicBezTo>
                  <a:pt x="998853" y="1351824"/>
                  <a:pt x="1002172" y="1354752"/>
                  <a:pt x="1005130" y="1360501"/>
                </a:cubicBezTo>
                <a:cubicBezTo>
                  <a:pt x="1020459" y="1385262"/>
                  <a:pt x="1028124" y="1409958"/>
                  <a:pt x="1028124" y="1434589"/>
                </a:cubicBezTo>
                <a:cubicBezTo>
                  <a:pt x="1026803" y="1450309"/>
                  <a:pt x="1022273" y="1462699"/>
                  <a:pt x="1014534" y="1471759"/>
                </a:cubicBezTo>
                <a:cubicBezTo>
                  <a:pt x="1005344" y="1482289"/>
                  <a:pt x="992015" y="1487554"/>
                  <a:pt x="974546" y="1487554"/>
                </a:cubicBezTo>
                <a:cubicBezTo>
                  <a:pt x="951756" y="1482066"/>
                  <a:pt x="941534" y="1470624"/>
                  <a:pt x="943878" y="1453230"/>
                </a:cubicBezTo>
                <a:cubicBezTo>
                  <a:pt x="945162" y="1446049"/>
                  <a:pt x="950910" y="1437352"/>
                  <a:pt x="961123" y="1427139"/>
                </a:cubicBezTo>
                <a:cubicBezTo>
                  <a:pt x="979969" y="1408349"/>
                  <a:pt x="988815" y="1387839"/>
                  <a:pt x="987661" y="1365608"/>
                </a:cubicBezTo>
                <a:cubicBezTo>
                  <a:pt x="986489" y="1356901"/>
                  <a:pt x="987726" y="1352548"/>
                  <a:pt x="991373" y="1352548"/>
                </a:cubicBezTo>
                <a:cubicBezTo>
                  <a:pt x="992680" y="1351957"/>
                  <a:pt x="993946" y="1351680"/>
                  <a:pt x="995173" y="1351716"/>
                </a:cubicBezTo>
                <a:close/>
                <a:moveTo>
                  <a:pt x="1252510" y="1344923"/>
                </a:moveTo>
                <a:cubicBezTo>
                  <a:pt x="1255729" y="1344816"/>
                  <a:pt x="1259682" y="1345683"/>
                  <a:pt x="1264370" y="1347525"/>
                </a:cubicBezTo>
                <a:cubicBezTo>
                  <a:pt x="1305484" y="1362017"/>
                  <a:pt x="1332738" y="1377774"/>
                  <a:pt x="1346132" y="1394797"/>
                </a:cubicBezTo>
                <a:cubicBezTo>
                  <a:pt x="1357090" y="1413214"/>
                  <a:pt x="1361350" y="1428692"/>
                  <a:pt x="1358913" y="1441231"/>
                </a:cubicBezTo>
                <a:cubicBezTo>
                  <a:pt x="1356271" y="1455686"/>
                  <a:pt x="1348672" y="1466411"/>
                  <a:pt x="1336115" y="1473406"/>
                </a:cubicBezTo>
                <a:cubicBezTo>
                  <a:pt x="1313660" y="1476996"/>
                  <a:pt x="1297577" y="1472727"/>
                  <a:pt x="1287866" y="1460597"/>
                </a:cubicBezTo>
                <a:cubicBezTo>
                  <a:pt x="1286248" y="1457416"/>
                  <a:pt x="1284815" y="1449630"/>
                  <a:pt x="1283569" y="1437240"/>
                </a:cubicBezTo>
                <a:cubicBezTo>
                  <a:pt x="1282453" y="1400238"/>
                  <a:pt x="1273225" y="1375235"/>
                  <a:pt x="1255887" y="1362231"/>
                </a:cubicBezTo>
                <a:cubicBezTo>
                  <a:pt x="1248669" y="1357878"/>
                  <a:pt x="1245060" y="1353190"/>
                  <a:pt x="1245060" y="1348167"/>
                </a:cubicBezTo>
                <a:cubicBezTo>
                  <a:pt x="1246808" y="1346111"/>
                  <a:pt x="1249292" y="1345030"/>
                  <a:pt x="1252510" y="1344923"/>
                </a:cubicBezTo>
                <a:close/>
                <a:moveTo>
                  <a:pt x="1056676" y="1344382"/>
                </a:moveTo>
                <a:cubicBezTo>
                  <a:pt x="1060538" y="1343985"/>
                  <a:pt x="1065140" y="1344372"/>
                  <a:pt x="1070484" y="1345544"/>
                </a:cubicBezTo>
                <a:cubicBezTo>
                  <a:pt x="1073051" y="1345544"/>
                  <a:pt x="1076828" y="1346167"/>
                  <a:pt x="1081814" y="1347413"/>
                </a:cubicBezTo>
                <a:cubicBezTo>
                  <a:pt x="1105552" y="1348771"/>
                  <a:pt x="1116844" y="1352474"/>
                  <a:pt x="1115691" y="1358520"/>
                </a:cubicBezTo>
                <a:cubicBezTo>
                  <a:pt x="1115691" y="1363524"/>
                  <a:pt x="1113282" y="1367617"/>
                  <a:pt x="1108463" y="1370798"/>
                </a:cubicBezTo>
                <a:cubicBezTo>
                  <a:pt x="1106268" y="1373030"/>
                  <a:pt x="1105170" y="1375728"/>
                  <a:pt x="1105170" y="1378891"/>
                </a:cubicBezTo>
                <a:lnTo>
                  <a:pt x="1105170" y="1435510"/>
                </a:lnTo>
                <a:cubicBezTo>
                  <a:pt x="1100501" y="1451379"/>
                  <a:pt x="1117412" y="1459332"/>
                  <a:pt x="1155902" y="1459369"/>
                </a:cubicBezTo>
                <a:cubicBezTo>
                  <a:pt x="1174003" y="1459369"/>
                  <a:pt x="1187156" y="1455770"/>
                  <a:pt x="1195360" y="1448570"/>
                </a:cubicBezTo>
                <a:cubicBezTo>
                  <a:pt x="1204141" y="1441984"/>
                  <a:pt x="1210783" y="1427613"/>
                  <a:pt x="1215285" y="1405456"/>
                </a:cubicBezTo>
                <a:cubicBezTo>
                  <a:pt x="1216754" y="1394704"/>
                  <a:pt x="1221154" y="1389327"/>
                  <a:pt x="1228484" y="1389327"/>
                </a:cubicBezTo>
                <a:cubicBezTo>
                  <a:pt x="1231498" y="1392378"/>
                  <a:pt x="1232372" y="1398638"/>
                  <a:pt x="1231107" y="1408107"/>
                </a:cubicBezTo>
                <a:cubicBezTo>
                  <a:pt x="1230028" y="1424981"/>
                  <a:pt x="1238297" y="1438366"/>
                  <a:pt x="1255915" y="1448263"/>
                </a:cubicBezTo>
                <a:cubicBezTo>
                  <a:pt x="1266314" y="1456077"/>
                  <a:pt x="1271514" y="1462616"/>
                  <a:pt x="1271514" y="1467880"/>
                </a:cubicBezTo>
                <a:cubicBezTo>
                  <a:pt x="1270100" y="1483563"/>
                  <a:pt x="1259468" y="1494790"/>
                  <a:pt x="1239618" y="1501562"/>
                </a:cubicBezTo>
                <a:cubicBezTo>
                  <a:pt x="1225275" y="1507404"/>
                  <a:pt x="1197351" y="1510324"/>
                  <a:pt x="1155846" y="1510324"/>
                </a:cubicBezTo>
                <a:cubicBezTo>
                  <a:pt x="1110417" y="1510324"/>
                  <a:pt x="1080391" y="1506055"/>
                  <a:pt x="1065768" y="1497516"/>
                </a:cubicBezTo>
                <a:cubicBezTo>
                  <a:pt x="1048709" y="1489647"/>
                  <a:pt x="1040179" y="1473452"/>
                  <a:pt x="1040179" y="1448933"/>
                </a:cubicBezTo>
                <a:lnTo>
                  <a:pt x="1041937" y="1369152"/>
                </a:lnTo>
                <a:cubicBezTo>
                  <a:pt x="1040179" y="1353832"/>
                  <a:pt x="1045092" y="1345575"/>
                  <a:pt x="1056676" y="1344382"/>
                </a:cubicBezTo>
                <a:close/>
                <a:moveTo>
                  <a:pt x="1116284" y="1325208"/>
                </a:moveTo>
                <a:cubicBezTo>
                  <a:pt x="1119153" y="1324794"/>
                  <a:pt x="1123458" y="1325201"/>
                  <a:pt x="1129197" y="1326429"/>
                </a:cubicBezTo>
                <a:cubicBezTo>
                  <a:pt x="1161065" y="1330112"/>
                  <a:pt x="1183324" y="1341432"/>
                  <a:pt x="1195974" y="1360389"/>
                </a:cubicBezTo>
                <a:cubicBezTo>
                  <a:pt x="1204309" y="1382044"/>
                  <a:pt x="1200030" y="1400266"/>
                  <a:pt x="1183138" y="1415056"/>
                </a:cubicBezTo>
                <a:cubicBezTo>
                  <a:pt x="1153912" y="1424860"/>
                  <a:pt x="1137196" y="1417781"/>
                  <a:pt x="1132992" y="1393820"/>
                </a:cubicBezTo>
                <a:cubicBezTo>
                  <a:pt x="1132992" y="1389690"/>
                  <a:pt x="1132992" y="1385160"/>
                  <a:pt x="1132992" y="1380230"/>
                </a:cubicBezTo>
                <a:cubicBezTo>
                  <a:pt x="1134145" y="1365608"/>
                  <a:pt x="1129392" y="1353013"/>
                  <a:pt x="1118732" y="1342446"/>
                </a:cubicBezTo>
                <a:cubicBezTo>
                  <a:pt x="1113058" y="1335675"/>
                  <a:pt x="1110807" y="1331163"/>
                  <a:pt x="1111979" y="1328912"/>
                </a:cubicBezTo>
                <a:cubicBezTo>
                  <a:pt x="1111979" y="1326856"/>
                  <a:pt x="1113414" y="1325622"/>
                  <a:pt x="1116284" y="1325208"/>
                </a:cubicBezTo>
                <a:close/>
                <a:moveTo>
                  <a:pt x="1664708" y="1280915"/>
                </a:moveTo>
                <a:lnTo>
                  <a:pt x="1664708" y="1333293"/>
                </a:lnTo>
                <a:lnTo>
                  <a:pt x="1731039" y="1333293"/>
                </a:lnTo>
                <a:lnTo>
                  <a:pt x="1731039" y="1280915"/>
                </a:lnTo>
                <a:close/>
                <a:moveTo>
                  <a:pt x="1182217" y="1233644"/>
                </a:moveTo>
                <a:lnTo>
                  <a:pt x="1182217" y="1300002"/>
                </a:lnTo>
                <a:lnTo>
                  <a:pt x="1236297" y="1300002"/>
                </a:lnTo>
                <a:lnTo>
                  <a:pt x="1236297" y="1233644"/>
                </a:lnTo>
                <a:close/>
                <a:moveTo>
                  <a:pt x="1064903" y="1233644"/>
                </a:moveTo>
                <a:lnTo>
                  <a:pt x="1064903" y="1300002"/>
                </a:lnTo>
                <a:lnTo>
                  <a:pt x="1118984" y="1300002"/>
                </a:lnTo>
                <a:lnTo>
                  <a:pt x="1118984" y="1233644"/>
                </a:lnTo>
                <a:close/>
                <a:moveTo>
                  <a:pt x="1664708" y="1216147"/>
                </a:moveTo>
                <a:lnTo>
                  <a:pt x="1664708" y="1263251"/>
                </a:lnTo>
                <a:lnTo>
                  <a:pt x="1731039" y="1263251"/>
                </a:lnTo>
                <a:lnTo>
                  <a:pt x="1731039" y="1216147"/>
                </a:lnTo>
                <a:close/>
                <a:moveTo>
                  <a:pt x="1601447" y="1202479"/>
                </a:moveTo>
                <a:lnTo>
                  <a:pt x="1599508" y="1204224"/>
                </a:lnTo>
                <a:cubicBezTo>
                  <a:pt x="1597322" y="1205159"/>
                  <a:pt x="1594508" y="1205627"/>
                  <a:pt x="1591066" y="1205627"/>
                </a:cubicBezTo>
                <a:lnTo>
                  <a:pt x="1542121" y="1205627"/>
                </a:lnTo>
                <a:lnTo>
                  <a:pt x="1542121" y="1229067"/>
                </a:lnTo>
                <a:cubicBezTo>
                  <a:pt x="1567756" y="1233532"/>
                  <a:pt x="1586815" y="1243876"/>
                  <a:pt x="1599298" y="1260098"/>
                </a:cubicBezTo>
                <a:lnTo>
                  <a:pt x="1601447" y="1268226"/>
                </a:lnTo>
                <a:close/>
                <a:moveTo>
                  <a:pt x="344175" y="1166894"/>
                </a:moveTo>
                <a:cubicBezTo>
                  <a:pt x="357235" y="1169480"/>
                  <a:pt x="375401" y="1182400"/>
                  <a:pt x="398674" y="1205655"/>
                </a:cubicBezTo>
                <a:cubicBezTo>
                  <a:pt x="402636" y="1212073"/>
                  <a:pt x="404032" y="1216287"/>
                  <a:pt x="402860" y="1218296"/>
                </a:cubicBezTo>
                <a:cubicBezTo>
                  <a:pt x="402860" y="1222686"/>
                  <a:pt x="398153" y="1224881"/>
                  <a:pt x="388740" y="1224881"/>
                </a:cubicBezTo>
                <a:lnTo>
                  <a:pt x="256748" y="1224881"/>
                </a:lnTo>
                <a:cubicBezTo>
                  <a:pt x="251427" y="1223728"/>
                  <a:pt x="248767" y="1228946"/>
                  <a:pt x="248767" y="1240536"/>
                </a:cubicBezTo>
                <a:lnTo>
                  <a:pt x="248767" y="1331535"/>
                </a:lnTo>
                <a:lnTo>
                  <a:pt x="301201" y="1331535"/>
                </a:lnTo>
                <a:cubicBezTo>
                  <a:pt x="300252" y="1331535"/>
                  <a:pt x="303331" y="1326968"/>
                  <a:pt x="310438" y="1317834"/>
                </a:cubicBezTo>
                <a:cubicBezTo>
                  <a:pt x="322065" y="1303621"/>
                  <a:pt x="330334" y="1296514"/>
                  <a:pt x="335245" y="1296514"/>
                </a:cubicBezTo>
                <a:cubicBezTo>
                  <a:pt x="346296" y="1299267"/>
                  <a:pt x="361179" y="1310588"/>
                  <a:pt x="379894" y="1330475"/>
                </a:cubicBezTo>
                <a:cubicBezTo>
                  <a:pt x="384693" y="1335740"/>
                  <a:pt x="386182" y="1340707"/>
                  <a:pt x="384358" y="1345376"/>
                </a:cubicBezTo>
                <a:cubicBezTo>
                  <a:pt x="381791" y="1347944"/>
                  <a:pt x="376247" y="1349227"/>
                  <a:pt x="367727" y="1349227"/>
                </a:cubicBezTo>
                <a:lnTo>
                  <a:pt x="248767" y="1349227"/>
                </a:lnTo>
                <a:lnTo>
                  <a:pt x="248767" y="1473378"/>
                </a:lnTo>
                <a:lnTo>
                  <a:pt x="339710" y="1473378"/>
                </a:lnTo>
                <a:cubicBezTo>
                  <a:pt x="338854" y="1473378"/>
                  <a:pt x="342045" y="1469248"/>
                  <a:pt x="349282" y="1460988"/>
                </a:cubicBezTo>
                <a:cubicBezTo>
                  <a:pt x="358937" y="1447686"/>
                  <a:pt x="366620" y="1439547"/>
                  <a:pt x="372331" y="1436571"/>
                </a:cubicBezTo>
                <a:cubicBezTo>
                  <a:pt x="384052" y="1439138"/>
                  <a:pt x="401027" y="1450933"/>
                  <a:pt x="423258" y="1471955"/>
                </a:cubicBezTo>
                <a:cubicBezTo>
                  <a:pt x="426012" y="1476587"/>
                  <a:pt x="426607" y="1480810"/>
                  <a:pt x="425044" y="1484624"/>
                </a:cubicBezTo>
                <a:cubicBezTo>
                  <a:pt x="422886" y="1488902"/>
                  <a:pt x="418375" y="1491042"/>
                  <a:pt x="411510" y="1491042"/>
                </a:cubicBezTo>
                <a:lnTo>
                  <a:pt x="14028" y="1491042"/>
                </a:lnTo>
                <a:cubicBezTo>
                  <a:pt x="6754" y="1491042"/>
                  <a:pt x="2186" y="1488261"/>
                  <a:pt x="326" y="1482698"/>
                </a:cubicBezTo>
                <a:cubicBezTo>
                  <a:pt x="-1125" y="1476485"/>
                  <a:pt x="2270" y="1473378"/>
                  <a:pt x="10512" y="1473378"/>
                </a:cubicBezTo>
                <a:lnTo>
                  <a:pt x="178529" y="1473378"/>
                </a:lnTo>
                <a:lnTo>
                  <a:pt x="178529" y="1349227"/>
                </a:lnTo>
                <a:lnTo>
                  <a:pt x="61299" y="1349227"/>
                </a:lnTo>
                <a:cubicBezTo>
                  <a:pt x="54658" y="1349227"/>
                  <a:pt x="49616" y="1346632"/>
                  <a:pt x="46175" y="1341442"/>
                </a:cubicBezTo>
                <a:cubicBezTo>
                  <a:pt x="44519" y="1334837"/>
                  <a:pt x="47812" y="1331535"/>
                  <a:pt x="56053" y="1331535"/>
                </a:cubicBezTo>
                <a:lnTo>
                  <a:pt x="178529" y="1331535"/>
                </a:lnTo>
                <a:lnTo>
                  <a:pt x="178529" y="1224881"/>
                </a:lnTo>
                <a:lnTo>
                  <a:pt x="47291" y="1224881"/>
                </a:lnTo>
                <a:cubicBezTo>
                  <a:pt x="39477" y="1224881"/>
                  <a:pt x="33998" y="1222519"/>
                  <a:pt x="30855" y="1217793"/>
                </a:cubicBezTo>
                <a:cubicBezTo>
                  <a:pt x="27729" y="1210743"/>
                  <a:pt x="30873" y="1207217"/>
                  <a:pt x="40287" y="1207217"/>
                </a:cubicBezTo>
                <a:lnTo>
                  <a:pt x="311693" y="1207217"/>
                </a:lnTo>
                <a:cubicBezTo>
                  <a:pt x="311805" y="1207217"/>
                  <a:pt x="315581" y="1201897"/>
                  <a:pt x="323023" y="1191255"/>
                </a:cubicBezTo>
                <a:cubicBezTo>
                  <a:pt x="331413" y="1178047"/>
                  <a:pt x="338464" y="1169927"/>
                  <a:pt x="344175" y="1166894"/>
                </a:cubicBezTo>
                <a:close/>
                <a:moveTo>
                  <a:pt x="1674559" y="1149593"/>
                </a:moveTo>
                <a:cubicBezTo>
                  <a:pt x="1666820" y="1148421"/>
                  <a:pt x="1663536" y="1152058"/>
                  <a:pt x="1664708" y="1160504"/>
                </a:cubicBezTo>
                <a:lnTo>
                  <a:pt x="1664708" y="1198455"/>
                </a:lnTo>
                <a:lnTo>
                  <a:pt x="1731039" y="1198455"/>
                </a:lnTo>
                <a:lnTo>
                  <a:pt x="1731039" y="1149593"/>
                </a:lnTo>
                <a:close/>
                <a:moveTo>
                  <a:pt x="1197509" y="1149593"/>
                </a:moveTo>
                <a:cubicBezTo>
                  <a:pt x="1186142" y="1148421"/>
                  <a:pt x="1181045" y="1153295"/>
                  <a:pt x="1182217" y="1164215"/>
                </a:cubicBezTo>
                <a:lnTo>
                  <a:pt x="1182217" y="1217710"/>
                </a:lnTo>
                <a:lnTo>
                  <a:pt x="1236297" y="1217710"/>
                </a:lnTo>
                <a:lnTo>
                  <a:pt x="1236297" y="1149593"/>
                </a:lnTo>
                <a:close/>
                <a:moveTo>
                  <a:pt x="1082316" y="1149593"/>
                </a:moveTo>
                <a:cubicBezTo>
                  <a:pt x="1071507" y="1149593"/>
                  <a:pt x="1065703" y="1153565"/>
                  <a:pt x="1064903" y="1161508"/>
                </a:cubicBezTo>
                <a:lnTo>
                  <a:pt x="1064903" y="1217710"/>
                </a:lnTo>
                <a:lnTo>
                  <a:pt x="1118984" y="1217710"/>
                </a:lnTo>
                <a:lnTo>
                  <a:pt x="1118984" y="1149593"/>
                </a:lnTo>
                <a:close/>
                <a:moveTo>
                  <a:pt x="759833" y="1135389"/>
                </a:moveTo>
                <a:cubicBezTo>
                  <a:pt x="806007" y="1143891"/>
                  <a:pt x="835587" y="1155937"/>
                  <a:pt x="848572" y="1171526"/>
                </a:cubicBezTo>
                <a:cubicBezTo>
                  <a:pt x="848572" y="1177219"/>
                  <a:pt x="844414" y="1183526"/>
                  <a:pt x="836098" y="1190446"/>
                </a:cubicBezTo>
                <a:cubicBezTo>
                  <a:pt x="830015" y="1195506"/>
                  <a:pt x="826508" y="1199878"/>
                  <a:pt x="825578" y="1203562"/>
                </a:cubicBezTo>
                <a:cubicBezTo>
                  <a:pt x="800780" y="1265009"/>
                  <a:pt x="783627" y="1302858"/>
                  <a:pt x="774121" y="1317108"/>
                </a:cubicBezTo>
                <a:cubicBezTo>
                  <a:pt x="762401" y="1339358"/>
                  <a:pt x="746941" y="1361106"/>
                  <a:pt x="727742" y="1382351"/>
                </a:cubicBezTo>
                <a:cubicBezTo>
                  <a:pt x="771647" y="1413065"/>
                  <a:pt x="819616" y="1436115"/>
                  <a:pt x="871650" y="1451500"/>
                </a:cubicBezTo>
                <a:cubicBezTo>
                  <a:pt x="885454" y="1455239"/>
                  <a:pt x="892355" y="1458160"/>
                  <a:pt x="892355" y="1460262"/>
                </a:cubicBezTo>
                <a:cubicBezTo>
                  <a:pt x="894681" y="1465453"/>
                  <a:pt x="889091" y="1469871"/>
                  <a:pt x="875584" y="1473517"/>
                </a:cubicBezTo>
                <a:cubicBezTo>
                  <a:pt x="855939" y="1475694"/>
                  <a:pt x="839931" y="1484763"/>
                  <a:pt x="827559" y="1500725"/>
                </a:cubicBezTo>
                <a:cubicBezTo>
                  <a:pt x="820974" y="1509450"/>
                  <a:pt x="815449" y="1513813"/>
                  <a:pt x="810984" y="1513813"/>
                </a:cubicBezTo>
                <a:cubicBezTo>
                  <a:pt x="779451" y="1507729"/>
                  <a:pt x="735788" y="1480298"/>
                  <a:pt x="679996" y="1431520"/>
                </a:cubicBezTo>
                <a:cubicBezTo>
                  <a:pt x="631534" y="1466271"/>
                  <a:pt x="578430" y="1492316"/>
                  <a:pt x="520685" y="1509655"/>
                </a:cubicBezTo>
                <a:cubicBezTo>
                  <a:pt x="500593" y="1514771"/>
                  <a:pt x="487831" y="1516082"/>
                  <a:pt x="482399" y="1513589"/>
                </a:cubicBezTo>
                <a:cubicBezTo>
                  <a:pt x="482399" y="1507859"/>
                  <a:pt x="491543" y="1500418"/>
                  <a:pt x="509830" y="1491265"/>
                </a:cubicBezTo>
                <a:cubicBezTo>
                  <a:pt x="568319" y="1462597"/>
                  <a:pt x="614037" y="1429315"/>
                  <a:pt x="646984" y="1391420"/>
                </a:cubicBezTo>
                <a:cubicBezTo>
                  <a:pt x="622949" y="1354585"/>
                  <a:pt x="607210" y="1326298"/>
                  <a:pt x="599769" y="1306560"/>
                </a:cubicBezTo>
                <a:cubicBezTo>
                  <a:pt x="590411" y="1274990"/>
                  <a:pt x="583416" y="1245885"/>
                  <a:pt x="578784" y="1219244"/>
                </a:cubicBezTo>
                <a:cubicBezTo>
                  <a:pt x="575231" y="1188344"/>
                  <a:pt x="576812" y="1170327"/>
                  <a:pt x="583528" y="1165192"/>
                </a:cubicBezTo>
                <a:cubicBezTo>
                  <a:pt x="589258" y="1165192"/>
                  <a:pt x="593499" y="1171387"/>
                  <a:pt x="596253" y="1183777"/>
                </a:cubicBezTo>
                <a:cubicBezTo>
                  <a:pt x="618316" y="1258098"/>
                  <a:pt x="647635" y="1312011"/>
                  <a:pt x="684210" y="1345516"/>
                </a:cubicBezTo>
                <a:cubicBezTo>
                  <a:pt x="696898" y="1323899"/>
                  <a:pt x="709455" y="1296458"/>
                  <a:pt x="721882" y="1263195"/>
                </a:cubicBezTo>
                <a:cubicBezTo>
                  <a:pt x="736170" y="1229058"/>
                  <a:pt x="745648" y="1194511"/>
                  <a:pt x="750318" y="1159555"/>
                </a:cubicBezTo>
                <a:cubicBezTo>
                  <a:pt x="751564" y="1146960"/>
                  <a:pt x="754736" y="1138905"/>
                  <a:pt x="759833" y="1135389"/>
                </a:cubicBezTo>
                <a:close/>
                <a:moveTo>
                  <a:pt x="633346" y="1115569"/>
                </a:moveTo>
                <a:cubicBezTo>
                  <a:pt x="636578" y="1115425"/>
                  <a:pt x="640510" y="1116265"/>
                  <a:pt x="645143" y="1118088"/>
                </a:cubicBezTo>
                <a:cubicBezTo>
                  <a:pt x="674592" y="1126701"/>
                  <a:pt x="694879" y="1137808"/>
                  <a:pt x="706004" y="1151407"/>
                </a:cubicBezTo>
                <a:cubicBezTo>
                  <a:pt x="719343" y="1171424"/>
                  <a:pt x="721091" y="1189786"/>
                  <a:pt x="711250" y="1206492"/>
                </a:cubicBezTo>
                <a:cubicBezTo>
                  <a:pt x="694712" y="1225765"/>
                  <a:pt x="677624" y="1229318"/>
                  <a:pt x="659988" y="1217152"/>
                </a:cubicBezTo>
                <a:cubicBezTo>
                  <a:pt x="651319" y="1209971"/>
                  <a:pt x="646984" y="1197925"/>
                  <a:pt x="646984" y="1181014"/>
                </a:cubicBezTo>
                <a:cubicBezTo>
                  <a:pt x="648156" y="1161462"/>
                  <a:pt x="642826" y="1145816"/>
                  <a:pt x="630995" y="1134078"/>
                </a:cubicBezTo>
                <a:cubicBezTo>
                  <a:pt x="625321" y="1127287"/>
                  <a:pt x="623572" y="1122246"/>
                  <a:pt x="625748" y="1118953"/>
                </a:cubicBezTo>
                <a:cubicBezTo>
                  <a:pt x="627581" y="1116841"/>
                  <a:pt x="630113" y="1115714"/>
                  <a:pt x="633346" y="1115569"/>
                </a:cubicBezTo>
                <a:close/>
                <a:moveTo>
                  <a:pt x="1257924" y="1107400"/>
                </a:moveTo>
                <a:cubicBezTo>
                  <a:pt x="1281029" y="1111251"/>
                  <a:pt x="1301903" y="1126376"/>
                  <a:pt x="1320543" y="1152774"/>
                </a:cubicBezTo>
                <a:cubicBezTo>
                  <a:pt x="1318776" y="1158802"/>
                  <a:pt x="1314693" y="1163722"/>
                  <a:pt x="1308293" y="1167536"/>
                </a:cubicBezTo>
                <a:cubicBezTo>
                  <a:pt x="1304795" y="1170159"/>
                  <a:pt x="1303047" y="1171731"/>
                  <a:pt x="1303047" y="1172252"/>
                </a:cubicBezTo>
                <a:lnTo>
                  <a:pt x="1303047" y="1303574"/>
                </a:lnTo>
                <a:cubicBezTo>
                  <a:pt x="1306544" y="1319536"/>
                  <a:pt x="1291531" y="1329498"/>
                  <a:pt x="1258008" y="1333461"/>
                </a:cubicBezTo>
                <a:cubicBezTo>
                  <a:pt x="1242362" y="1334633"/>
                  <a:pt x="1235125" y="1329173"/>
                  <a:pt x="1236297" y="1317080"/>
                </a:cubicBezTo>
                <a:lnTo>
                  <a:pt x="1236297" y="1315936"/>
                </a:lnTo>
                <a:lnTo>
                  <a:pt x="1064903" y="1315936"/>
                </a:lnTo>
                <a:lnTo>
                  <a:pt x="1064903" y="1318950"/>
                </a:lnTo>
                <a:cubicBezTo>
                  <a:pt x="1068401" y="1329052"/>
                  <a:pt x="1057601" y="1336214"/>
                  <a:pt x="1032505" y="1340437"/>
                </a:cubicBezTo>
                <a:cubicBezTo>
                  <a:pt x="1011930" y="1345125"/>
                  <a:pt x="1002228" y="1338586"/>
                  <a:pt x="1003400" y="1320820"/>
                </a:cubicBezTo>
                <a:lnTo>
                  <a:pt x="1003400" y="1128469"/>
                </a:lnTo>
                <a:cubicBezTo>
                  <a:pt x="1003400" y="1112060"/>
                  <a:pt x="1020143" y="1111084"/>
                  <a:pt x="1053629" y="1125539"/>
                </a:cubicBezTo>
                <a:cubicBezTo>
                  <a:pt x="1062113" y="1129780"/>
                  <a:pt x="1067005" y="1131901"/>
                  <a:pt x="1068308" y="1131901"/>
                </a:cubicBezTo>
                <a:lnTo>
                  <a:pt x="1231944" y="1131901"/>
                </a:lnTo>
                <a:cubicBezTo>
                  <a:pt x="1232260" y="1131566"/>
                  <a:pt x="1234344" y="1128962"/>
                  <a:pt x="1238195" y="1124087"/>
                </a:cubicBezTo>
                <a:cubicBezTo>
                  <a:pt x="1245153" y="1112963"/>
                  <a:pt x="1251729" y="1107400"/>
                  <a:pt x="1257924" y="1107400"/>
                </a:cubicBezTo>
                <a:close/>
                <a:moveTo>
                  <a:pt x="163056" y="1104477"/>
                </a:moveTo>
                <a:cubicBezTo>
                  <a:pt x="170311" y="1102947"/>
                  <a:pt x="183506" y="1104544"/>
                  <a:pt x="202639" y="1109270"/>
                </a:cubicBezTo>
                <a:cubicBezTo>
                  <a:pt x="227736" y="1115521"/>
                  <a:pt x="244125" y="1124413"/>
                  <a:pt x="251808" y="1135947"/>
                </a:cubicBezTo>
                <a:cubicBezTo>
                  <a:pt x="263789" y="1156281"/>
                  <a:pt x="261585" y="1174996"/>
                  <a:pt x="245195" y="1192093"/>
                </a:cubicBezTo>
                <a:cubicBezTo>
                  <a:pt x="223689" y="1206957"/>
                  <a:pt x="204779" y="1206185"/>
                  <a:pt x="188463" y="1189776"/>
                </a:cubicBezTo>
                <a:cubicBezTo>
                  <a:pt x="184166" y="1183842"/>
                  <a:pt x="182603" y="1175535"/>
                  <a:pt x="183775" y="1164857"/>
                </a:cubicBezTo>
                <a:cubicBezTo>
                  <a:pt x="184947" y="1147054"/>
                  <a:pt x="176725" y="1131585"/>
                  <a:pt x="159107" y="1118451"/>
                </a:cubicBezTo>
                <a:cubicBezTo>
                  <a:pt x="154484" y="1110665"/>
                  <a:pt x="155800" y="1106007"/>
                  <a:pt x="163056" y="1104477"/>
                </a:cubicBezTo>
                <a:close/>
                <a:moveTo>
                  <a:pt x="1496358" y="1100895"/>
                </a:moveTo>
                <a:cubicBezTo>
                  <a:pt x="1500435" y="1100571"/>
                  <a:pt x="1505290" y="1101001"/>
                  <a:pt x="1510922" y="1102182"/>
                </a:cubicBezTo>
                <a:cubicBezTo>
                  <a:pt x="1549246" y="1107930"/>
                  <a:pt x="1560761" y="1117511"/>
                  <a:pt x="1545469" y="1130924"/>
                </a:cubicBezTo>
                <a:cubicBezTo>
                  <a:pt x="1543237" y="1133138"/>
                  <a:pt x="1542121" y="1134078"/>
                  <a:pt x="1542121" y="1133743"/>
                </a:cubicBezTo>
                <a:lnTo>
                  <a:pt x="1542121" y="1177767"/>
                </a:lnTo>
                <a:lnTo>
                  <a:pt x="1544939" y="1173480"/>
                </a:lnTo>
                <a:cubicBezTo>
                  <a:pt x="1551990" y="1165238"/>
                  <a:pt x="1557478" y="1160141"/>
                  <a:pt x="1561403" y="1158188"/>
                </a:cubicBezTo>
                <a:cubicBezTo>
                  <a:pt x="1567082" y="1158188"/>
                  <a:pt x="1576256" y="1163812"/>
                  <a:pt x="1588925" y="1175062"/>
                </a:cubicBezTo>
                <a:lnTo>
                  <a:pt x="1601447" y="1186942"/>
                </a:lnTo>
                <a:lnTo>
                  <a:pt x="1601447" y="1142477"/>
                </a:lnTo>
                <a:cubicBezTo>
                  <a:pt x="1601447" y="1128431"/>
                  <a:pt x="1602535" y="1121409"/>
                  <a:pt x="1604712" y="1121409"/>
                </a:cubicBezTo>
                <a:cubicBezTo>
                  <a:pt x="1606349" y="1117874"/>
                  <a:pt x="1612460" y="1118013"/>
                  <a:pt x="1623046" y="1121827"/>
                </a:cubicBezTo>
                <a:cubicBezTo>
                  <a:pt x="1630710" y="1123985"/>
                  <a:pt x="1644291" y="1127929"/>
                  <a:pt x="1663788" y="1133659"/>
                </a:cubicBezTo>
                <a:lnTo>
                  <a:pt x="1725877" y="1133659"/>
                </a:lnTo>
                <a:cubicBezTo>
                  <a:pt x="1726658" y="1133659"/>
                  <a:pt x="1727867" y="1131594"/>
                  <a:pt x="1729504" y="1127464"/>
                </a:cubicBezTo>
                <a:cubicBezTo>
                  <a:pt x="1733486" y="1119502"/>
                  <a:pt x="1738462" y="1113967"/>
                  <a:pt x="1744434" y="1110860"/>
                </a:cubicBezTo>
                <a:cubicBezTo>
                  <a:pt x="1765530" y="1114618"/>
                  <a:pt x="1785520" y="1125315"/>
                  <a:pt x="1804402" y="1142951"/>
                </a:cubicBezTo>
                <a:cubicBezTo>
                  <a:pt x="1805835" y="1148421"/>
                  <a:pt x="1803100" y="1154802"/>
                  <a:pt x="1796198" y="1162094"/>
                </a:cubicBezTo>
                <a:cubicBezTo>
                  <a:pt x="1793761" y="1164532"/>
                  <a:pt x="1792542" y="1166169"/>
                  <a:pt x="1792542" y="1167006"/>
                </a:cubicBezTo>
                <a:lnTo>
                  <a:pt x="1792542" y="1328633"/>
                </a:lnTo>
                <a:cubicBezTo>
                  <a:pt x="1794868" y="1354027"/>
                  <a:pt x="1784524" y="1366724"/>
                  <a:pt x="1761512" y="1366724"/>
                </a:cubicBezTo>
                <a:cubicBezTo>
                  <a:pt x="1740025" y="1369068"/>
                  <a:pt x="1729867" y="1364194"/>
                  <a:pt x="1731039" y="1352101"/>
                </a:cubicBezTo>
                <a:lnTo>
                  <a:pt x="1731039" y="1350957"/>
                </a:lnTo>
                <a:lnTo>
                  <a:pt x="1664708" y="1350957"/>
                </a:lnTo>
                <a:lnTo>
                  <a:pt x="1664708" y="1349032"/>
                </a:lnTo>
                <a:cubicBezTo>
                  <a:pt x="1665871" y="1354139"/>
                  <a:pt x="1663327" y="1358308"/>
                  <a:pt x="1657076" y="1361540"/>
                </a:cubicBezTo>
                <a:lnTo>
                  <a:pt x="1630367" y="1367697"/>
                </a:lnTo>
                <a:lnTo>
                  <a:pt x="1643225" y="1373861"/>
                </a:lnTo>
                <a:cubicBezTo>
                  <a:pt x="1649064" y="1377614"/>
                  <a:pt x="1654849" y="1382295"/>
                  <a:pt x="1660578" y="1387904"/>
                </a:cubicBezTo>
                <a:cubicBezTo>
                  <a:pt x="1670327" y="1405689"/>
                  <a:pt x="1670122" y="1422525"/>
                  <a:pt x="1659965" y="1438412"/>
                </a:cubicBezTo>
                <a:cubicBezTo>
                  <a:pt x="1645975" y="1452495"/>
                  <a:pt x="1630673" y="1453946"/>
                  <a:pt x="1614060" y="1442766"/>
                </a:cubicBezTo>
                <a:cubicBezTo>
                  <a:pt x="1609168" y="1439510"/>
                  <a:pt x="1606721" y="1430469"/>
                  <a:pt x="1606721" y="1415642"/>
                </a:cubicBezTo>
                <a:cubicBezTo>
                  <a:pt x="1606721" y="1395085"/>
                  <a:pt x="1600880" y="1378249"/>
                  <a:pt x="1589197" y="1365133"/>
                </a:cubicBezTo>
                <a:lnTo>
                  <a:pt x="1605115" y="1362826"/>
                </a:lnTo>
                <a:lnTo>
                  <a:pt x="1601749" y="1356319"/>
                </a:lnTo>
                <a:cubicBezTo>
                  <a:pt x="1600966" y="1352744"/>
                  <a:pt x="1600866" y="1348427"/>
                  <a:pt x="1601447" y="1343367"/>
                </a:cubicBezTo>
                <a:lnTo>
                  <a:pt x="1601447" y="1292423"/>
                </a:lnTo>
                <a:lnTo>
                  <a:pt x="1592629" y="1307844"/>
                </a:lnTo>
                <a:cubicBezTo>
                  <a:pt x="1573114" y="1320252"/>
                  <a:pt x="1557580" y="1318569"/>
                  <a:pt x="1546027" y="1302793"/>
                </a:cubicBezTo>
                <a:cubicBezTo>
                  <a:pt x="1544465" y="1299574"/>
                  <a:pt x="1543683" y="1292831"/>
                  <a:pt x="1543683" y="1282562"/>
                </a:cubicBezTo>
                <a:cubicBezTo>
                  <a:pt x="1543683" y="1264404"/>
                  <a:pt x="1543162" y="1252768"/>
                  <a:pt x="1542121" y="1247652"/>
                </a:cubicBezTo>
                <a:lnTo>
                  <a:pt x="1542121" y="1358436"/>
                </a:lnTo>
                <a:cubicBezTo>
                  <a:pt x="1543293" y="1373003"/>
                  <a:pt x="1535228" y="1381021"/>
                  <a:pt x="1517927" y="1382490"/>
                </a:cubicBezTo>
                <a:cubicBezTo>
                  <a:pt x="1489556" y="1387160"/>
                  <a:pt x="1477129" y="1380537"/>
                  <a:pt x="1480645" y="1362622"/>
                </a:cubicBezTo>
                <a:lnTo>
                  <a:pt x="1480645" y="1298440"/>
                </a:lnTo>
                <a:cubicBezTo>
                  <a:pt x="1429281" y="1346306"/>
                  <a:pt x="1404817" y="1361673"/>
                  <a:pt x="1407254" y="1344539"/>
                </a:cubicBezTo>
                <a:cubicBezTo>
                  <a:pt x="1442285" y="1307183"/>
                  <a:pt x="1466162" y="1260879"/>
                  <a:pt x="1478887" y="1205627"/>
                </a:cubicBezTo>
                <a:lnTo>
                  <a:pt x="1422965" y="1205627"/>
                </a:lnTo>
                <a:cubicBezTo>
                  <a:pt x="1417886" y="1205627"/>
                  <a:pt x="1413403" y="1203683"/>
                  <a:pt x="1409515" y="1199794"/>
                </a:cubicBezTo>
                <a:cubicBezTo>
                  <a:pt x="1407896" y="1191888"/>
                  <a:pt x="1410622" y="1187935"/>
                  <a:pt x="1417691" y="1187935"/>
                </a:cubicBezTo>
                <a:lnTo>
                  <a:pt x="1480645" y="1187935"/>
                </a:lnTo>
                <a:lnTo>
                  <a:pt x="1480645" y="1124115"/>
                </a:lnTo>
                <a:cubicBezTo>
                  <a:pt x="1478887" y="1109605"/>
                  <a:pt x="1484125" y="1101864"/>
                  <a:pt x="1496358" y="1100895"/>
                </a:cubicBezTo>
                <a:close/>
                <a:moveTo>
                  <a:pt x="576961" y="862336"/>
                </a:moveTo>
                <a:lnTo>
                  <a:pt x="576961" y="914686"/>
                </a:lnTo>
                <a:lnTo>
                  <a:pt x="816639" y="914686"/>
                </a:lnTo>
                <a:lnTo>
                  <a:pt x="816639" y="862336"/>
                </a:lnTo>
                <a:close/>
                <a:moveTo>
                  <a:pt x="1178258" y="807307"/>
                </a:moveTo>
                <a:cubicBezTo>
                  <a:pt x="1189298" y="807181"/>
                  <a:pt x="1206685" y="820408"/>
                  <a:pt x="1230419" y="846988"/>
                </a:cubicBezTo>
                <a:cubicBezTo>
                  <a:pt x="1238865" y="867880"/>
                  <a:pt x="1234093" y="884986"/>
                  <a:pt x="1216103" y="898306"/>
                </a:cubicBezTo>
                <a:cubicBezTo>
                  <a:pt x="1188942" y="908166"/>
                  <a:pt x="1173938" y="901031"/>
                  <a:pt x="1171092" y="876903"/>
                </a:cubicBezTo>
                <a:cubicBezTo>
                  <a:pt x="1171092" y="872680"/>
                  <a:pt x="1172264" y="867629"/>
                  <a:pt x="1174608" y="861750"/>
                </a:cubicBezTo>
                <a:cubicBezTo>
                  <a:pt x="1180431" y="842942"/>
                  <a:pt x="1178673" y="826320"/>
                  <a:pt x="1169334" y="811883"/>
                </a:cubicBezTo>
                <a:cubicBezTo>
                  <a:pt x="1171604" y="808874"/>
                  <a:pt x="1174578" y="807349"/>
                  <a:pt x="1178258" y="807307"/>
                </a:cubicBezTo>
                <a:close/>
                <a:moveTo>
                  <a:pt x="720533" y="780015"/>
                </a:moveTo>
                <a:lnTo>
                  <a:pt x="720533" y="846402"/>
                </a:lnTo>
                <a:lnTo>
                  <a:pt x="757201" y="846402"/>
                </a:lnTo>
                <a:cubicBezTo>
                  <a:pt x="755601" y="846402"/>
                  <a:pt x="756150" y="844291"/>
                  <a:pt x="758847" y="840068"/>
                </a:cubicBezTo>
                <a:cubicBezTo>
                  <a:pt x="747890" y="838077"/>
                  <a:pt x="739779" y="827873"/>
                  <a:pt x="734514" y="809455"/>
                </a:cubicBezTo>
                <a:cubicBezTo>
                  <a:pt x="731333" y="793642"/>
                  <a:pt x="726673" y="783829"/>
                  <a:pt x="720533" y="780015"/>
                </a:cubicBezTo>
                <a:close/>
                <a:moveTo>
                  <a:pt x="2761693" y="772844"/>
                </a:moveTo>
                <a:cubicBezTo>
                  <a:pt x="2773692" y="772844"/>
                  <a:pt x="2790537" y="781876"/>
                  <a:pt x="2812229" y="799940"/>
                </a:cubicBezTo>
                <a:cubicBezTo>
                  <a:pt x="2819391" y="805688"/>
                  <a:pt x="2822973" y="810107"/>
                  <a:pt x="2822973" y="813195"/>
                </a:cubicBezTo>
                <a:cubicBezTo>
                  <a:pt x="2822973" y="820264"/>
                  <a:pt x="2818852" y="823799"/>
                  <a:pt x="2810610" y="823799"/>
                </a:cubicBezTo>
                <a:lnTo>
                  <a:pt x="2654871" y="823799"/>
                </a:lnTo>
                <a:cubicBezTo>
                  <a:pt x="2672396" y="832356"/>
                  <a:pt x="2671038" y="839909"/>
                  <a:pt x="2650797" y="846458"/>
                </a:cubicBezTo>
                <a:cubicBezTo>
                  <a:pt x="2647076" y="847407"/>
                  <a:pt x="2644918" y="848160"/>
                  <a:pt x="2644323" y="848718"/>
                </a:cubicBezTo>
                <a:cubicBezTo>
                  <a:pt x="2630501" y="860252"/>
                  <a:pt x="2610697" y="878326"/>
                  <a:pt x="2584913" y="902938"/>
                </a:cubicBezTo>
                <a:cubicBezTo>
                  <a:pt x="2582206" y="905640"/>
                  <a:pt x="2579809" y="907838"/>
                  <a:pt x="2577724" y="909531"/>
                </a:cubicBezTo>
                <a:lnTo>
                  <a:pt x="2575441" y="911059"/>
                </a:lnTo>
                <a:lnTo>
                  <a:pt x="2710710" y="909663"/>
                </a:lnTo>
                <a:cubicBezTo>
                  <a:pt x="2699808" y="889869"/>
                  <a:pt x="2685213" y="872140"/>
                  <a:pt x="2666926" y="856476"/>
                </a:cubicBezTo>
                <a:cubicBezTo>
                  <a:pt x="2705845" y="850895"/>
                  <a:pt x="2744001" y="864903"/>
                  <a:pt x="2781394" y="898501"/>
                </a:cubicBezTo>
                <a:cubicBezTo>
                  <a:pt x="2803290" y="923895"/>
                  <a:pt x="2804871" y="946433"/>
                  <a:pt x="2786138" y="966116"/>
                </a:cubicBezTo>
                <a:cubicBezTo>
                  <a:pt x="2764613" y="980980"/>
                  <a:pt x="2747359" y="981817"/>
                  <a:pt x="2734373" y="968627"/>
                </a:cubicBezTo>
                <a:cubicBezTo>
                  <a:pt x="2731862" y="964888"/>
                  <a:pt x="2728643" y="957781"/>
                  <a:pt x="2724718" y="947308"/>
                </a:cubicBezTo>
                <a:cubicBezTo>
                  <a:pt x="2722579" y="938750"/>
                  <a:pt x="2721165" y="933773"/>
                  <a:pt x="2720476" y="932378"/>
                </a:cubicBezTo>
                <a:cubicBezTo>
                  <a:pt x="2599665" y="954386"/>
                  <a:pt x="2534004" y="968320"/>
                  <a:pt x="2523493" y="974180"/>
                </a:cubicBezTo>
                <a:cubicBezTo>
                  <a:pt x="2513577" y="976655"/>
                  <a:pt x="2506908" y="977892"/>
                  <a:pt x="2503485" y="977892"/>
                </a:cubicBezTo>
                <a:cubicBezTo>
                  <a:pt x="2495225" y="976236"/>
                  <a:pt x="2486723" y="959781"/>
                  <a:pt x="2477980" y="928527"/>
                </a:cubicBezTo>
                <a:cubicBezTo>
                  <a:pt x="2475543" y="917347"/>
                  <a:pt x="2482072" y="911031"/>
                  <a:pt x="2497569" y="909580"/>
                </a:cubicBezTo>
                <a:cubicBezTo>
                  <a:pt x="2511726" y="907384"/>
                  <a:pt x="2522396" y="903217"/>
                  <a:pt x="2529576" y="897078"/>
                </a:cubicBezTo>
                <a:cubicBezTo>
                  <a:pt x="2547789" y="877730"/>
                  <a:pt x="2562635" y="853304"/>
                  <a:pt x="2574113" y="823799"/>
                </a:cubicBezTo>
                <a:lnTo>
                  <a:pt x="2484258" y="823799"/>
                </a:lnTo>
                <a:cubicBezTo>
                  <a:pt x="2467124" y="821715"/>
                  <a:pt x="2463292" y="816404"/>
                  <a:pt x="2472761" y="807865"/>
                </a:cubicBezTo>
                <a:lnTo>
                  <a:pt x="2733564" y="807865"/>
                </a:lnTo>
                <a:cubicBezTo>
                  <a:pt x="2732392" y="807865"/>
                  <a:pt x="2734243" y="803967"/>
                  <a:pt x="2739117" y="796173"/>
                </a:cubicBezTo>
                <a:cubicBezTo>
                  <a:pt x="2750205" y="782629"/>
                  <a:pt x="2757730" y="774853"/>
                  <a:pt x="2761693" y="772844"/>
                </a:cubicBezTo>
                <a:close/>
                <a:moveTo>
                  <a:pt x="1712371" y="715247"/>
                </a:moveTo>
                <a:cubicBezTo>
                  <a:pt x="1703515" y="714075"/>
                  <a:pt x="1699674" y="718335"/>
                  <a:pt x="1700846" y="728028"/>
                </a:cubicBezTo>
                <a:lnTo>
                  <a:pt x="1700846" y="790368"/>
                </a:lnTo>
                <a:lnTo>
                  <a:pt x="1751410" y="790368"/>
                </a:lnTo>
                <a:lnTo>
                  <a:pt x="1751410" y="715247"/>
                </a:lnTo>
                <a:close/>
                <a:moveTo>
                  <a:pt x="1598573" y="715247"/>
                </a:moveTo>
                <a:cubicBezTo>
                  <a:pt x="1589699" y="714075"/>
                  <a:pt x="1585848" y="717703"/>
                  <a:pt x="1587020" y="726130"/>
                </a:cubicBezTo>
                <a:lnTo>
                  <a:pt x="1587020" y="790368"/>
                </a:lnTo>
                <a:lnTo>
                  <a:pt x="1642859" y="790368"/>
                </a:lnTo>
                <a:lnTo>
                  <a:pt x="1642859" y="715247"/>
                </a:lnTo>
                <a:close/>
                <a:moveTo>
                  <a:pt x="245279" y="683714"/>
                </a:moveTo>
                <a:lnTo>
                  <a:pt x="245279" y="788610"/>
                </a:lnTo>
                <a:lnTo>
                  <a:pt x="318614" y="788610"/>
                </a:lnTo>
                <a:lnTo>
                  <a:pt x="318614" y="683714"/>
                </a:lnTo>
                <a:close/>
                <a:moveTo>
                  <a:pt x="116663" y="683714"/>
                </a:moveTo>
                <a:cubicBezTo>
                  <a:pt x="106673" y="682542"/>
                  <a:pt x="102264" y="684933"/>
                  <a:pt x="103436" y="690886"/>
                </a:cubicBezTo>
                <a:lnTo>
                  <a:pt x="103436" y="788610"/>
                </a:lnTo>
                <a:lnTo>
                  <a:pt x="176771" y="788610"/>
                </a:lnTo>
                <a:lnTo>
                  <a:pt x="176771" y="683714"/>
                </a:lnTo>
                <a:close/>
                <a:moveTo>
                  <a:pt x="2080804" y="650284"/>
                </a:moveTo>
                <a:cubicBezTo>
                  <a:pt x="2117025" y="664013"/>
                  <a:pt x="2138289" y="680003"/>
                  <a:pt x="2144595" y="698253"/>
                </a:cubicBezTo>
                <a:cubicBezTo>
                  <a:pt x="2142288" y="703276"/>
                  <a:pt x="2138065" y="706559"/>
                  <a:pt x="2131926" y="708104"/>
                </a:cubicBezTo>
                <a:cubicBezTo>
                  <a:pt x="2126810" y="710131"/>
                  <a:pt x="2122634" y="712234"/>
                  <a:pt x="2119397" y="714410"/>
                </a:cubicBezTo>
                <a:cubicBezTo>
                  <a:pt x="2103882" y="726614"/>
                  <a:pt x="2093017" y="737376"/>
                  <a:pt x="2086804" y="746697"/>
                </a:cubicBezTo>
                <a:cubicBezTo>
                  <a:pt x="2112235" y="754082"/>
                  <a:pt x="2130698" y="762882"/>
                  <a:pt x="2142195" y="773095"/>
                </a:cubicBezTo>
                <a:cubicBezTo>
                  <a:pt x="2155460" y="788127"/>
                  <a:pt x="2157785" y="804107"/>
                  <a:pt x="2149172" y="821036"/>
                </a:cubicBezTo>
                <a:cubicBezTo>
                  <a:pt x="2137954" y="835714"/>
                  <a:pt x="2123471" y="840030"/>
                  <a:pt x="2105723" y="833984"/>
                </a:cubicBezTo>
                <a:cubicBezTo>
                  <a:pt x="2097854" y="830822"/>
                  <a:pt x="2093231" y="821752"/>
                  <a:pt x="2091854" y="806777"/>
                </a:cubicBezTo>
                <a:cubicBezTo>
                  <a:pt x="2089659" y="787113"/>
                  <a:pt x="2086227" y="772946"/>
                  <a:pt x="2081557" y="764277"/>
                </a:cubicBezTo>
                <a:lnTo>
                  <a:pt x="2081557" y="962265"/>
                </a:lnTo>
                <a:cubicBezTo>
                  <a:pt x="2082729" y="974599"/>
                  <a:pt x="2071893" y="982133"/>
                  <a:pt x="2049048" y="984868"/>
                </a:cubicBezTo>
                <a:cubicBezTo>
                  <a:pt x="2028547" y="988384"/>
                  <a:pt x="2018882" y="981845"/>
                  <a:pt x="2020054" y="965251"/>
                </a:cubicBezTo>
                <a:lnTo>
                  <a:pt x="2020054" y="804544"/>
                </a:lnTo>
                <a:cubicBezTo>
                  <a:pt x="2022082" y="806311"/>
                  <a:pt x="2019589" y="809530"/>
                  <a:pt x="2012575" y="814199"/>
                </a:cubicBezTo>
                <a:cubicBezTo>
                  <a:pt x="1954533" y="849788"/>
                  <a:pt x="1936515" y="854448"/>
                  <a:pt x="1958523" y="828180"/>
                </a:cubicBezTo>
                <a:cubicBezTo>
                  <a:pt x="1958523" y="828180"/>
                  <a:pt x="1962030" y="824682"/>
                  <a:pt x="1969043" y="817688"/>
                </a:cubicBezTo>
                <a:cubicBezTo>
                  <a:pt x="1994102" y="792610"/>
                  <a:pt x="2011106" y="773365"/>
                  <a:pt x="2020054" y="759952"/>
                </a:cubicBezTo>
                <a:lnTo>
                  <a:pt x="2020054" y="739636"/>
                </a:lnTo>
                <a:cubicBezTo>
                  <a:pt x="2020054" y="729953"/>
                  <a:pt x="2024125" y="724896"/>
                  <a:pt x="2032266" y="724463"/>
                </a:cubicBezTo>
                <a:lnTo>
                  <a:pt x="2041268" y="725514"/>
                </a:lnTo>
                <a:lnTo>
                  <a:pt x="2044276" y="720443"/>
                </a:lnTo>
                <a:cubicBezTo>
                  <a:pt x="2047750" y="714119"/>
                  <a:pt x="2052522" y="704211"/>
                  <a:pt x="2058591" y="690719"/>
                </a:cubicBezTo>
                <a:lnTo>
                  <a:pt x="1961202" y="690719"/>
                </a:lnTo>
                <a:cubicBezTo>
                  <a:pt x="1950244" y="684412"/>
                  <a:pt x="1948338" y="678515"/>
                  <a:pt x="1955481" y="673027"/>
                </a:cubicBezTo>
                <a:lnTo>
                  <a:pt x="2060433" y="673027"/>
                </a:lnTo>
                <a:cubicBezTo>
                  <a:pt x="2059317" y="673027"/>
                  <a:pt x="2060666" y="670162"/>
                  <a:pt x="2064479" y="664432"/>
                </a:cubicBezTo>
                <a:cubicBezTo>
                  <a:pt x="2069874" y="655000"/>
                  <a:pt x="2075316" y="650284"/>
                  <a:pt x="2080804" y="650284"/>
                </a:cubicBezTo>
                <a:close/>
                <a:moveTo>
                  <a:pt x="1616070" y="632927"/>
                </a:moveTo>
                <a:cubicBezTo>
                  <a:pt x="1614544" y="635215"/>
                  <a:pt x="1610209" y="639931"/>
                  <a:pt x="1603066" y="647075"/>
                </a:cubicBezTo>
                <a:cubicBezTo>
                  <a:pt x="1587848" y="668134"/>
                  <a:pt x="1576081" y="680877"/>
                  <a:pt x="1567765" y="685305"/>
                </a:cubicBezTo>
                <a:cubicBezTo>
                  <a:pt x="1569179" y="685305"/>
                  <a:pt x="1573151" y="687919"/>
                  <a:pt x="1579681" y="693146"/>
                </a:cubicBezTo>
                <a:cubicBezTo>
                  <a:pt x="1584816" y="697258"/>
                  <a:pt x="1587811" y="699313"/>
                  <a:pt x="1588667" y="699313"/>
                </a:cubicBezTo>
                <a:lnTo>
                  <a:pt x="1651872" y="699313"/>
                </a:lnTo>
                <a:cubicBezTo>
                  <a:pt x="1675108" y="666087"/>
                  <a:pt x="1689023" y="643959"/>
                  <a:pt x="1693618" y="632927"/>
                </a:cubicBezTo>
                <a:close/>
                <a:moveTo>
                  <a:pt x="597415" y="606668"/>
                </a:moveTo>
                <a:cubicBezTo>
                  <a:pt x="582607" y="605496"/>
                  <a:pt x="575789" y="611616"/>
                  <a:pt x="576961" y="625030"/>
                </a:cubicBezTo>
                <a:lnTo>
                  <a:pt x="576961" y="846402"/>
                </a:lnTo>
                <a:lnTo>
                  <a:pt x="659030" y="846402"/>
                </a:lnTo>
                <a:lnTo>
                  <a:pt x="659030" y="757273"/>
                </a:lnTo>
                <a:lnTo>
                  <a:pt x="611870" y="757273"/>
                </a:lnTo>
                <a:cubicBezTo>
                  <a:pt x="603294" y="757273"/>
                  <a:pt x="597341" y="755598"/>
                  <a:pt x="594011" y="752250"/>
                </a:cubicBezTo>
                <a:cubicBezTo>
                  <a:pt x="590662" y="744976"/>
                  <a:pt x="593695" y="741339"/>
                  <a:pt x="603108" y="741339"/>
                </a:cubicBezTo>
                <a:lnTo>
                  <a:pt x="659030" y="741339"/>
                </a:lnTo>
                <a:lnTo>
                  <a:pt x="659030" y="671464"/>
                </a:lnTo>
                <a:lnTo>
                  <a:pt x="603108" y="671464"/>
                </a:lnTo>
                <a:cubicBezTo>
                  <a:pt x="594941" y="671464"/>
                  <a:pt x="588383" y="669808"/>
                  <a:pt x="583435" y="666497"/>
                </a:cubicBezTo>
                <a:cubicBezTo>
                  <a:pt x="580142" y="658014"/>
                  <a:pt x="583779" y="653772"/>
                  <a:pt x="594346" y="653772"/>
                </a:cubicBezTo>
                <a:lnTo>
                  <a:pt x="739704" y="653772"/>
                </a:lnTo>
                <a:cubicBezTo>
                  <a:pt x="739853" y="653772"/>
                  <a:pt x="742904" y="649800"/>
                  <a:pt x="748857" y="641856"/>
                </a:cubicBezTo>
                <a:cubicBezTo>
                  <a:pt x="757619" y="628760"/>
                  <a:pt x="764428" y="623392"/>
                  <a:pt x="769284" y="625755"/>
                </a:cubicBezTo>
                <a:cubicBezTo>
                  <a:pt x="777042" y="625755"/>
                  <a:pt x="790306" y="635141"/>
                  <a:pt x="809077" y="653911"/>
                </a:cubicBezTo>
                <a:cubicBezTo>
                  <a:pt x="815421" y="660776"/>
                  <a:pt x="816704" y="665734"/>
                  <a:pt x="812928" y="668785"/>
                </a:cubicBezTo>
                <a:cubicBezTo>
                  <a:pt x="811142" y="670571"/>
                  <a:pt x="804240" y="671464"/>
                  <a:pt x="792222" y="671464"/>
                </a:cubicBezTo>
                <a:lnTo>
                  <a:pt x="720533" y="671464"/>
                </a:lnTo>
                <a:lnTo>
                  <a:pt x="720533" y="741339"/>
                </a:lnTo>
                <a:lnTo>
                  <a:pt x="730942" y="741339"/>
                </a:lnTo>
                <a:cubicBezTo>
                  <a:pt x="732003" y="741339"/>
                  <a:pt x="735109" y="736697"/>
                  <a:pt x="740262" y="727414"/>
                </a:cubicBezTo>
                <a:cubicBezTo>
                  <a:pt x="746885" y="716847"/>
                  <a:pt x="752345" y="711564"/>
                  <a:pt x="756643" y="711564"/>
                </a:cubicBezTo>
                <a:cubicBezTo>
                  <a:pt x="764028" y="709201"/>
                  <a:pt x="778549" y="717377"/>
                  <a:pt x="800203" y="736093"/>
                </a:cubicBezTo>
                <a:cubicBezTo>
                  <a:pt x="805468" y="741841"/>
                  <a:pt x="807514" y="746362"/>
                  <a:pt x="806342" y="749654"/>
                </a:cubicBezTo>
                <a:cubicBezTo>
                  <a:pt x="806342" y="754733"/>
                  <a:pt x="801049" y="757273"/>
                  <a:pt x="790464" y="757273"/>
                </a:cubicBezTo>
                <a:lnTo>
                  <a:pt x="720533" y="757273"/>
                </a:lnTo>
                <a:lnTo>
                  <a:pt x="720533" y="761012"/>
                </a:lnTo>
                <a:cubicBezTo>
                  <a:pt x="785906" y="765774"/>
                  <a:pt x="810426" y="786806"/>
                  <a:pt x="794092" y="824106"/>
                </a:cubicBezTo>
                <a:cubicBezTo>
                  <a:pt x="809049" y="830208"/>
                  <a:pt x="816565" y="834710"/>
                  <a:pt x="816639" y="837612"/>
                </a:cubicBezTo>
                <a:lnTo>
                  <a:pt x="816639" y="606668"/>
                </a:lnTo>
                <a:close/>
                <a:moveTo>
                  <a:pt x="2206419" y="572184"/>
                </a:moveTo>
                <a:cubicBezTo>
                  <a:pt x="2210122" y="571733"/>
                  <a:pt x="2214861" y="572112"/>
                  <a:pt x="2220637" y="573321"/>
                </a:cubicBezTo>
                <a:cubicBezTo>
                  <a:pt x="2264504" y="574716"/>
                  <a:pt x="2277610" y="583702"/>
                  <a:pt x="2259956" y="600278"/>
                </a:cubicBezTo>
                <a:cubicBezTo>
                  <a:pt x="2257761" y="602473"/>
                  <a:pt x="2256663" y="603403"/>
                  <a:pt x="2256663" y="603068"/>
                </a:cubicBezTo>
                <a:lnTo>
                  <a:pt x="2256663" y="730818"/>
                </a:lnTo>
                <a:lnTo>
                  <a:pt x="2277564" y="730818"/>
                </a:lnTo>
                <a:cubicBezTo>
                  <a:pt x="2276448" y="730818"/>
                  <a:pt x="2280401" y="724047"/>
                  <a:pt x="2289424" y="710503"/>
                </a:cubicBezTo>
                <a:cubicBezTo>
                  <a:pt x="2297888" y="697202"/>
                  <a:pt x="2303860" y="690551"/>
                  <a:pt x="2307339" y="690551"/>
                </a:cubicBezTo>
                <a:cubicBezTo>
                  <a:pt x="2315413" y="690551"/>
                  <a:pt x="2326891" y="701704"/>
                  <a:pt x="2341774" y="724010"/>
                </a:cubicBezTo>
                <a:cubicBezTo>
                  <a:pt x="2344025" y="726279"/>
                  <a:pt x="2345151" y="727414"/>
                  <a:pt x="2345151" y="727414"/>
                </a:cubicBezTo>
                <a:cubicBezTo>
                  <a:pt x="2349187" y="734148"/>
                  <a:pt x="2351206" y="738632"/>
                  <a:pt x="2351206" y="740864"/>
                </a:cubicBezTo>
                <a:cubicBezTo>
                  <a:pt x="2348694" y="745962"/>
                  <a:pt x="2343411" y="748510"/>
                  <a:pt x="2335356" y="748510"/>
                </a:cubicBezTo>
                <a:lnTo>
                  <a:pt x="2256663" y="748510"/>
                </a:lnTo>
                <a:lnTo>
                  <a:pt x="2256663" y="925179"/>
                </a:lnTo>
                <a:lnTo>
                  <a:pt x="2296819" y="925179"/>
                </a:lnTo>
                <a:cubicBezTo>
                  <a:pt x="2295702" y="925179"/>
                  <a:pt x="2296995" y="922397"/>
                  <a:pt x="2300697" y="916835"/>
                </a:cubicBezTo>
                <a:cubicBezTo>
                  <a:pt x="2310929" y="900222"/>
                  <a:pt x="2318399" y="891916"/>
                  <a:pt x="2323105" y="891916"/>
                </a:cubicBezTo>
                <a:cubicBezTo>
                  <a:pt x="2332258" y="891916"/>
                  <a:pt x="2344220" y="902380"/>
                  <a:pt x="2358992" y="923309"/>
                </a:cubicBezTo>
                <a:cubicBezTo>
                  <a:pt x="2364312" y="927755"/>
                  <a:pt x="2366386" y="931746"/>
                  <a:pt x="2365214" y="935280"/>
                </a:cubicBezTo>
                <a:cubicBezTo>
                  <a:pt x="2365214" y="940341"/>
                  <a:pt x="2359931" y="942871"/>
                  <a:pt x="2349364" y="942871"/>
                </a:cubicBezTo>
                <a:lnTo>
                  <a:pt x="2103212" y="942871"/>
                </a:lnTo>
                <a:cubicBezTo>
                  <a:pt x="2093296" y="938759"/>
                  <a:pt x="2090952" y="932862"/>
                  <a:pt x="2096180" y="925179"/>
                </a:cubicBezTo>
                <a:lnTo>
                  <a:pt x="2195160" y="925179"/>
                </a:lnTo>
                <a:lnTo>
                  <a:pt x="2195160" y="748510"/>
                </a:lnTo>
                <a:lnTo>
                  <a:pt x="2129443" y="748510"/>
                </a:lnTo>
                <a:cubicBezTo>
                  <a:pt x="2117220" y="742390"/>
                  <a:pt x="2114681" y="736492"/>
                  <a:pt x="2121825" y="730818"/>
                </a:cubicBezTo>
                <a:lnTo>
                  <a:pt x="2195160" y="730818"/>
                </a:lnTo>
                <a:lnTo>
                  <a:pt x="2195160" y="597822"/>
                </a:lnTo>
                <a:cubicBezTo>
                  <a:pt x="2195160" y="585469"/>
                  <a:pt x="2196248" y="578204"/>
                  <a:pt x="2198425" y="576028"/>
                </a:cubicBezTo>
                <a:cubicBezTo>
                  <a:pt x="2200052" y="573916"/>
                  <a:pt x="2202717" y="572635"/>
                  <a:pt x="2206419" y="572184"/>
                </a:cubicBezTo>
                <a:close/>
                <a:moveTo>
                  <a:pt x="2021317" y="569993"/>
                </a:moveTo>
                <a:cubicBezTo>
                  <a:pt x="2031005" y="570491"/>
                  <a:pt x="2044127" y="572837"/>
                  <a:pt x="2060684" y="577032"/>
                </a:cubicBezTo>
                <a:cubicBezTo>
                  <a:pt x="2075139" y="582297"/>
                  <a:pt x="2084850" y="590501"/>
                  <a:pt x="2089817" y="601645"/>
                </a:cubicBezTo>
                <a:cubicBezTo>
                  <a:pt x="2095975" y="616063"/>
                  <a:pt x="2095770" y="628146"/>
                  <a:pt x="2089203" y="637894"/>
                </a:cubicBezTo>
                <a:cubicBezTo>
                  <a:pt x="2075809" y="652107"/>
                  <a:pt x="2062191" y="657400"/>
                  <a:pt x="2048350" y="653772"/>
                </a:cubicBezTo>
                <a:cubicBezTo>
                  <a:pt x="2034156" y="648098"/>
                  <a:pt x="2027058" y="635754"/>
                  <a:pt x="2027058" y="616742"/>
                </a:cubicBezTo>
                <a:cubicBezTo>
                  <a:pt x="2028230" y="604705"/>
                  <a:pt x="2022510" y="594008"/>
                  <a:pt x="2009897" y="584651"/>
                </a:cubicBezTo>
                <a:cubicBezTo>
                  <a:pt x="2005004" y="581395"/>
                  <a:pt x="2002557" y="577860"/>
                  <a:pt x="2002557" y="574047"/>
                </a:cubicBezTo>
                <a:cubicBezTo>
                  <a:pt x="2005376" y="570847"/>
                  <a:pt x="2011629" y="569496"/>
                  <a:pt x="2021317" y="569993"/>
                </a:cubicBezTo>
                <a:close/>
                <a:moveTo>
                  <a:pt x="1231282" y="561716"/>
                </a:moveTo>
                <a:cubicBezTo>
                  <a:pt x="1234348" y="561253"/>
                  <a:pt x="1238023" y="561615"/>
                  <a:pt x="1242306" y="562801"/>
                </a:cubicBezTo>
                <a:cubicBezTo>
                  <a:pt x="1286025" y="565573"/>
                  <a:pt x="1301010" y="574363"/>
                  <a:pt x="1287262" y="589171"/>
                </a:cubicBezTo>
                <a:cubicBezTo>
                  <a:pt x="1285829" y="591348"/>
                  <a:pt x="1285113" y="592473"/>
                  <a:pt x="1285113" y="592548"/>
                </a:cubicBezTo>
                <a:lnTo>
                  <a:pt x="1285113" y="634517"/>
                </a:lnTo>
                <a:lnTo>
                  <a:pt x="1308191" y="634517"/>
                </a:lnTo>
                <a:cubicBezTo>
                  <a:pt x="1308191" y="634517"/>
                  <a:pt x="1309837" y="632452"/>
                  <a:pt x="1313130" y="628322"/>
                </a:cubicBezTo>
                <a:cubicBezTo>
                  <a:pt x="1322246" y="611430"/>
                  <a:pt x="1329343" y="602984"/>
                  <a:pt x="1334422" y="602984"/>
                </a:cubicBezTo>
                <a:cubicBezTo>
                  <a:pt x="1344281" y="604398"/>
                  <a:pt x="1358978" y="613663"/>
                  <a:pt x="1378512" y="630778"/>
                </a:cubicBezTo>
                <a:cubicBezTo>
                  <a:pt x="1382791" y="635522"/>
                  <a:pt x="1384344" y="639540"/>
                  <a:pt x="1383172" y="642833"/>
                </a:cubicBezTo>
                <a:cubicBezTo>
                  <a:pt x="1383172" y="647912"/>
                  <a:pt x="1379051" y="650451"/>
                  <a:pt x="1370810" y="650451"/>
                </a:cubicBezTo>
                <a:lnTo>
                  <a:pt x="1285113" y="650451"/>
                </a:lnTo>
                <a:lnTo>
                  <a:pt x="1285113" y="715052"/>
                </a:lnTo>
                <a:lnTo>
                  <a:pt x="1313018" y="715052"/>
                </a:lnTo>
                <a:cubicBezTo>
                  <a:pt x="1311958" y="715052"/>
                  <a:pt x="1313725" y="711834"/>
                  <a:pt x="1318320" y="705397"/>
                </a:cubicBezTo>
                <a:cubicBezTo>
                  <a:pt x="1330226" y="690830"/>
                  <a:pt x="1338970" y="683547"/>
                  <a:pt x="1344551" y="683547"/>
                </a:cubicBezTo>
                <a:cubicBezTo>
                  <a:pt x="1353183" y="683547"/>
                  <a:pt x="1368782" y="693574"/>
                  <a:pt x="1391348" y="713629"/>
                </a:cubicBezTo>
                <a:cubicBezTo>
                  <a:pt x="1396408" y="719749"/>
                  <a:pt x="1398353" y="723926"/>
                  <a:pt x="1397181" y="726158"/>
                </a:cubicBezTo>
                <a:cubicBezTo>
                  <a:pt x="1397181" y="730549"/>
                  <a:pt x="1392725" y="732158"/>
                  <a:pt x="1383814" y="730986"/>
                </a:cubicBezTo>
                <a:lnTo>
                  <a:pt x="1321215" y="730986"/>
                </a:lnTo>
                <a:lnTo>
                  <a:pt x="1330487" y="733993"/>
                </a:lnTo>
                <a:cubicBezTo>
                  <a:pt x="1337621" y="738137"/>
                  <a:pt x="1337705" y="743655"/>
                  <a:pt x="1330738" y="750547"/>
                </a:cubicBezTo>
                <a:cubicBezTo>
                  <a:pt x="1328338" y="752966"/>
                  <a:pt x="1327138" y="753998"/>
                  <a:pt x="1327138" y="753645"/>
                </a:cubicBezTo>
                <a:lnTo>
                  <a:pt x="1327138" y="778847"/>
                </a:lnTo>
                <a:lnTo>
                  <a:pt x="1327445" y="778397"/>
                </a:lnTo>
                <a:cubicBezTo>
                  <a:pt x="1334273" y="768853"/>
                  <a:pt x="1339612" y="764082"/>
                  <a:pt x="1343463" y="764082"/>
                </a:cubicBezTo>
                <a:cubicBezTo>
                  <a:pt x="1348690" y="761737"/>
                  <a:pt x="1357871" y="766779"/>
                  <a:pt x="1371005" y="779206"/>
                </a:cubicBezTo>
                <a:cubicBezTo>
                  <a:pt x="1376903" y="782759"/>
                  <a:pt x="1380409" y="785076"/>
                  <a:pt x="1381526" y="786155"/>
                </a:cubicBezTo>
                <a:cubicBezTo>
                  <a:pt x="1384949" y="789559"/>
                  <a:pt x="1386660" y="793447"/>
                  <a:pt x="1386660" y="797819"/>
                </a:cubicBezTo>
                <a:cubicBezTo>
                  <a:pt x="1383405" y="801130"/>
                  <a:pt x="1379284" y="802786"/>
                  <a:pt x="1374298" y="802786"/>
                </a:cubicBezTo>
                <a:lnTo>
                  <a:pt x="1327138" y="802786"/>
                </a:lnTo>
                <a:lnTo>
                  <a:pt x="1327138" y="932015"/>
                </a:lnTo>
                <a:cubicBezTo>
                  <a:pt x="1328310" y="954861"/>
                  <a:pt x="1315390" y="969502"/>
                  <a:pt x="1288378" y="975938"/>
                </a:cubicBezTo>
                <a:cubicBezTo>
                  <a:pt x="1260845" y="983082"/>
                  <a:pt x="1246260" y="979659"/>
                  <a:pt x="1244622" y="965669"/>
                </a:cubicBezTo>
                <a:cubicBezTo>
                  <a:pt x="1245794" y="956181"/>
                  <a:pt x="1235181" y="946694"/>
                  <a:pt x="1212782" y="937206"/>
                </a:cubicBezTo>
                <a:cubicBezTo>
                  <a:pt x="1201323" y="926844"/>
                  <a:pt x="1203564" y="922872"/>
                  <a:pt x="1219508" y="925290"/>
                </a:cubicBezTo>
                <a:cubicBezTo>
                  <a:pt x="1243134" y="925197"/>
                  <a:pt x="1256454" y="924732"/>
                  <a:pt x="1259468" y="923895"/>
                </a:cubicBezTo>
                <a:cubicBezTo>
                  <a:pt x="1263579" y="923076"/>
                  <a:pt x="1265635" y="918277"/>
                  <a:pt x="1265635" y="909496"/>
                </a:cubicBezTo>
                <a:lnTo>
                  <a:pt x="1265635" y="802786"/>
                </a:lnTo>
                <a:lnTo>
                  <a:pt x="1144917" y="802786"/>
                </a:lnTo>
                <a:cubicBezTo>
                  <a:pt x="1139075" y="802786"/>
                  <a:pt x="1133820" y="801233"/>
                  <a:pt x="1129150" y="798126"/>
                </a:cubicBezTo>
                <a:cubicBezTo>
                  <a:pt x="1125579" y="790610"/>
                  <a:pt x="1127913" y="786852"/>
                  <a:pt x="1136155" y="786852"/>
                </a:cubicBezTo>
                <a:lnTo>
                  <a:pt x="1265635" y="786852"/>
                </a:lnTo>
                <a:lnTo>
                  <a:pt x="1265635" y="743906"/>
                </a:lnTo>
                <a:cubicBezTo>
                  <a:pt x="1265342" y="740260"/>
                  <a:pt x="1265587" y="737145"/>
                  <a:pt x="1266369" y="734563"/>
                </a:cubicBezTo>
                <a:lnTo>
                  <a:pt x="1268673" y="730986"/>
                </a:lnTo>
                <a:lnTo>
                  <a:pt x="1139671" y="730986"/>
                </a:lnTo>
                <a:cubicBezTo>
                  <a:pt x="1133439" y="730986"/>
                  <a:pt x="1128146" y="728819"/>
                  <a:pt x="1123793" y="724484"/>
                </a:cubicBezTo>
                <a:cubicBezTo>
                  <a:pt x="1123793" y="718196"/>
                  <a:pt x="1128499" y="715052"/>
                  <a:pt x="1137913" y="715052"/>
                </a:cubicBezTo>
                <a:lnTo>
                  <a:pt x="1220122" y="715052"/>
                </a:lnTo>
                <a:lnTo>
                  <a:pt x="1220122" y="650451"/>
                </a:lnTo>
                <a:lnTo>
                  <a:pt x="1169446" y="650451"/>
                </a:lnTo>
                <a:cubicBezTo>
                  <a:pt x="1162525" y="650451"/>
                  <a:pt x="1157986" y="648303"/>
                  <a:pt x="1155828" y="644005"/>
                </a:cubicBezTo>
                <a:cubicBezTo>
                  <a:pt x="1154321" y="637680"/>
                  <a:pt x="1157102" y="634517"/>
                  <a:pt x="1164172" y="634517"/>
                </a:cubicBezTo>
                <a:lnTo>
                  <a:pt x="1220122" y="634517"/>
                </a:lnTo>
                <a:lnTo>
                  <a:pt x="1220122" y="588139"/>
                </a:lnTo>
                <a:cubicBezTo>
                  <a:pt x="1218364" y="571912"/>
                  <a:pt x="1222084" y="563104"/>
                  <a:pt x="1231282" y="561716"/>
                </a:cubicBezTo>
                <a:close/>
                <a:moveTo>
                  <a:pt x="189336" y="561678"/>
                </a:moveTo>
                <a:cubicBezTo>
                  <a:pt x="193935" y="561208"/>
                  <a:pt x="200426" y="561573"/>
                  <a:pt x="208806" y="562773"/>
                </a:cubicBezTo>
                <a:cubicBezTo>
                  <a:pt x="251799" y="565656"/>
                  <a:pt x="264515" y="574605"/>
                  <a:pt x="246953" y="589618"/>
                </a:cubicBezTo>
                <a:cubicBezTo>
                  <a:pt x="245837" y="590753"/>
                  <a:pt x="245279" y="591153"/>
                  <a:pt x="245279" y="590818"/>
                </a:cubicBezTo>
                <a:lnTo>
                  <a:pt x="245279" y="666022"/>
                </a:lnTo>
                <a:lnTo>
                  <a:pt x="309963" y="666022"/>
                </a:lnTo>
                <a:cubicBezTo>
                  <a:pt x="308698" y="666022"/>
                  <a:pt x="310056" y="662544"/>
                  <a:pt x="314037" y="655586"/>
                </a:cubicBezTo>
                <a:cubicBezTo>
                  <a:pt x="321404" y="643382"/>
                  <a:pt x="328111" y="635764"/>
                  <a:pt x="334157" y="632731"/>
                </a:cubicBezTo>
                <a:cubicBezTo>
                  <a:pt x="368704" y="642703"/>
                  <a:pt x="391605" y="659837"/>
                  <a:pt x="402860" y="684133"/>
                </a:cubicBezTo>
                <a:cubicBezTo>
                  <a:pt x="400906" y="688505"/>
                  <a:pt x="397055" y="692849"/>
                  <a:pt x="391307" y="697165"/>
                </a:cubicBezTo>
                <a:cubicBezTo>
                  <a:pt x="389670" y="697723"/>
                  <a:pt x="388851" y="697295"/>
                  <a:pt x="388851" y="695881"/>
                </a:cubicBezTo>
                <a:lnTo>
                  <a:pt x="388851" y="806442"/>
                </a:lnTo>
                <a:cubicBezTo>
                  <a:pt x="391195" y="830533"/>
                  <a:pt x="376936" y="843891"/>
                  <a:pt x="346073" y="846514"/>
                </a:cubicBezTo>
                <a:cubicBezTo>
                  <a:pt x="327767" y="850048"/>
                  <a:pt x="318614" y="841863"/>
                  <a:pt x="318614" y="821957"/>
                </a:cubicBezTo>
                <a:lnTo>
                  <a:pt x="318614" y="806302"/>
                </a:lnTo>
                <a:lnTo>
                  <a:pt x="245279" y="806302"/>
                </a:lnTo>
                <a:lnTo>
                  <a:pt x="245279" y="948870"/>
                </a:lnTo>
                <a:cubicBezTo>
                  <a:pt x="246432" y="969036"/>
                  <a:pt x="234544" y="980431"/>
                  <a:pt x="209616" y="983054"/>
                </a:cubicBezTo>
                <a:cubicBezTo>
                  <a:pt x="185375" y="988952"/>
                  <a:pt x="174427" y="979482"/>
                  <a:pt x="176771" y="954647"/>
                </a:cubicBezTo>
                <a:lnTo>
                  <a:pt x="176771" y="804544"/>
                </a:lnTo>
                <a:lnTo>
                  <a:pt x="103436" y="804544"/>
                </a:lnTo>
                <a:lnTo>
                  <a:pt x="103436" y="819278"/>
                </a:lnTo>
                <a:cubicBezTo>
                  <a:pt x="104608" y="839370"/>
                  <a:pt x="94358" y="850792"/>
                  <a:pt x="72685" y="853546"/>
                </a:cubicBezTo>
                <a:cubicBezTo>
                  <a:pt x="47514" y="858234"/>
                  <a:pt x="35515" y="848225"/>
                  <a:pt x="36687" y="823520"/>
                </a:cubicBezTo>
                <a:lnTo>
                  <a:pt x="36687" y="667864"/>
                </a:lnTo>
                <a:cubicBezTo>
                  <a:pt x="36687" y="657093"/>
                  <a:pt x="39189" y="650870"/>
                  <a:pt x="44193" y="649196"/>
                </a:cubicBezTo>
                <a:cubicBezTo>
                  <a:pt x="49402" y="645214"/>
                  <a:pt x="56565" y="645754"/>
                  <a:pt x="65680" y="650814"/>
                </a:cubicBezTo>
                <a:cubicBezTo>
                  <a:pt x="82926" y="661139"/>
                  <a:pt x="94479" y="666794"/>
                  <a:pt x="100339" y="667780"/>
                </a:cubicBezTo>
                <a:lnTo>
                  <a:pt x="176771" y="667780"/>
                </a:lnTo>
                <a:lnTo>
                  <a:pt x="176771" y="587860"/>
                </a:lnTo>
                <a:cubicBezTo>
                  <a:pt x="175599" y="574447"/>
                  <a:pt x="177078" y="567024"/>
                  <a:pt x="181208" y="565591"/>
                </a:cubicBezTo>
                <a:cubicBezTo>
                  <a:pt x="182027" y="563452"/>
                  <a:pt x="184736" y="562147"/>
                  <a:pt x="189336" y="561678"/>
                </a:cubicBezTo>
                <a:close/>
                <a:moveTo>
                  <a:pt x="829671" y="560959"/>
                </a:moveTo>
                <a:cubicBezTo>
                  <a:pt x="847140" y="560959"/>
                  <a:pt x="868878" y="572103"/>
                  <a:pt x="894886" y="594390"/>
                </a:cubicBezTo>
                <a:cubicBezTo>
                  <a:pt x="901229" y="601943"/>
                  <a:pt x="899881" y="610119"/>
                  <a:pt x="890839" y="618918"/>
                </a:cubicBezTo>
                <a:cubicBezTo>
                  <a:pt x="888198" y="621523"/>
                  <a:pt x="886877" y="622658"/>
                  <a:pt x="886877" y="622323"/>
                </a:cubicBezTo>
                <a:lnTo>
                  <a:pt x="886877" y="942899"/>
                </a:lnTo>
                <a:cubicBezTo>
                  <a:pt x="889221" y="957502"/>
                  <a:pt x="877538" y="966776"/>
                  <a:pt x="851828" y="970720"/>
                </a:cubicBezTo>
                <a:cubicBezTo>
                  <a:pt x="827197" y="974329"/>
                  <a:pt x="815467" y="968971"/>
                  <a:pt x="816639" y="954647"/>
                </a:cubicBezTo>
                <a:lnTo>
                  <a:pt x="816639" y="930620"/>
                </a:lnTo>
                <a:lnTo>
                  <a:pt x="576961" y="930620"/>
                </a:lnTo>
                <a:lnTo>
                  <a:pt x="576961" y="947921"/>
                </a:lnTo>
                <a:cubicBezTo>
                  <a:pt x="579286" y="960646"/>
                  <a:pt x="570273" y="967697"/>
                  <a:pt x="549921" y="969074"/>
                </a:cubicBezTo>
                <a:cubicBezTo>
                  <a:pt x="545139" y="970283"/>
                  <a:pt x="541075" y="971446"/>
                  <a:pt x="537726" y="972562"/>
                </a:cubicBezTo>
                <a:cubicBezTo>
                  <a:pt x="518211" y="976115"/>
                  <a:pt x="509039" y="970162"/>
                  <a:pt x="510211" y="954702"/>
                </a:cubicBezTo>
                <a:lnTo>
                  <a:pt x="510211" y="585544"/>
                </a:lnTo>
                <a:cubicBezTo>
                  <a:pt x="510211" y="574567"/>
                  <a:pt x="513783" y="568196"/>
                  <a:pt x="520927" y="566428"/>
                </a:cubicBezTo>
                <a:cubicBezTo>
                  <a:pt x="525838" y="563936"/>
                  <a:pt x="535921" y="566912"/>
                  <a:pt x="551177" y="575358"/>
                </a:cubicBezTo>
                <a:cubicBezTo>
                  <a:pt x="553725" y="576642"/>
                  <a:pt x="556785" y="577879"/>
                  <a:pt x="560357" y="579070"/>
                </a:cubicBezTo>
                <a:cubicBezTo>
                  <a:pt x="574794" y="586846"/>
                  <a:pt x="582626" y="590734"/>
                  <a:pt x="583853" y="590734"/>
                </a:cubicBezTo>
                <a:lnTo>
                  <a:pt x="809747" y="590734"/>
                </a:lnTo>
                <a:cubicBezTo>
                  <a:pt x="809505" y="590734"/>
                  <a:pt x="811309" y="586883"/>
                  <a:pt x="815160" y="579181"/>
                </a:cubicBezTo>
                <a:cubicBezTo>
                  <a:pt x="818992" y="568986"/>
                  <a:pt x="823829" y="562912"/>
                  <a:pt x="829671" y="560959"/>
                </a:cubicBezTo>
                <a:close/>
                <a:moveTo>
                  <a:pt x="1077215" y="560349"/>
                </a:moveTo>
                <a:cubicBezTo>
                  <a:pt x="1081357" y="560546"/>
                  <a:pt x="1086334" y="561392"/>
                  <a:pt x="1092148" y="562884"/>
                </a:cubicBezTo>
                <a:cubicBezTo>
                  <a:pt x="1129727" y="568503"/>
                  <a:pt x="1140340" y="578577"/>
                  <a:pt x="1123988" y="593106"/>
                </a:cubicBezTo>
                <a:cubicBezTo>
                  <a:pt x="1121662" y="595413"/>
                  <a:pt x="1120500" y="596399"/>
                  <a:pt x="1120500" y="596064"/>
                </a:cubicBezTo>
                <a:lnTo>
                  <a:pt x="1120500" y="680197"/>
                </a:lnTo>
                <a:lnTo>
                  <a:pt x="1125282" y="670616"/>
                </a:lnTo>
                <a:cubicBezTo>
                  <a:pt x="1130103" y="661735"/>
                  <a:pt x="1133866" y="657302"/>
                  <a:pt x="1136573" y="657316"/>
                </a:cubicBezTo>
                <a:cubicBezTo>
                  <a:pt x="1145782" y="658804"/>
                  <a:pt x="1155921" y="668162"/>
                  <a:pt x="1166990" y="685389"/>
                </a:cubicBezTo>
                <a:cubicBezTo>
                  <a:pt x="1169855" y="689314"/>
                  <a:pt x="1170701" y="692393"/>
                  <a:pt x="1169529" y="694625"/>
                </a:cubicBezTo>
                <a:cubicBezTo>
                  <a:pt x="1169529" y="697862"/>
                  <a:pt x="1165995" y="699481"/>
                  <a:pt x="1158925" y="699481"/>
                </a:cubicBezTo>
                <a:lnTo>
                  <a:pt x="1120500" y="699481"/>
                </a:lnTo>
                <a:lnTo>
                  <a:pt x="1120500" y="755291"/>
                </a:lnTo>
                <a:cubicBezTo>
                  <a:pt x="1149689" y="742455"/>
                  <a:pt x="1164283" y="739571"/>
                  <a:pt x="1164283" y="746641"/>
                </a:cubicBezTo>
                <a:cubicBezTo>
                  <a:pt x="1164283" y="752017"/>
                  <a:pt x="1149689" y="764621"/>
                  <a:pt x="1120500" y="784452"/>
                </a:cubicBezTo>
                <a:lnTo>
                  <a:pt x="1120500" y="946415"/>
                </a:lnTo>
                <a:cubicBezTo>
                  <a:pt x="1122844" y="961111"/>
                  <a:pt x="1112696" y="969836"/>
                  <a:pt x="1090055" y="972590"/>
                </a:cubicBezTo>
                <a:cubicBezTo>
                  <a:pt x="1071693" y="974952"/>
                  <a:pt x="1062513" y="969102"/>
                  <a:pt x="1062513" y="955037"/>
                </a:cubicBezTo>
                <a:lnTo>
                  <a:pt x="1062513" y="825557"/>
                </a:lnTo>
                <a:cubicBezTo>
                  <a:pt x="1056150" y="835882"/>
                  <a:pt x="1045797" y="847025"/>
                  <a:pt x="1031454" y="858987"/>
                </a:cubicBezTo>
                <a:cubicBezTo>
                  <a:pt x="1021055" y="869387"/>
                  <a:pt x="1013148" y="874586"/>
                  <a:pt x="1007734" y="874586"/>
                </a:cubicBezTo>
                <a:cubicBezTo>
                  <a:pt x="983550" y="850402"/>
                  <a:pt x="971458" y="829166"/>
                  <a:pt x="971458" y="810879"/>
                </a:cubicBezTo>
                <a:cubicBezTo>
                  <a:pt x="973244" y="807307"/>
                  <a:pt x="983169" y="802293"/>
                  <a:pt x="1001233" y="795838"/>
                </a:cubicBezTo>
                <a:cubicBezTo>
                  <a:pt x="1023278" y="788861"/>
                  <a:pt x="1043704" y="781727"/>
                  <a:pt x="1062513" y="774434"/>
                </a:cubicBezTo>
                <a:lnTo>
                  <a:pt x="1062513" y="699481"/>
                </a:lnTo>
                <a:lnTo>
                  <a:pt x="1037816" y="699481"/>
                </a:lnTo>
                <a:cubicBezTo>
                  <a:pt x="1005409" y="756687"/>
                  <a:pt x="985038" y="779736"/>
                  <a:pt x="976704" y="768630"/>
                </a:cubicBezTo>
                <a:cubicBezTo>
                  <a:pt x="990712" y="703555"/>
                  <a:pt x="997716" y="657121"/>
                  <a:pt x="997716" y="629327"/>
                </a:cubicBezTo>
                <a:cubicBezTo>
                  <a:pt x="997716" y="628155"/>
                  <a:pt x="997716" y="626676"/>
                  <a:pt x="997716" y="624890"/>
                </a:cubicBezTo>
                <a:cubicBezTo>
                  <a:pt x="994219" y="607942"/>
                  <a:pt x="1003763" y="604259"/>
                  <a:pt x="1026347" y="613840"/>
                </a:cubicBezTo>
                <a:cubicBezTo>
                  <a:pt x="1063443" y="632685"/>
                  <a:pt x="1073526" y="647577"/>
                  <a:pt x="1056597" y="658516"/>
                </a:cubicBezTo>
                <a:cubicBezTo>
                  <a:pt x="1054848" y="659669"/>
                  <a:pt x="1053974" y="660116"/>
                  <a:pt x="1053974" y="659855"/>
                </a:cubicBezTo>
                <a:cubicBezTo>
                  <a:pt x="1052541" y="664116"/>
                  <a:pt x="1050653" y="669204"/>
                  <a:pt x="1048309" y="675120"/>
                </a:cubicBezTo>
                <a:cubicBezTo>
                  <a:pt x="1045965" y="680961"/>
                  <a:pt x="1044346" y="683770"/>
                  <a:pt x="1043453" y="683547"/>
                </a:cubicBezTo>
                <a:lnTo>
                  <a:pt x="1062513" y="683547"/>
                </a:lnTo>
                <a:lnTo>
                  <a:pt x="1062513" y="576056"/>
                </a:lnTo>
                <a:cubicBezTo>
                  <a:pt x="1059890" y="564991"/>
                  <a:pt x="1064790" y="559756"/>
                  <a:pt x="1077215" y="560349"/>
                </a:cubicBezTo>
                <a:close/>
                <a:moveTo>
                  <a:pt x="2609911" y="558006"/>
                </a:moveTo>
                <a:cubicBezTo>
                  <a:pt x="2612519" y="557812"/>
                  <a:pt x="2615329" y="558331"/>
                  <a:pt x="2618343" y="559564"/>
                </a:cubicBezTo>
                <a:cubicBezTo>
                  <a:pt x="2675382" y="575693"/>
                  <a:pt x="2694208" y="588864"/>
                  <a:pt x="2674823" y="599078"/>
                </a:cubicBezTo>
                <a:cubicBezTo>
                  <a:pt x="2673205" y="600175"/>
                  <a:pt x="2672396" y="600222"/>
                  <a:pt x="2672396" y="599217"/>
                </a:cubicBezTo>
                <a:cubicBezTo>
                  <a:pt x="2697213" y="647754"/>
                  <a:pt x="2755628" y="681798"/>
                  <a:pt x="2847641" y="701350"/>
                </a:cubicBezTo>
                <a:cubicBezTo>
                  <a:pt x="2862728" y="706634"/>
                  <a:pt x="2865509" y="711220"/>
                  <a:pt x="2855984" y="715108"/>
                </a:cubicBezTo>
                <a:cubicBezTo>
                  <a:pt x="2852041" y="717080"/>
                  <a:pt x="2848543" y="719089"/>
                  <a:pt x="2845492" y="721135"/>
                </a:cubicBezTo>
                <a:cubicBezTo>
                  <a:pt x="2836730" y="728819"/>
                  <a:pt x="2828507" y="739785"/>
                  <a:pt x="2820824" y="754036"/>
                </a:cubicBezTo>
                <a:cubicBezTo>
                  <a:pt x="2814852" y="771355"/>
                  <a:pt x="2804704" y="776304"/>
                  <a:pt x="2790379" y="768881"/>
                </a:cubicBezTo>
                <a:cubicBezTo>
                  <a:pt x="2773766" y="761165"/>
                  <a:pt x="2758483" y="752145"/>
                  <a:pt x="2744531" y="741820"/>
                </a:cubicBezTo>
                <a:lnTo>
                  <a:pt x="2735955" y="734735"/>
                </a:lnTo>
                <a:lnTo>
                  <a:pt x="2739703" y="741004"/>
                </a:lnTo>
                <a:cubicBezTo>
                  <a:pt x="2740410" y="743357"/>
                  <a:pt x="2740205" y="745357"/>
                  <a:pt x="2739089" y="747003"/>
                </a:cubicBezTo>
                <a:cubicBezTo>
                  <a:pt x="2736913" y="749180"/>
                  <a:pt x="2730401" y="750268"/>
                  <a:pt x="2719556" y="750268"/>
                </a:cubicBezTo>
                <a:lnTo>
                  <a:pt x="2561975" y="750268"/>
                </a:lnTo>
                <a:cubicBezTo>
                  <a:pt x="2552636" y="750268"/>
                  <a:pt x="2545622" y="748706"/>
                  <a:pt x="2540934" y="745580"/>
                </a:cubicBezTo>
                <a:cubicBezTo>
                  <a:pt x="2537381" y="738083"/>
                  <a:pt x="2540887" y="734334"/>
                  <a:pt x="2551454" y="734334"/>
                </a:cubicBezTo>
                <a:lnTo>
                  <a:pt x="2660034" y="734334"/>
                </a:lnTo>
                <a:cubicBezTo>
                  <a:pt x="2658638" y="734334"/>
                  <a:pt x="2659252" y="731702"/>
                  <a:pt x="2661875" y="726437"/>
                </a:cubicBezTo>
                <a:cubicBezTo>
                  <a:pt x="2672014" y="712485"/>
                  <a:pt x="2679791" y="704606"/>
                  <a:pt x="2685204" y="702802"/>
                </a:cubicBezTo>
                <a:cubicBezTo>
                  <a:pt x="2693101" y="702802"/>
                  <a:pt x="2704384" y="708442"/>
                  <a:pt x="2719052" y="719723"/>
                </a:cubicBezTo>
                <a:lnTo>
                  <a:pt x="2719396" y="720009"/>
                </a:lnTo>
                <a:lnTo>
                  <a:pt x="2706663" y="706932"/>
                </a:lnTo>
                <a:cubicBezTo>
                  <a:pt x="2684079" y="681063"/>
                  <a:pt x="2666815" y="649977"/>
                  <a:pt x="2654871" y="613672"/>
                </a:cubicBezTo>
                <a:cubicBezTo>
                  <a:pt x="2625757" y="659474"/>
                  <a:pt x="2594252" y="693481"/>
                  <a:pt x="2560356" y="715694"/>
                </a:cubicBezTo>
                <a:cubicBezTo>
                  <a:pt x="2497941" y="753905"/>
                  <a:pt x="2455255" y="770509"/>
                  <a:pt x="2432299" y="765505"/>
                </a:cubicBezTo>
                <a:cubicBezTo>
                  <a:pt x="2507364" y="715573"/>
                  <a:pt x="2560003" y="653977"/>
                  <a:pt x="2590215" y="580716"/>
                </a:cubicBezTo>
                <a:cubicBezTo>
                  <a:pt x="2590215" y="580716"/>
                  <a:pt x="2590782" y="580149"/>
                  <a:pt x="2591917" y="579014"/>
                </a:cubicBezTo>
                <a:cubicBezTo>
                  <a:pt x="2596089" y="565591"/>
                  <a:pt x="2602087" y="558589"/>
                  <a:pt x="2609911" y="558006"/>
                </a:cubicBezTo>
                <a:close/>
                <a:moveTo>
                  <a:pt x="1589155" y="555643"/>
                </a:moveTo>
                <a:cubicBezTo>
                  <a:pt x="1593303" y="555150"/>
                  <a:pt x="1598303" y="555815"/>
                  <a:pt x="1604154" y="557638"/>
                </a:cubicBezTo>
                <a:cubicBezTo>
                  <a:pt x="1644096" y="562624"/>
                  <a:pt x="1664067" y="570763"/>
                  <a:pt x="1664067" y="582055"/>
                </a:cubicBezTo>
                <a:cubicBezTo>
                  <a:pt x="1664067" y="586613"/>
                  <a:pt x="1660727" y="590567"/>
                  <a:pt x="1654049" y="593915"/>
                </a:cubicBezTo>
                <a:cubicBezTo>
                  <a:pt x="1643166" y="599366"/>
                  <a:pt x="1633082" y="606482"/>
                  <a:pt x="1623799" y="615263"/>
                </a:cubicBezTo>
                <a:lnTo>
                  <a:pt x="1690242" y="615263"/>
                </a:lnTo>
                <a:cubicBezTo>
                  <a:pt x="1690539" y="615263"/>
                  <a:pt x="1694334" y="611096"/>
                  <a:pt x="1701627" y="602761"/>
                </a:cubicBezTo>
                <a:cubicBezTo>
                  <a:pt x="1710594" y="591246"/>
                  <a:pt x="1718370" y="585488"/>
                  <a:pt x="1724956" y="585488"/>
                </a:cubicBezTo>
                <a:cubicBezTo>
                  <a:pt x="1763391" y="604073"/>
                  <a:pt x="1785120" y="623365"/>
                  <a:pt x="1790143" y="643363"/>
                </a:cubicBezTo>
                <a:cubicBezTo>
                  <a:pt x="1785752" y="648089"/>
                  <a:pt x="1779297" y="650451"/>
                  <a:pt x="1770776" y="650451"/>
                </a:cubicBezTo>
                <a:cubicBezTo>
                  <a:pt x="1762368" y="650451"/>
                  <a:pt x="1755540" y="652023"/>
                  <a:pt x="1750294" y="655167"/>
                </a:cubicBezTo>
                <a:cubicBezTo>
                  <a:pt x="1728751" y="666534"/>
                  <a:pt x="1705850" y="681249"/>
                  <a:pt x="1681591" y="699313"/>
                </a:cubicBezTo>
                <a:lnTo>
                  <a:pt x="1751522" y="699313"/>
                </a:lnTo>
                <a:cubicBezTo>
                  <a:pt x="1750647" y="699313"/>
                  <a:pt x="1751782" y="697341"/>
                  <a:pt x="1754926" y="693397"/>
                </a:cubicBezTo>
                <a:cubicBezTo>
                  <a:pt x="1763205" y="680989"/>
                  <a:pt x="1771241" y="674785"/>
                  <a:pt x="1779036" y="674785"/>
                </a:cubicBezTo>
                <a:cubicBezTo>
                  <a:pt x="1804281" y="684886"/>
                  <a:pt x="1821406" y="697016"/>
                  <a:pt x="1830410" y="711173"/>
                </a:cubicBezTo>
                <a:cubicBezTo>
                  <a:pt x="1830410" y="715322"/>
                  <a:pt x="1828224" y="719582"/>
                  <a:pt x="1823852" y="723954"/>
                </a:cubicBezTo>
                <a:cubicBezTo>
                  <a:pt x="1818885" y="727916"/>
                  <a:pt x="1816401" y="731395"/>
                  <a:pt x="1816401" y="734390"/>
                </a:cubicBezTo>
                <a:lnTo>
                  <a:pt x="1816401" y="813195"/>
                </a:lnTo>
                <a:cubicBezTo>
                  <a:pt x="1818746" y="826924"/>
                  <a:pt x="1805221" y="835100"/>
                  <a:pt x="1775827" y="837724"/>
                </a:cubicBezTo>
                <a:cubicBezTo>
                  <a:pt x="1761168" y="838951"/>
                  <a:pt x="1753029" y="833333"/>
                  <a:pt x="1751410" y="820869"/>
                </a:cubicBezTo>
                <a:lnTo>
                  <a:pt x="1751410" y="806302"/>
                </a:lnTo>
                <a:lnTo>
                  <a:pt x="1587020" y="806302"/>
                </a:lnTo>
                <a:lnTo>
                  <a:pt x="1587020" y="865713"/>
                </a:lnTo>
                <a:cubicBezTo>
                  <a:pt x="1587020" y="887051"/>
                  <a:pt x="1590434" y="900157"/>
                  <a:pt x="1597261" y="905031"/>
                </a:cubicBezTo>
                <a:cubicBezTo>
                  <a:pt x="1610954" y="910296"/>
                  <a:pt x="1650951" y="912928"/>
                  <a:pt x="1717254" y="912928"/>
                </a:cubicBezTo>
                <a:cubicBezTo>
                  <a:pt x="1766609" y="911831"/>
                  <a:pt x="1796021" y="908138"/>
                  <a:pt x="1805491" y="901850"/>
                </a:cubicBezTo>
                <a:cubicBezTo>
                  <a:pt x="1810495" y="897831"/>
                  <a:pt x="1816532" y="882298"/>
                  <a:pt x="1823601" y="855248"/>
                </a:cubicBezTo>
                <a:cubicBezTo>
                  <a:pt x="1829796" y="834170"/>
                  <a:pt x="1835535" y="823631"/>
                  <a:pt x="1840819" y="823631"/>
                </a:cubicBezTo>
                <a:cubicBezTo>
                  <a:pt x="1845562" y="823631"/>
                  <a:pt x="1847934" y="829287"/>
                  <a:pt x="1847934" y="840598"/>
                </a:cubicBezTo>
                <a:cubicBezTo>
                  <a:pt x="1846744" y="873917"/>
                  <a:pt x="1850409" y="893236"/>
                  <a:pt x="1858929" y="898557"/>
                </a:cubicBezTo>
                <a:cubicBezTo>
                  <a:pt x="1858929" y="898557"/>
                  <a:pt x="1859441" y="899069"/>
                  <a:pt x="1860464" y="900092"/>
                </a:cubicBezTo>
                <a:cubicBezTo>
                  <a:pt x="1875458" y="907645"/>
                  <a:pt x="1882314" y="917077"/>
                  <a:pt x="1881030" y="928388"/>
                </a:cubicBezTo>
                <a:cubicBezTo>
                  <a:pt x="1878333" y="944666"/>
                  <a:pt x="1861255" y="955316"/>
                  <a:pt x="1829796" y="960339"/>
                </a:cubicBezTo>
                <a:cubicBezTo>
                  <a:pt x="1764907" y="966199"/>
                  <a:pt x="1703497" y="967957"/>
                  <a:pt x="1645565" y="965613"/>
                </a:cubicBezTo>
                <a:cubicBezTo>
                  <a:pt x="1588676" y="960870"/>
                  <a:pt x="1552752" y="952368"/>
                  <a:pt x="1537795" y="940108"/>
                </a:cubicBezTo>
                <a:cubicBezTo>
                  <a:pt x="1537795" y="938731"/>
                  <a:pt x="1537721" y="937987"/>
                  <a:pt x="1537572" y="937876"/>
                </a:cubicBezTo>
                <a:cubicBezTo>
                  <a:pt x="1528382" y="928611"/>
                  <a:pt x="1524363" y="908612"/>
                  <a:pt x="1525517" y="877879"/>
                </a:cubicBezTo>
                <a:lnTo>
                  <a:pt x="1525517" y="723982"/>
                </a:lnTo>
                <a:cubicBezTo>
                  <a:pt x="1517313" y="734883"/>
                  <a:pt x="1502700" y="747143"/>
                  <a:pt x="1481678" y="760761"/>
                </a:cubicBezTo>
                <a:cubicBezTo>
                  <a:pt x="1467725" y="766602"/>
                  <a:pt x="1460749" y="767151"/>
                  <a:pt x="1460749" y="762407"/>
                </a:cubicBezTo>
                <a:cubicBezTo>
                  <a:pt x="1460749" y="760696"/>
                  <a:pt x="1464665" y="755263"/>
                  <a:pt x="1472497" y="746111"/>
                </a:cubicBezTo>
                <a:cubicBezTo>
                  <a:pt x="1510411" y="701313"/>
                  <a:pt x="1541832" y="646275"/>
                  <a:pt x="1566761" y="580995"/>
                </a:cubicBezTo>
                <a:cubicBezTo>
                  <a:pt x="1571151" y="570038"/>
                  <a:pt x="1575319" y="563238"/>
                  <a:pt x="1579262" y="560596"/>
                </a:cubicBezTo>
                <a:cubicBezTo>
                  <a:pt x="1581709" y="557787"/>
                  <a:pt x="1585006" y="556136"/>
                  <a:pt x="1589155" y="555643"/>
                </a:cubicBezTo>
                <a:close/>
                <a:moveTo>
                  <a:pt x="1692265" y="249536"/>
                </a:moveTo>
                <a:lnTo>
                  <a:pt x="1690821" y="250650"/>
                </a:lnTo>
                <a:cubicBezTo>
                  <a:pt x="1688035" y="251613"/>
                  <a:pt x="1684335" y="252094"/>
                  <a:pt x="1679721" y="252094"/>
                </a:cubicBezTo>
                <a:lnTo>
                  <a:pt x="1606275" y="252094"/>
                </a:lnTo>
                <a:lnTo>
                  <a:pt x="1606275" y="261917"/>
                </a:lnTo>
                <a:cubicBezTo>
                  <a:pt x="1643798" y="272167"/>
                  <a:pt x="1668224" y="285460"/>
                  <a:pt x="1679554" y="301793"/>
                </a:cubicBezTo>
                <a:lnTo>
                  <a:pt x="1682759" y="318320"/>
                </a:lnTo>
                <a:lnTo>
                  <a:pt x="1684884" y="312565"/>
                </a:lnTo>
                <a:cubicBezTo>
                  <a:pt x="1687507" y="301263"/>
                  <a:pt x="1689800" y="282778"/>
                  <a:pt x="1691764" y="257108"/>
                </a:cubicBezTo>
                <a:close/>
                <a:moveTo>
                  <a:pt x="2030770" y="206553"/>
                </a:moveTo>
                <a:lnTo>
                  <a:pt x="2030770" y="313207"/>
                </a:lnTo>
                <a:lnTo>
                  <a:pt x="2074330" y="313207"/>
                </a:lnTo>
                <a:lnTo>
                  <a:pt x="2074330" y="206553"/>
                </a:lnTo>
                <a:close/>
                <a:moveTo>
                  <a:pt x="1694334" y="186677"/>
                </a:moveTo>
                <a:lnTo>
                  <a:pt x="1691797" y="189168"/>
                </a:lnTo>
                <a:cubicBezTo>
                  <a:pt x="1689532" y="190265"/>
                  <a:pt x="1686679" y="190814"/>
                  <a:pt x="1683238" y="190814"/>
                </a:cubicBezTo>
                <a:lnTo>
                  <a:pt x="1624776" y="190814"/>
                </a:lnTo>
                <a:cubicBezTo>
                  <a:pt x="1610116" y="188470"/>
                  <a:pt x="1603949" y="192498"/>
                  <a:pt x="1606275" y="202897"/>
                </a:cubicBezTo>
                <a:lnTo>
                  <a:pt x="1606275" y="236160"/>
                </a:lnTo>
                <a:lnTo>
                  <a:pt x="1630664" y="236160"/>
                </a:lnTo>
                <a:cubicBezTo>
                  <a:pt x="1630664" y="236160"/>
                  <a:pt x="1632059" y="233835"/>
                  <a:pt x="1634850" y="229184"/>
                </a:cubicBezTo>
                <a:cubicBezTo>
                  <a:pt x="1643854" y="216329"/>
                  <a:pt x="1650644" y="209901"/>
                  <a:pt x="1655221" y="209901"/>
                </a:cubicBezTo>
                <a:cubicBezTo>
                  <a:pt x="1660188" y="209901"/>
                  <a:pt x="1670327" y="215631"/>
                  <a:pt x="1685637" y="227091"/>
                </a:cubicBezTo>
                <a:cubicBezTo>
                  <a:pt x="1687702" y="229175"/>
                  <a:pt x="1689321" y="230802"/>
                  <a:pt x="1690493" y="231974"/>
                </a:cubicBezTo>
                <a:lnTo>
                  <a:pt x="1693161" y="235971"/>
                </a:lnTo>
                <a:lnTo>
                  <a:pt x="1693618" y="229044"/>
                </a:lnTo>
                <a:cubicBezTo>
                  <a:pt x="1693911" y="218557"/>
                  <a:pt x="1694131" y="207535"/>
                  <a:pt x="1694278" y="195980"/>
                </a:cubicBezTo>
                <a:close/>
                <a:moveTo>
                  <a:pt x="2162819" y="179436"/>
                </a:moveTo>
                <a:cubicBezTo>
                  <a:pt x="2166050" y="179645"/>
                  <a:pt x="2170254" y="180489"/>
                  <a:pt x="2175431" y="181968"/>
                </a:cubicBezTo>
                <a:cubicBezTo>
                  <a:pt x="2196806" y="185745"/>
                  <a:pt x="2213959" y="196060"/>
                  <a:pt x="2226888" y="212915"/>
                </a:cubicBezTo>
                <a:cubicBezTo>
                  <a:pt x="2239724" y="231202"/>
                  <a:pt x="2239734" y="249062"/>
                  <a:pt x="2226916" y="266493"/>
                </a:cubicBezTo>
                <a:cubicBezTo>
                  <a:pt x="2209187" y="282567"/>
                  <a:pt x="2191978" y="282390"/>
                  <a:pt x="2175291" y="265963"/>
                </a:cubicBezTo>
                <a:cubicBezTo>
                  <a:pt x="2172203" y="261312"/>
                  <a:pt x="2170659" y="251564"/>
                  <a:pt x="2170659" y="236718"/>
                </a:cubicBezTo>
                <a:cubicBezTo>
                  <a:pt x="2169561" y="216794"/>
                  <a:pt x="2166054" y="203297"/>
                  <a:pt x="2160139" y="196228"/>
                </a:cubicBezTo>
                <a:cubicBezTo>
                  <a:pt x="2160139" y="195279"/>
                  <a:pt x="2160092" y="194767"/>
                  <a:pt x="2159999" y="194693"/>
                </a:cubicBezTo>
                <a:cubicBezTo>
                  <a:pt x="2152186" y="183894"/>
                  <a:pt x="2153126" y="178808"/>
                  <a:pt x="2162819" y="179436"/>
                </a:cubicBezTo>
                <a:close/>
                <a:moveTo>
                  <a:pt x="150708" y="92343"/>
                </a:moveTo>
                <a:cubicBezTo>
                  <a:pt x="157991" y="91529"/>
                  <a:pt x="171181" y="94150"/>
                  <a:pt x="190277" y="100206"/>
                </a:cubicBezTo>
                <a:cubicBezTo>
                  <a:pt x="216769" y="109842"/>
                  <a:pt x="233251" y="119842"/>
                  <a:pt x="239725" y="130204"/>
                </a:cubicBezTo>
                <a:cubicBezTo>
                  <a:pt x="249251" y="150221"/>
                  <a:pt x="247065" y="168741"/>
                  <a:pt x="233168" y="185763"/>
                </a:cubicBezTo>
                <a:cubicBezTo>
                  <a:pt x="212815" y="201967"/>
                  <a:pt x="195728" y="203213"/>
                  <a:pt x="181906" y="189503"/>
                </a:cubicBezTo>
                <a:cubicBezTo>
                  <a:pt x="174985" y="180945"/>
                  <a:pt x="172120" y="170574"/>
                  <a:pt x="173311" y="158388"/>
                </a:cubicBezTo>
                <a:cubicBezTo>
                  <a:pt x="180287" y="149068"/>
                  <a:pt x="171376" y="131301"/>
                  <a:pt x="146578" y="105089"/>
                </a:cubicBezTo>
                <a:cubicBezTo>
                  <a:pt x="142048" y="97406"/>
                  <a:pt x="143425" y="93157"/>
                  <a:pt x="150708" y="92343"/>
                </a:cubicBezTo>
                <a:close/>
                <a:moveTo>
                  <a:pt x="1038769" y="89265"/>
                </a:moveTo>
                <a:cubicBezTo>
                  <a:pt x="1042138" y="89271"/>
                  <a:pt x="1046611" y="89885"/>
                  <a:pt x="1052188" y="91109"/>
                </a:cubicBezTo>
                <a:cubicBezTo>
                  <a:pt x="1093450" y="100801"/>
                  <a:pt x="1118946" y="115981"/>
                  <a:pt x="1128676" y="136650"/>
                </a:cubicBezTo>
                <a:cubicBezTo>
                  <a:pt x="1138406" y="160872"/>
                  <a:pt x="1135829" y="180666"/>
                  <a:pt x="1120946" y="196032"/>
                </a:cubicBezTo>
                <a:cubicBezTo>
                  <a:pt x="1099794" y="211231"/>
                  <a:pt x="1082223" y="208506"/>
                  <a:pt x="1068233" y="187856"/>
                </a:cubicBezTo>
                <a:cubicBezTo>
                  <a:pt x="1065591" y="182536"/>
                  <a:pt x="1064271" y="173559"/>
                  <a:pt x="1064271" y="160928"/>
                </a:cubicBezTo>
                <a:cubicBezTo>
                  <a:pt x="1064271" y="138082"/>
                  <a:pt x="1057201" y="120604"/>
                  <a:pt x="1043063" y="108494"/>
                </a:cubicBezTo>
                <a:cubicBezTo>
                  <a:pt x="1041779" y="108494"/>
                  <a:pt x="1040170" y="107545"/>
                  <a:pt x="1038235" y="105647"/>
                </a:cubicBezTo>
                <a:cubicBezTo>
                  <a:pt x="1028482" y="94708"/>
                  <a:pt x="1028660" y="89248"/>
                  <a:pt x="1038769" y="89265"/>
                </a:cubicBezTo>
                <a:close/>
                <a:moveTo>
                  <a:pt x="2040620" y="82235"/>
                </a:moveTo>
                <a:cubicBezTo>
                  <a:pt x="2032881" y="81063"/>
                  <a:pt x="2029598" y="87183"/>
                  <a:pt x="2030770" y="100596"/>
                </a:cubicBezTo>
                <a:lnTo>
                  <a:pt x="2030770" y="190619"/>
                </a:lnTo>
                <a:lnTo>
                  <a:pt x="2074330" y="190619"/>
                </a:lnTo>
                <a:lnTo>
                  <a:pt x="2074330" y="82235"/>
                </a:lnTo>
                <a:close/>
                <a:moveTo>
                  <a:pt x="1327550" y="13485"/>
                </a:moveTo>
                <a:cubicBezTo>
                  <a:pt x="1334708" y="14660"/>
                  <a:pt x="1344356" y="20257"/>
                  <a:pt x="1356495" y="30275"/>
                </a:cubicBezTo>
                <a:cubicBezTo>
                  <a:pt x="1361369" y="33940"/>
                  <a:pt x="1364885" y="36303"/>
                  <a:pt x="1367043" y="37363"/>
                </a:cubicBezTo>
                <a:cubicBezTo>
                  <a:pt x="1374298" y="43409"/>
                  <a:pt x="1377172" y="49167"/>
                  <a:pt x="1375666" y="54636"/>
                </a:cubicBezTo>
                <a:cubicBezTo>
                  <a:pt x="1373452" y="59027"/>
                  <a:pt x="1366578" y="61222"/>
                  <a:pt x="1355044" y="61222"/>
                </a:cubicBezTo>
                <a:lnTo>
                  <a:pt x="1239097" y="61222"/>
                </a:lnTo>
                <a:cubicBezTo>
                  <a:pt x="1226577" y="60050"/>
                  <a:pt x="1221489" y="64208"/>
                  <a:pt x="1223833" y="73696"/>
                </a:cubicBezTo>
                <a:lnTo>
                  <a:pt x="1223833" y="213362"/>
                </a:lnTo>
                <a:cubicBezTo>
                  <a:pt x="1237804" y="190572"/>
                  <a:pt x="1253078" y="151384"/>
                  <a:pt x="1269653" y="95797"/>
                </a:cubicBezTo>
                <a:cubicBezTo>
                  <a:pt x="1273951" y="80784"/>
                  <a:pt x="1283485" y="76989"/>
                  <a:pt x="1298256" y="84411"/>
                </a:cubicBezTo>
                <a:cubicBezTo>
                  <a:pt x="1340858" y="99629"/>
                  <a:pt x="1358522" y="112661"/>
                  <a:pt x="1351248" y="123507"/>
                </a:cubicBezTo>
                <a:cubicBezTo>
                  <a:pt x="1351248" y="123507"/>
                  <a:pt x="1349025" y="124251"/>
                  <a:pt x="1344579" y="125739"/>
                </a:cubicBezTo>
                <a:cubicBezTo>
                  <a:pt x="1339575" y="127730"/>
                  <a:pt x="1336133" y="129655"/>
                  <a:pt x="1334254" y="131515"/>
                </a:cubicBezTo>
                <a:cubicBezTo>
                  <a:pt x="1291968" y="172611"/>
                  <a:pt x="1255161" y="203985"/>
                  <a:pt x="1223833" y="225640"/>
                </a:cubicBezTo>
                <a:lnTo>
                  <a:pt x="1311260" y="225640"/>
                </a:lnTo>
                <a:cubicBezTo>
                  <a:pt x="1310088" y="225640"/>
                  <a:pt x="1312069" y="221538"/>
                  <a:pt x="1317204" y="213334"/>
                </a:cubicBezTo>
                <a:cubicBezTo>
                  <a:pt x="1328478" y="195865"/>
                  <a:pt x="1337593" y="187131"/>
                  <a:pt x="1344551" y="187131"/>
                </a:cubicBezTo>
                <a:cubicBezTo>
                  <a:pt x="1353127" y="187131"/>
                  <a:pt x="1370419" y="198265"/>
                  <a:pt x="1396427" y="220533"/>
                </a:cubicBezTo>
                <a:cubicBezTo>
                  <a:pt x="1402771" y="226877"/>
                  <a:pt x="1405943" y="231528"/>
                  <a:pt x="1405943" y="234486"/>
                </a:cubicBezTo>
                <a:cubicBezTo>
                  <a:pt x="1405943" y="240383"/>
                  <a:pt x="1401236" y="243332"/>
                  <a:pt x="1391823" y="243332"/>
                </a:cubicBezTo>
                <a:lnTo>
                  <a:pt x="1223833" y="243332"/>
                </a:lnTo>
                <a:lnTo>
                  <a:pt x="1223833" y="391341"/>
                </a:lnTo>
                <a:cubicBezTo>
                  <a:pt x="1222363" y="410429"/>
                  <a:pt x="1208039" y="420623"/>
                  <a:pt x="1180859" y="421926"/>
                </a:cubicBezTo>
                <a:cubicBezTo>
                  <a:pt x="1163837" y="423098"/>
                  <a:pt x="1155912" y="417098"/>
                  <a:pt x="1157084" y="403927"/>
                </a:cubicBezTo>
                <a:lnTo>
                  <a:pt x="1157084" y="243332"/>
                </a:lnTo>
                <a:lnTo>
                  <a:pt x="994340" y="243332"/>
                </a:lnTo>
                <a:cubicBezTo>
                  <a:pt x="987419" y="243332"/>
                  <a:pt x="982880" y="241192"/>
                  <a:pt x="980722" y="236914"/>
                </a:cubicBezTo>
                <a:cubicBezTo>
                  <a:pt x="979215" y="230570"/>
                  <a:pt x="981997" y="227398"/>
                  <a:pt x="989066" y="227398"/>
                </a:cubicBezTo>
                <a:lnTo>
                  <a:pt x="1157084" y="227398"/>
                </a:lnTo>
                <a:lnTo>
                  <a:pt x="1157084" y="61222"/>
                </a:lnTo>
                <a:lnTo>
                  <a:pt x="1020599" y="61222"/>
                </a:lnTo>
                <a:cubicBezTo>
                  <a:pt x="1013325" y="61222"/>
                  <a:pt x="1008758" y="58441"/>
                  <a:pt x="1006897" y="52878"/>
                </a:cubicBezTo>
                <a:cubicBezTo>
                  <a:pt x="1005446" y="46646"/>
                  <a:pt x="1008265" y="43530"/>
                  <a:pt x="1015353" y="43530"/>
                </a:cubicBezTo>
                <a:lnTo>
                  <a:pt x="1292006" y="43530"/>
                </a:lnTo>
                <a:cubicBezTo>
                  <a:pt x="1291094" y="43530"/>
                  <a:pt x="1293085" y="40600"/>
                  <a:pt x="1297977" y="34740"/>
                </a:cubicBezTo>
                <a:cubicBezTo>
                  <a:pt x="1306870" y="20769"/>
                  <a:pt x="1314618" y="13783"/>
                  <a:pt x="1321222" y="13783"/>
                </a:cubicBezTo>
                <a:cubicBezTo>
                  <a:pt x="1323055" y="13192"/>
                  <a:pt x="1325164" y="13093"/>
                  <a:pt x="1327550" y="13485"/>
                </a:cubicBezTo>
                <a:close/>
                <a:moveTo>
                  <a:pt x="332427" y="11997"/>
                </a:moveTo>
                <a:cubicBezTo>
                  <a:pt x="366601" y="21876"/>
                  <a:pt x="391828" y="37475"/>
                  <a:pt x="408106" y="58794"/>
                </a:cubicBezTo>
                <a:cubicBezTo>
                  <a:pt x="408106" y="64747"/>
                  <a:pt x="403111" y="70580"/>
                  <a:pt x="393121" y="76291"/>
                </a:cubicBezTo>
                <a:cubicBezTo>
                  <a:pt x="389102" y="78691"/>
                  <a:pt x="387075" y="80105"/>
                  <a:pt x="387037" y="80532"/>
                </a:cubicBezTo>
                <a:cubicBezTo>
                  <a:pt x="385866" y="108624"/>
                  <a:pt x="383521" y="155384"/>
                  <a:pt x="380005" y="220812"/>
                </a:cubicBezTo>
                <a:cubicBezTo>
                  <a:pt x="377680" y="259359"/>
                  <a:pt x="375931" y="287404"/>
                  <a:pt x="374759" y="304947"/>
                </a:cubicBezTo>
                <a:cubicBezTo>
                  <a:pt x="373513" y="368943"/>
                  <a:pt x="344324" y="400941"/>
                  <a:pt x="287192" y="400941"/>
                </a:cubicBezTo>
                <a:cubicBezTo>
                  <a:pt x="278207" y="400941"/>
                  <a:pt x="272914" y="395341"/>
                  <a:pt x="271314" y="384142"/>
                </a:cubicBezTo>
                <a:cubicBezTo>
                  <a:pt x="268431" y="373519"/>
                  <a:pt x="261817" y="366273"/>
                  <a:pt x="251474" y="362404"/>
                </a:cubicBezTo>
                <a:cubicBezTo>
                  <a:pt x="227345" y="353139"/>
                  <a:pt x="215280" y="347158"/>
                  <a:pt x="215280" y="344461"/>
                </a:cubicBezTo>
                <a:cubicBezTo>
                  <a:pt x="214127" y="338805"/>
                  <a:pt x="224089" y="335977"/>
                  <a:pt x="245167" y="335977"/>
                </a:cubicBezTo>
                <a:cubicBezTo>
                  <a:pt x="282653" y="335977"/>
                  <a:pt x="301889" y="330527"/>
                  <a:pt x="302875" y="319625"/>
                </a:cubicBezTo>
                <a:cubicBezTo>
                  <a:pt x="307545" y="300984"/>
                  <a:pt x="311033" y="263879"/>
                  <a:pt x="313340" y="208311"/>
                </a:cubicBezTo>
                <a:cubicBezTo>
                  <a:pt x="191877" y="272995"/>
                  <a:pt x="126486" y="310584"/>
                  <a:pt x="117166" y="321076"/>
                </a:cubicBezTo>
                <a:cubicBezTo>
                  <a:pt x="107976" y="327624"/>
                  <a:pt x="101027" y="330899"/>
                  <a:pt x="96320" y="330899"/>
                </a:cubicBezTo>
                <a:cubicBezTo>
                  <a:pt x="88284" y="330899"/>
                  <a:pt x="79103" y="321215"/>
                  <a:pt x="68778" y="301849"/>
                </a:cubicBezTo>
                <a:cubicBezTo>
                  <a:pt x="59048" y="281720"/>
                  <a:pt x="55523" y="268661"/>
                  <a:pt x="58202" y="262670"/>
                </a:cubicBezTo>
                <a:cubicBezTo>
                  <a:pt x="59802" y="259489"/>
                  <a:pt x="70564" y="255908"/>
                  <a:pt x="90488" y="251927"/>
                </a:cubicBezTo>
                <a:cubicBezTo>
                  <a:pt x="114449" y="248504"/>
                  <a:pt x="188761" y="229072"/>
                  <a:pt x="313423" y="193633"/>
                </a:cubicBezTo>
                <a:cubicBezTo>
                  <a:pt x="314540" y="163588"/>
                  <a:pt x="315098" y="137515"/>
                  <a:pt x="315098" y="115414"/>
                </a:cubicBezTo>
                <a:cubicBezTo>
                  <a:pt x="315098" y="94392"/>
                  <a:pt x="315098" y="76328"/>
                  <a:pt x="315098" y="61222"/>
                </a:cubicBezTo>
                <a:lnTo>
                  <a:pt x="84070" y="61222"/>
                </a:lnTo>
                <a:cubicBezTo>
                  <a:pt x="77838" y="61222"/>
                  <a:pt x="72843" y="59362"/>
                  <a:pt x="69085" y="55641"/>
                </a:cubicBezTo>
                <a:cubicBezTo>
                  <a:pt x="67336" y="48739"/>
                  <a:pt x="69996" y="45288"/>
                  <a:pt x="77066" y="45288"/>
                </a:cubicBezTo>
                <a:lnTo>
                  <a:pt x="309963" y="45288"/>
                </a:lnTo>
                <a:cubicBezTo>
                  <a:pt x="309721" y="45288"/>
                  <a:pt x="311600" y="41288"/>
                  <a:pt x="315600" y="33289"/>
                </a:cubicBezTo>
                <a:cubicBezTo>
                  <a:pt x="320530" y="22183"/>
                  <a:pt x="326139" y="15085"/>
                  <a:pt x="332427" y="11997"/>
                </a:cubicBezTo>
                <a:close/>
                <a:moveTo>
                  <a:pt x="2257751" y="9819"/>
                </a:moveTo>
                <a:cubicBezTo>
                  <a:pt x="2260570" y="9280"/>
                  <a:pt x="2263955" y="9458"/>
                  <a:pt x="2267909" y="10351"/>
                </a:cubicBezTo>
                <a:cubicBezTo>
                  <a:pt x="2299628" y="11616"/>
                  <a:pt x="2316306" y="16341"/>
                  <a:pt x="2317943" y="24527"/>
                </a:cubicBezTo>
                <a:cubicBezTo>
                  <a:pt x="2317943" y="29419"/>
                  <a:pt x="2316250" y="33559"/>
                  <a:pt x="2312864" y="36944"/>
                </a:cubicBezTo>
                <a:cubicBezTo>
                  <a:pt x="2310408" y="39400"/>
                  <a:pt x="2309181" y="41623"/>
                  <a:pt x="2309181" y="43614"/>
                </a:cubicBezTo>
                <a:lnTo>
                  <a:pt x="2309181" y="123479"/>
                </a:lnTo>
                <a:lnTo>
                  <a:pt x="2318229" y="107831"/>
                </a:lnTo>
                <a:cubicBezTo>
                  <a:pt x="2322568" y="102282"/>
                  <a:pt x="2327440" y="97769"/>
                  <a:pt x="2332844" y="94290"/>
                </a:cubicBezTo>
                <a:cubicBezTo>
                  <a:pt x="2342723" y="98364"/>
                  <a:pt x="2356313" y="109684"/>
                  <a:pt x="2373614" y="128250"/>
                </a:cubicBezTo>
                <a:cubicBezTo>
                  <a:pt x="2377353" y="134371"/>
                  <a:pt x="2378646" y="138427"/>
                  <a:pt x="2377493" y="140417"/>
                </a:cubicBezTo>
                <a:cubicBezTo>
                  <a:pt x="2377493" y="143654"/>
                  <a:pt x="2372786" y="145273"/>
                  <a:pt x="2363373" y="145273"/>
                </a:cubicBezTo>
                <a:lnTo>
                  <a:pt x="2309181" y="145273"/>
                </a:lnTo>
                <a:lnTo>
                  <a:pt x="2309181" y="379817"/>
                </a:lnTo>
                <a:cubicBezTo>
                  <a:pt x="2309181" y="398085"/>
                  <a:pt x="2301460" y="412373"/>
                  <a:pt x="2286019" y="422679"/>
                </a:cubicBezTo>
                <a:cubicBezTo>
                  <a:pt x="2265369" y="433860"/>
                  <a:pt x="2246924" y="436278"/>
                  <a:pt x="2230683" y="429934"/>
                </a:cubicBezTo>
                <a:cubicBezTo>
                  <a:pt x="2228320" y="427572"/>
                  <a:pt x="2226432" y="423572"/>
                  <a:pt x="2225018" y="417935"/>
                </a:cubicBezTo>
                <a:cubicBezTo>
                  <a:pt x="2222898" y="402085"/>
                  <a:pt x="2216823" y="392151"/>
                  <a:pt x="2206796" y="388132"/>
                </a:cubicBezTo>
                <a:cubicBezTo>
                  <a:pt x="2189700" y="375538"/>
                  <a:pt x="2192685" y="369240"/>
                  <a:pt x="2215754" y="369240"/>
                </a:cubicBezTo>
                <a:cubicBezTo>
                  <a:pt x="2237055" y="368254"/>
                  <a:pt x="2247705" y="364190"/>
                  <a:pt x="2247705" y="357046"/>
                </a:cubicBezTo>
                <a:lnTo>
                  <a:pt x="2247705" y="147031"/>
                </a:lnTo>
                <a:lnTo>
                  <a:pt x="2135833" y="147031"/>
                </a:lnTo>
                <a:lnTo>
                  <a:pt x="2135833" y="340386"/>
                </a:lnTo>
                <a:cubicBezTo>
                  <a:pt x="2137005" y="360906"/>
                  <a:pt x="2123620" y="370580"/>
                  <a:pt x="2095677" y="369408"/>
                </a:cubicBezTo>
                <a:cubicBezTo>
                  <a:pt x="2080292" y="370580"/>
                  <a:pt x="2073176" y="364013"/>
                  <a:pt x="2074330" y="349707"/>
                </a:cubicBezTo>
                <a:lnTo>
                  <a:pt x="2074330" y="330899"/>
                </a:lnTo>
                <a:lnTo>
                  <a:pt x="2030770" y="330899"/>
                </a:lnTo>
                <a:lnTo>
                  <a:pt x="2030770" y="357716"/>
                </a:lnTo>
                <a:cubicBezTo>
                  <a:pt x="2031942" y="374849"/>
                  <a:pt x="2019254" y="383416"/>
                  <a:pt x="1992707" y="383416"/>
                </a:cubicBezTo>
                <a:cubicBezTo>
                  <a:pt x="1977080" y="384588"/>
                  <a:pt x="1970439" y="379761"/>
                  <a:pt x="1972783" y="368933"/>
                </a:cubicBezTo>
                <a:lnTo>
                  <a:pt x="1972783" y="70542"/>
                </a:lnTo>
                <a:cubicBezTo>
                  <a:pt x="1971611" y="59715"/>
                  <a:pt x="1973173" y="53176"/>
                  <a:pt x="1977471" y="50925"/>
                </a:cubicBezTo>
                <a:cubicBezTo>
                  <a:pt x="1981098" y="48321"/>
                  <a:pt x="1988354" y="49455"/>
                  <a:pt x="1999237" y="54329"/>
                </a:cubicBezTo>
                <a:cubicBezTo>
                  <a:pt x="2010343" y="58032"/>
                  <a:pt x="2018491" y="61436"/>
                  <a:pt x="2023682" y="64543"/>
                </a:cubicBezTo>
                <a:lnTo>
                  <a:pt x="2069195" y="64543"/>
                </a:lnTo>
                <a:cubicBezTo>
                  <a:pt x="2070125" y="64543"/>
                  <a:pt x="2072590" y="60543"/>
                  <a:pt x="2076590" y="52543"/>
                </a:cubicBezTo>
                <a:cubicBezTo>
                  <a:pt x="2080757" y="44209"/>
                  <a:pt x="2085538" y="40042"/>
                  <a:pt x="2090933" y="40042"/>
                </a:cubicBezTo>
                <a:cubicBezTo>
                  <a:pt x="2118895" y="46404"/>
                  <a:pt x="2137945" y="59724"/>
                  <a:pt x="2148083" y="80002"/>
                </a:cubicBezTo>
                <a:cubicBezTo>
                  <a:pt x="2148083" y="84821"/>
                  <a:pt x="2145023" y="88765"/>
                  <a:pt x="2138903" y="91834"/>
                </a:cubicBezTo>
                <a:cubicBezTo>
                  <a:pt x="2136856" y="93881"/>
                  <a:pt x="2135833" y="95313"/>
                  <a:pt x="2135833" y="96132"/>
                </a:cubicBezTo>
                <a:lnTo>
                  <a:pt x="2135833" y="129339"/>
                </a:lnTo>
                <a:lnTo>
                  <a:pt x="2247705" y="129339"/>
                </a:lnTo>
                <a:lnTo>
                  <a:pt x="2247705" y="33986"/>
                </a:lnTo>
                <a:cubicBezTo>
                  <a:pt x="2245947" y="19490"/>
                  <a:pt x="2249296" y="11434"/>
                  <a:pt x="2257751" y="9819"/>
                </a:cubicBezTo>
                <a:close/>
                <a:moveTo>
                  <a:pt x="534649" y="7428"/>
                </a:moveTo>
                <a:cubicBezTo>
                  <a:pt x="538105" y="7023"/>
                  <a:pt x="543288" y="7430"/>
                  <a:pt x="550200" y="8648"/>
                </a:cubicBezTo>
                <a:cubicBezTo>
                  <a:pt x="591611" y="12313"/>
                  <a:pt x="617107" y="24313"/>
                  <a:pt x="626688" y="44646"/>
                </a:cubicBezTo>
                <a:cubicBezTo>
                  <a:pt x="636715" y="66152"/>
                  <a:pt x="632715" y="84272"/>
                  <a:pt x="614689" y="99006"/>
                </a:cubicBezTo>
                <a:cubicBezTo>
                  <a:pt x="593983" y="108847"/>
                  <a:pt x="577621" y="104345"/>
                  <a:pt x="565603" y="85500"/>
                </a:cubicBezTo>
                <a:cubicBezTo>
                  <a:pt x="563892" y="83807"/>
                  <a:pt x="562366" y="79035"/>
                  <a:pt x="561027" y="71184"/>
                </a:cubicBezTo>
                <a:cubicBezTo>
                  <a:pt x="558832" y="47874"/>
                  <a:pt x="551148" y="31828"/>
                  <a:pt x="537977" y="23048"/>
                </a:cubicBezTo>
                <a:cubicBezTo>
                  <a:pt x="531131" y="17932"/>
                  <a:pt x="528294" y="13941"/>
                  <a:pt x="529466" y="11076"/>
                </a:cubicBezTo>
                <a:cubicBezTo>
                  <a:pt x="529466" y="9048"/>
                  <a:pt x="531194" y="7832"/>
                  <a:pt x="534649" y="7428"/>
                </a:cubicBezTo>
                <a:close/>
                <a:moveTo>
                  <a:pt x="1532521" y="5356"/>
                </a:moveTo>
                <a:cubicBezTo>
                  <a:pt x="1579941" y="1598"/>
                  <a:pt x="1606861" y="13123"/>
                  <a:pt x="1613279" y="39930"/>
                </a:cubicBezTo>
                <a:cubicBezTo>
                  <a:pt x="1613279" y="52674"/>
                  <a:pt x="1610547" y="62571"/>
                  <a:pt x="1605082" y="69622"/>
                </a:cubicBezTo>
                <a:lnTo>
                  <a:pt x="1596343" y="76821"/>
                </a:lnTo>
                <a:lnTo>
                  <a:pt x="1616683" y="76821"/>
                </a:lnTo>
                <a:cubicBezTo>
                  <a:pt x="1615679" y="76821"/>
                  <a:pt x="1618321" y="72626"/>
                  <a:pt x="1624609" y="64236"/>
                </a:cubicBezTo>
                <a:cubicBezTo>
                  <a:pt x="1633557" y="52776"/>
                  <a:pt x="1640515" y="47046"/>
                  <a:pt x="1645482" y="47046"/>
                </a:cubicBezTo>
                <a:cubicBezTo>
                  <a:pt x="1656532" y="49799"/>
                  <a:pt x="1670094" y="59213"/>
                  <a:pt x="1686168" y="75286"/>
                </a:cubicBezTo>
                <a:cubicBezTo>
                  <a:pt x="1688939" y="79974"/>
                  <a:pt x="1689414" y="84514"/>
                  <a:pt x="1687591" y="88904"/>
                </a:cubicBezTo>
                <a:cubicBezTo>
                  <a:pt x="1685023" y="91471"/>
                  <a:pt x="1680652" y="92755"/>
                  <a:pt x="1674475" y="92755"/>
                </a:cubicBezTo>
                <a:lnTo>
                  <a:pt x="1622041" y="92755"/>
                </a:lnTo>
                <a:cubicBezTo>
                  <a:pt x="1655900" y="104773"/>
                  <a:pt x="1671461" y="114298"/>
                  <a:pt x="1668727" y="121330"/>
                </a:cubicBezTo>
                <a:cubicBezTo>
                  <a:pt x="1667145" y="124548"/>
                  <a:pt x="1662960" y="128195"/>
                  <a:pt x="1656169" y="132269"/>
                </a:cubicBezTo>
                <a:cubicBezTo>
                  <a:pt x="1638236" y="143487"/>
                  <a:pt x="1622776" y="157105"/>
                  <a:pt x="1609791" y="173122"/>
                </a:cubicBezTo>
                <a:lnTo>
                  <a:pt x="1632450" y="173122"/>
                </a:lnTo>
                <a:cubicBezTo>
                  <a:pt x="1631445" y="173122"/>
                  <a:pt x="1634078" y="168936"/>
                  <a:pt x="1640347" y="160565"/>
                </a:cubicBezTo>
                <a:cubicBezTo>
                  <a:pt x="1648086" y="150258"/>
                  <a:pt x="1653621" y="145105"/>
                  <a:pt x="1656951" y="145105"/>
                </a:cubicBezTo>
                <a:cubicBezTo>
                  <a:pt x="1662011" y="145105"/>
                  <a:pt x="1671666" y="150937"/>
                  <a:pt x="1685916" y="162602"/>
                </a:cubicBezTo>
                <a:cubicBezTo>
                  <a:pt x="1688967" y="165653"/>
                  <a:pt x="1691079" y="167764"/>
                  <a:pt x="1692251" y="168936"/>
                </a:cubicBezTo>
                <a:lnTo>
                  <a:pt x="1694398" y="176111"/>
                </a:lnTo>
                <a:lnTo>
                  <a:pt x="1694497" y="159714"/>
                </a:lnTo>
                <a:cubicBezTo>
                  <a:pt x="1694497" y="134469"/>
                  <a:pt x="1694204" y="107089"/>
                  <a:pt x="1693618" y="77575"/>
                </a:cubicBezTo>
                <a:cubicBezTo>
                  <a:pt x="1692465" y="66412"/>
                  <a:pt x="1694204" y="60022"/>
                  <a:pt x="1698837" y="58404"/>
                </a:cubicBezTo>
                <a:cubicBezTo>
                  <a:pt x="1702836" y="54311"/>
                  <a:pt x="1710175" y="55362"/>
                  <a:pt x="1720854" y="61557"/>
                </a:cubicBezTo>
                <a:cubicBezTo>
                  <a:pt x="1729021" y="66226"/>
                  <a:pt x="1738034" y="69547"/>
                  <a:pt x="1747894" y="71519"/>
                </a:cubicBezTo>
                <a:cubicBezTo>
                  <a:pt x="1763614" y="67259"/>
                  <a:pt x="1783380" y="58320"/>
                  <a:pt x="1807193" y="44702"/>
                </a:cubicBezTo>
                <a:cubicBezTo>
                  <a:pt x="1822373" y="34582"/>
                  <a:pt x="1833610" y="29522"/>
                  <a:pt x="1840902" y="29522"/>
                </a:cubicBezTo>
                <a:cubicBezTo>
                  <a:pt x="1862668" y="42339"/>
                  <a:pt x="1877849" y="61008"/>
                  <a:pt x="1886444" y="85528"/>
                </a:cubicBezTo>
                <a:cubicBezTo>
                  <a:pt x="1879988" y="88002"/>
                  <a:pt x="1870984" y="89239"/>
                  <a:pt x="1859431" y="89239"/>
                </a:cubicBezTo>
                <a:cubicBezTo>
                  <a:pt x="1832828" y="86913"/>
                  <a:pt x="1803332" y="86327"/>
                  <a:pt x="1770944" y="87481"/>
                </a:cubicBezTo>
                <a:cubicBezTo>
                  <a:pt x="1755726" y="87481"/>
                  <a:pt x="1749289" y="91592"/>
                  <a:pt x="1751633" y="99815"/>
                </a:cubicBezTo>
                <a:lnTo>
                  <a:pt x="1751633" y="181884"/>
                </a:lnTo>
                <a:lnTo>
                  <a:pt x="1821564" y="181884"/>
                </a:lnTo>
                <a:cubicBezTo>
                  <a:pt x="1820169" y="181884"/>
                  <a:pt x="1821369" y="178099"/>
                  <a:pt x="1825164" y="170527"/>
                </a:cubicBezTo>
                <a:cubicBezTo>
                  <a:pt x="1833107" y="155905"/>
                  <a:pt x="1839637" y="148593"/>
                  <a:pt x="1844753" y="148593"/>
                </a:cubicBezTo>
                <a:cubicBezTo>
                  <a:pt x="1852362" y="150119"/>
                  <a:pt x="1866464" y="159960"/>
                  <a:pt x="1887058" y="178117"/>
                </a:cubicBezTo>
                <a:cubicBezTo>
                  <a:pt x="1892490" y="184033"/>
                  <a:pt x="1894285" y="189317"/>
                  <a:pt x="1892443" y="193967"/>
                </a:cubicBezTo>
                <a:cubicBezTo>
                  <a:pt x="1888723" y="197688"/>
                  <a:pt x="1883188" y="199548"/>
                  <a:pt x="1875840" y="199548"/>
                </a:cubicBezTo>
                <a:lnTo>
                  <a:pt x="1836661" y="199548"/>
                </a:lnTo>
                <a:cubicBezTo>
                  <a:pt x="1831340" y="198395"/>
                  <a:pt x="1829256" y="203278"/>
                  <a:pt x="1830410" y="214199"/>
                </a:cubicBezTo>
                <a:lnTo>
                  <a:pt x="1830410" y="409815"/>
                </a:lnTo>
                <a:cubicBezTo>
                  <a:pt x="1831582" y="422112"/>
                  <a:pt x="1821992" y="429637"/>
                  <a:pt x="1801640" y="432390"/>
                </a:cubicBezTo>
                <a:cubicBezTo>
                  <a:pt x="1779836" y="433599"/>
                  <a:pt x="1769511" y="428186"/>
                  <a:pt x="1770665" y="416149"/>
                </a:cubicBezTo>
                <a:lnTo>
                  <a:pt x="1770665" y="199548"/>
                </a:lnTo>
                <a:lnTo>
                  <a:pt x="1751633" y="199548"/>
                </a:lnTo>
                <a:cubicBezTo>
                  <a:pt x="1751633" y="276679"/>
                  <a:pt x="1739708" y="328964"/>
                  <a:pt x="1715859" y="356404"/>
                </a:cubicBezTo>
                <a:cubicBezTo>
                  <a:pt x="1686856" y="391434"/>
                  <a:pt x="1651425" y="415619"/>
                  <a:pt x="1609568" y="428958"/>
                </a:cubicBezTo>
                <a:cubicBezTo>
                  <a:pt x="1609568" y="428958"/>
                  <a:pt x="1611605" y="424800"/>
                  <a:pt x="1615679" y="416484"/>
                </a:cubicBezTo>
                <a:cubicBezTo>
                  <a:pt x="1632999" y="402057"/>
                  <a:pt x="1647426" y="386184"/>
                  <a:pt x="1658960" y="368864"/>
                </a:cubicBezTo>
                <a:lnTo>
                  <a:pt x="1663985" y="359876"/>
                </a:lnTo>
                <a:lnTo>
                  <a:pt x="1650533" y="364162"/>
                </a:lnTo>
                <a:cubicBezTo>
                  <a:pt x="1635222" y="364162"/>
                  <a:pt x="1626264" y="351204"/>
                  <a:pt x="1623660" y="325290"/>
                </a:cubicBezTo>
                <a:cubicBezTo>
                  <a:pt x="1619251" y="297663"/>
                  <a:pt x="1613456" y="281432"/>
                  <a:pt x="1606275" y="276595"/>
                </a:cubicBezTo>
                <a:lnTo>
                  <a:pt x="1606275" y="355288"/>
                </a:lnTo>
                <a:cubicBezTo>
                  <a:pt x="1606275" y="379844"/>
                  <a:pt x="1604284" y="394783"/>
                  <a:pt x="1600303" y="400104"/>
                </a:cubicBezTo>
                <a:cubicBezTo>
                  <a:pt x="1597475" y="407192"/>
                  <a:pt x="1586955" y="412689"/>
                  <a:pt x="1568742" y="416596"/>
                </a:cubicBezTo>
                <a:cubicBezTo>
                  <a:pt x="1543441" y="421321"/>
                  <a:pt x="1531368" y="416438"/>
                  <a:pt x="1532521" y="401945"/>
                </a:cubicBezTo>
                <a:cubicBezTo>
                  <a:pt x="1531368" y="399787"/>
                  <a:pt x="1530800" y="397890"/>
                  <a:pt x="1530819" y="396253"/>
                </a:cubicBezTo>
                <a:cubicBezTo>
                  <a:pt x="1528959" y="389109"/>
                  <a:pt x="1523061" y="383556"/>
                  <a:pt x="1513127" y="379593"/>
                </a:cubicBezTo>
                <a:cubicBezTo>
                  <a:pt x="1507378" y="377677"/>
                  <a:pt x="1504504" y="374831"/>
                  <a:pt x="1504504" y="371054"/>
                </a:cubicBezTo>
                <a:cubicBezTo>
                  <a:pt x="1504504" y="367501"/>
                  <a:pt x="1510383" y="365724"/>
                  <a:pt x="1522140" y="365724"/>
                </a:cubicBezTo>
                <a:cubicBezTo>
                  <a:pt x="1538400" y="365724"/>
                  <a:pt x="1546530" y="362246"/>
                  <a:pt x="1546530" y="355288"/>
                </a:cubicBezTo>
                <a:lnTo>
                  <a:pt x="1546530" y="297608"/>
                </a:lnTo>
                <a:cubicBezTo>
                  <a:pt x="1515183" y="350479"/>
                  <a:pt x="1486003" y="383165"/>
                  <a:pt x="1458991" y="395667"/>
                </a:cubicBezTo>
                <a:cubicBezTo>
                  <a:pt x="1458991" y="390569"/>
                  <a:pt x="1460739" y="384653"/>
                  <a:pt x="1464237" y="377919"/>
                </a:cubicBezTo>
                <a:cubicBezTo>
                  <a:pt x="1475920" y="356674"/>
                  <a:pt x="1483510" y="335522"/>
                  <a:pt x="1487008" y="314462"/>
                </a:cubicBezTo>
                <a:cubicBezTo>
                  <a:pt x="1488180" y="307691"/>
                  <a:pt x="1489938" y="299487"/>
                  <a:pt x="1492282" y="289850"/>
                </a:cubicBezTo>
                <a:cubicBezTo>
                  <a:pt x="1493565" y="274614"/>
                  <a:pt x="1497277" y="266233"/>
                  <a:pt x="1503416" y="264707"/>
                </a:cubicBezTo>
                <a:cubicBezTo>
                  <a:pt x="1510634" y="258494"/>
                  <a:pt x="1525005" y="261219"/>
                  <a:pt x="1546530" y="272884"/>
                </a:cubicBezTo>
                <a:lnTo>
                  <a:pt x="1546530" y="252094"/>
                </a:lnTo>
                <a:lnTo>
                  <a:pt x="1481845" y="252094"/>
                </a:lnTo>
                <a:cubicBezTo>
                  <a:pt x="1474906" y="252094"/>
                  <a:pt x="1470376" y="249945"/>
                  <a:pt x="1468255" y="245648"/>
                </a:cubicBezTo>
                <a:cubicBezTo>
                  <a:pt x="1466748" y="239323"/>
                  <a:pt x="1469530" y="236160"/>
                  <a:pt x="1476599" y="236160"/>
                </a:cubicBezTo>
                <a:lnTo>
                  <a:pt x="1546530" y="236160"/>
                </a:lnTo>
                <a:lnTo>
                  <a:pt x="1546530" y="190814"/>
                </a:lnTo>
                <a:lnTo>
                  <a:pt x="1480115" y="190814"/>
                </a:lnTo>
                <a:cubicBezTo>
                  <a:pt x="1475036" y="190814"/>
                  <a:pt x="1470553" y="188861"/>
                  <a:pt x="1466665" y="184954"/>
                </a:cubicBezTo>
                <a:cubicBezTo>
                  <a:pt x="1465046" y="177066"/>
                  <a:pt x="1467772" y="173122"/>
                  <a:pt x="1474841" y="173122"/>
                </a:cubicBezTo>
                <a:lnTo>
                  <a:pt x="1529532" y="173122"/>
                </a:lnTo>
                <a:lnTo>
                  <a:pt x="1524652" y="169215"/>
                </a:lnTo>
                <a:cubicBezTo>
                  <a:pt x="1521731" y="164862"/>
                  <a:pt x="1520271" y="158016"/>
                  <a:pt x="1520271" y="148677"/>
                </a:cubicBezTo>
                <a:cubicBezTo>
                  <a:pt x="1520271" y="133590"/>
                  <a:pt x="1517657" y="122390"/>
                  <a:pt x="1512429" y="115079"/>
                </a:cubicBezTo>
                <a:cubicBezTo>
                  <a:pt x="1511667" y="114335"/>
                  <a:pt x="1509657" y="112354"/>
                  <a:pt x="1506402" y="109135"/>
                </a:cubicBezTo>
                <a:cubicBezTo>
                  <a:pt x="1496970" y="98066"/>
                  <a:pt x="1501267" y="93741"/>
                  <a:pt x="1519294" y="96159"/>
                </a:cubicBezTo>
                <a:cubicBezTo>
                  <a:pt x="1545711" y="101182"/>
                  <a:pt x="1564026" y="110066"/>
                  <a:pt x="1574240" y="122809"/>
                </a:cubicBezTo>
                <a:cubicBezTo>
                  <a:pt x="1583932" y="139589"/>
                  <a:pt x="1582406" y="155328"/>
                  <a:pt x="1569663" y="170025"/>
                </a:cubicBezTo>
                <a:lnTo>
                  <a:pt x="1564734" y="173122"/>
                </a:lnTo>
                <a:lnTo>
                  <a:pt x="1583281" y="173122"/>
                </a:lnTo>
                <a:cubicBezTo>
                  <a:pt x="1591485" y="158742"/>
                  <a:pt x="1596164" y="131953"/>
                  <a:pt x="1597317" y="92755"/>
                </a:cubicBezTo>
                <a:lnTo>
                  <a:pt x="1492365" y="92755"/>
                </a:lnTo>
                <a:cubicBezTo>
                  <a:pt x="1487305" y="92755"/>
                  <a:pt x="1483101" y="91081"/>
                  <a:pt x="1479752" y="87732"/>
                </a:cubicBezTo>
                <a:cubicBezTo>
                  <a:pt x="1476422" y="80458"/>
                  <a:pt x="1478292" y="76821"/>
                  <a:pt x="1485361" y="76821"/>
                </a:cubicBezTo>
                <a:lnTo>
                  <a:pt x="1562692" y="76821"/>
                </a:lnTo>
                <a:lnTo>
                  <a:pt x="1558389" y="74058"/>
                </a:lnTo>
                <a:cubicBezTo>
                  <a:pt x="1553022" y="68608"/>
                  <a:pt x="1549655" y="60431"/>
                  <a:pt x="1548288" y="49530"/>
                </a:cubicBezTo>
                <a:cubicBezTo>
                  <a:pt x="1548288" y="46758"/>
                  <a:pt x="1548288" y="44888"/>
                  <a:pt x="1548288" y="43921"/>
                </a:cubicBezTo>
                <a:cubicBezTo>
                  <a:pt x="1547227" y="33521"/>
                  <a:pt x="1543720" y="24852"/>
                  <a:pt x="1537767" y="17913"/>
                </a:cubicBezTo>
                <a:cubicBezTo>
                  <a:pt x="1534270" y="14434"/>
                  <a:pt x="1532521" y="10248"/>
                  <a:pt x="1532521" y="5356"/>
                </a:cubicBezTo>
                <a:close/>
                <a:moveTo>
                  <a:pt x="840198" y="4930"/>
                </a:moveTo>
                <a:cubicBezTo>
                  <a:pt x="846593" y="5670"/>
                  <a:pt x="852051" y="9895"/>
                  <a:pt x="856572" y="17606"/>
                </a:cubicBezTo>
                <a:cubicBezTo>
                  <a:pt x="874096" y="35149"/>
                  <a:pt x="883472" y="45139"/>
                  <a:pt x="884700" y="47576"/>
                </a:cubicBezTo>
                <a:cubicBezTo>
                  <a:pt x="884700" y="47576"/>
                  <a:pt x="884951" y="47818"/>
                  <a:pt x="885454" y="48302"/>
                </a:cubicBezTo>
                <a:cubicBezTo>
                  <a:pt x="891072" y="59259"/>
                  <a:pt x="885454" y="64738"/>
                  <a:pt x="868599" y="64738"/>
                </a:cubicBezTo>
                <a:cubicBezTo>
                  <a:pt x="854851" y="63566"/>
                  <a:pt x="823820" y="64133"/>
                  <a:pt x="775507" y="66440"/>
                </a:cubicBezTo>
                <a:cubicBezTo>
                  <a:pt x="763638" y="67631"/>
                  <a:pt x="757015" y="68226"/>
                  <a:pt x="755638" y="68226"/>
                </a:cubicBezTo>
                <a:cubicBezTo>
                  <a:pt x="743118" y="69287"/>
                  <a:pt x="735956" y="70719"/>
                  <a:pt x="734151" y="72524"/>
                </a:cubicBezTo>
                <a:cubicBezTo>
                  <a:pt x="733240" y="72989"/>
                  <a:pt x="732784" y="77947"/>
                  <a:pt x="732784" y="87397"/>
                </a:cubicBezTo>
                <a:cubicBezTo>
                  <a:pt x="732784" y="94392"/>
                  <a:pt x="732784" y="110121"/>
                  <a:pt x="732784" y="134585"/>
                </a:cubicBezTo>
                <a:lnTo>
                  <a:pt x="837763" y="134585"/>
                </a:lnTo>
                <a:cubicBezTo>
                  <a:pt x="837652" y="134585"/>
                  <a:pt x="839968" y="130315"/>
                  <a:pt x="844712" y="121776"/>
                </a:cubicBezTo>
                <a:cubicBezTo>
                  <a:pt x="851446" y="106968"/>
                  <a:pt x="857883" y="99564"/>
                  <a:pt x="864022" y="99564"/>
                </a:cubicBezTo>
                <a:cubicBezTo>
                  <a:pt x="870329" y="99564"/>
                  <a:pt x="881379" y="108308"/>
                  <a:pt x="897174" y="125795"/>
                </a:cubicBezTo>
                <a:cubicBezTo>
                  <a:pt x="897174" y="124641"/>
                  <a:pt x="901388" y="126176"/>
                  <a:pt x="909815" y="130399"/>
                </a:cubicBezTo>
                <a:cubicBezTo>
                  <a:pt x="914373" y="134957"/>
                  <a:pt x="916652" y="138715"/>
                  <a:pt x="916652" y="141673"/>
                </a:cubicBezTo>
                <a:cubicBezTo>
                  <a:pt x="916652" y="147570"/>
                  <a:pt x="912531" y="150519"/>
                  <a:pt x="904290" y="150519"/>
                </a:cubicBezTo>
                <a:lnTo>
                  <a:pt x="858302" y="150519"/>
                </a:lnTo>
                <a:cubicBezTo>
                  <a:pt x="842340" y="149365"/>
                  <a:pt x="835522" y="152891"/>
                  <a:pt x="837847" y="161095"/>
                </a:cubicBezTo>
                <a:lnTo>
                  <a:pt x="837847" y="312258"/>
                </a:lnTo>
                <a:cubicBezTo>
                  <a:pt x="839019" y="330508"/>
                  <a:pt x="825039" y="339056"/>
                  <a:pt x="795906" y="337903"/>
                </a:cubicBezTo>
                <a:cubicBezTo>
                  <a:pt x="779367" y="339056"/>
                  <a:pt x="771684" y="333596"/>
                  <a:pt x="772856" y="321522"/>
                </a:cubicBezTo>
                <a:lnTo>
                  <a:pt x="772856" y="150519"/>
                </a:lnTo>
                <a:lnTo>
                  <a:pt x="732784" y="150519"/>
                </a:lnTo>
                <a:cubicBezTo>
                  <a:pt x="733919" y="230551"/>
                  <a:pt x="705325" y="290296"/>
                  <a:pt x="647003" y="329754"/>
                </a:cubicBezTo>
                <a:cubicBezTo>
                  <a:pt x="670369" y="343205"/>
                  <a:pt x="743155" y="346460"/>
                  <a:pt x="865362" y="339521"/>
                </a:cubicBezTo>
                <a:cubicBezTo>
                  <a:pt x="900020" y="335968"/>
                  <a:pt x="918865" y="336247"/>
                  <a:pt x="921898" y="340358"/>
                </a:cubicBezTo>
                <a:cubicBezTo>
                  <a:pt x="921898" y="343651"/>
                  <a:pt x="919693" y="347502"/>
                  <a:pt x="915284" y="351911"/>
                </a:cubicBezTo>
                <a:cubicBezTo>
                  <a:pt x="907471" y="360841"/>
                  <a:pt x="902401" y="368208"/>
                  <a:pt x="900076" y="374012"/>
                </a:cubicBezTo>
                <a:cubicBezTo>
                  <a:pt x="899127" y="374980"/>
                  <a:pt x="898160" y="377389"/>
                  <a:pt x="897174" y="381240"/>
                </a:cubicBezTo>
                <a:cubicBezTo>
                  <a:pt x="894067" y="392030"/>
                  <a:pt x="890318" y="397425"/>
                  <a:pt x="885928" y="397425"/>
                </a:cubicBezTo>
                <a:cubicBezTo>
                  <a:pt x="881277" y="398597"/>
                  <a:pt x="861129" y="399183"/>
                  <a:pt x="825485" y="399183"/>
                </a:cubicBezTo>
                <a:cubicBezTo>
                  <a:pt x="792631" y="398011"/>
                  <a:pt x="760187" y="396829"/>
                  <a:pt x="728152" y="395639"/>
                </a:cubicBezTo>
                <a:cubicBezTo>
                  <a:pt x="669457" y="387267"/>
                  <a:pt x="632222" y="370319"/>
                  <a:pt x="616447" y="344795"/>
                </a:cubicBezTo>
                <a:cubicBezTo>
                  <a:pt x="607164" y="335531"/>
                  <a:pt x="600969" y="330899"/>
                  <a:pt x="597862" y="330899"/>
                </a:cubicBezTo>
                <a:cubicBezTo>
                  <a:pt x="592709" y="330899"/>
                  <a:pt x="581184" y="343754"/>
                  <a:pt x="563287" y="369464"/>
                </a:cubicBezTo>
                <a:cubicBezTo>
                  <a:pt x="558487" y="374245"/>
                  <a:pt x="555688" y="377026"/>
                  <a:pt x="554888" y="377807"/>
                </a:cubicBezTo>
                <a:cubicBezTo>
                  <a:pt x="545251" y="389714"/>
                  <a:pt x="536591" y="392132"/>
                  <a:pt x="528908" y="385063"/>
                </a:cubicBezTo>
                <a:cubicBezTo>
                  <a:pt x="526959" y="381542"/>
                  <a:pt x="525510" y="378733"/>
                  <a:pt x="524562" y="376635"/>
                </a:cubicBezTo>
                <a:lnTo>
                  <a:pt x="523470" y="373264"/>
                </a:lnTo>
                <a:lnTo>
                  <a:pt x="518255" y="370071"/>
                </a:lnTo>
                <a:cubicBezTo>
                  <a:pt x="514390" y="366792"/>
                  <a:pt x="510416" y="362534"/>
                  <a:pt x="506333" y="357297"/>
                </a:cubicBezTo>
                <a:cubicBezTo>
                  <a:pt x="500733" y="351251"/>
                  <a:pt x="498584" y="345595"/>
                  <a:pt x="499886" y="340331"/>
                </a:cubicBezTo>
                <a:cubicBezTo>
                  <a:pt x="501561" y="337001"/>
                  <a:pt x="506509" y="333959"/>
                  <a:pt x="514732" y="331206"/>
                </a:cubicBezTo>
                <a:cubicBezTo>
                  <a:pt x="542061" y="319188"/>
                  <a:pt x="555725" y="310872"/>
                  <a:pt x="555725" y="306258"/>
                </a:cubicBezTo>
                <a:lnTo>
                  <a:pt x="555725" y="180294"/>
                </a:lnTo>
                <a:lnTo>
                  <a:pt x="511160" y="180294"/>
                </a:lnTo>
                <a:cubicBezTo>
                  <a:pt x="500017" y="176368"/>
                  <a:pt x="497049" y="170471"/>
                  <a:pt x="502258" y="162602"/>
                </a:cubicBezTo>
                <a:lnTo>
                  <a:pt x="552320" y="162602"/>
                </a:lnTo>
                <a:cubicBezTo>
                  <a:pt x="551204" y="162602"/>
                  <a:pt x="552506" y="159811"/>
                  <a:pt x="556227" y="154230"/>
                </a:cubicBezTo>
                <a:cubicBezTo>
                  <a:pt x="562869" y="142305"/>
                  <a:pt x="568859" y="136343"/>
                  <a:pt x="574198" y="136343"/>
                </a:cubicBezTo>
                <a:cubicBezTo>
                  <a:pt x="605805" y="146445"/>
                  <a:pt x="624818" y="159197"/>
                  <a:pt x="631237" y="174601"/>
                </a:cubicBezTo>
                <a:cubicBezTo>
                  <a:pt x="631237" y="179401"/>
                  <a:pt x="628046" y="183391"/>
                  <a:pt x="621665" y="186573"/>
                </a:cubicBezTo>
                <a:cubicBezTo>
                  <a:pt x="618707" y="188805"/>
                  <a:pt x="617228" y="190182"/>
                  <a:pt x="617228" y="190703"/>
                </a:cubicBezTo>
                <a:lnTo>
                  <a:pt x="617228" y="306733"/>
                </a:lnTo>
                <a:cubicBezTo>
                  <a:pt x="624688" y="312072"/>
                  <a:pt x="629674" y="315383"/>
                  <a:pt x="632185" y="316667"/>
                </a:cubicBezTo>
                <a:cubicBezTo>
                  <a:pt x="650156" y="301914"/>
                  <a:pt x="661439" y="277693"/>
                  <a:pt x="666034" y="244002"/>
                </a:cubicBezTo>
                <a:cubicBezTo>
                  <a:pt x="671876" y="210757"/>
                  <a:pt x="673634" y="146938"/>
                  <a:pt x="671308" y="52543"/>
                </a:cubicBezTo>
                <a:cubicBezTo>
                  <a:pt x="671308" y="40712"/>
                  <a:pt x="673327" y="34796"/>
                  <a:pt x="677364" y="34796"/>
                </a:cubicBezTo>
                <a:cubicBezTo>
                  <a:pt x="679299" y="32433"/>
                  <a:pt x="687289" y="34275"/>
                  <a:pt x="701335" y="40321"/>
                </a:cubicBezTo>
                <a:cubicBezTo>
                  <a:pt x="702320" y="41270"/>
                  <a:pt x="703381" y="43223"/>
                  <a:pt x="704516" y="46181"/>
                </a:cubicBezTo>
                <a:cubicBezTo>
                  <a:pt x="722561" y="50572"/>
                  <a:pt x="732719" y="52599"/>
                  <a:pt x="734988" y="52264"/>
                </a:cubicBezTo>
                <a:cubicBezTo>
                  <a:pt x="749369" y="51297"/>
                  <a:pt x="777107" y="38265"/>
                  <a:pt x="818202" y="13169"/>
                </a:cubicBezTo>
                <a:cubicBezTo>
                  <a:pt x="826471" y="6937"/>
                  <a:pt x="833803" y="4191"/>
                  <a:pt x="840198" y="4930"/>
                </a:cubicBezTo>
                <a:close/>
                <a:moveTo>
                  <a:pt x="2638330" y="33"/>
                </a:moveTo>
                <a:cubicBezTo>
                  <a:pt x="2641693" y="-139"/>
                  <a:pt x="2646202" y="370"/>
                  <a:pt x="2651857" y="1561"/>
                </a:cubicBezTo>
                <a:cubicBezTo>
                  <a:pt x="2690218" y="2807"/>
                  <a:pt x="2711072" y="6770"/>
                  <a:pt x="2714421" y="13448"/>
                </a:cubicBezTo>
                <a:cubicBezTo>
                  <a:pt x="2714421" y="17560"/>
                  <a:pt x="2712254" y="21783"/>
                  <a:pt x="2707919" y="26117"/>
                </a:cubicBezTo>
                <a:lnTo>
                  <a:pt x="2707676" y="26363"/>
                </a:lnTo>
                <a:lnTo>
                  <a:pt x="2736377" y="28271"/>
                </a:lnTo>
                <a:cubicBezTo>
                  <a:pt x="2763923" y="31505"/>
                  <a:pt x="2781952" y="38312"/>
                  <a:pt x="2790463" y="48693"/>
                </a:cubicBezTo>
                <a:cubicBezTo>
                  <a:pt x="2801644" y="60078"/>
                  <a:pt x="2805336" y="73072"/>
                  <a:pt x="2801541" y="87676"/>
                </a:cubicBezTo>
                <a:cubicBezTo>
                  <a:pt x="2796146" y="102522"/>
                  <a:pt x="2785868" y="110633"/>
                  <a:pt x="2770706" y="112010"/>
                </a:cubicBezTo>
                <a:cubicBezTo>
                  <a:pt x="2752586" y="113182"/>
                  <a:pt x="2740940" y="104178"/>
                  <a:pt x="2735769" y="84997"/>
                </a:cubicBezTo>
                <a:cubicBezTo>
                  <a:pt x="2729034" y="61389"/>
                  <a:pt x="2717909" y="46460"/>
                  <a:pt x="2702394" y="40209"/>
                </a:cubicBezTo>
                <a:cubicBezTo>
                  <a:pt x="2698710" y="56915"/>
                  <a:pt x="2699082" y="94206"/>
                  <a:pt x="2703510" y="152082"/>
                </a:cubicBezTo>
                <a:lnTo>
                  <a:pt x="2764874" y="145552"/>
                </a:lnTo>
                <a:cubicBezTo>
                  <a:pt x="2766306" y="143375"/>
                  <a:pt x="2768808" y="138724"/>
                  <a:pt x="2772380" y="131599"/>
                </a:cubicBezTo>
                <a:cubicBezTo>
                  <a:pt x="2778780" y="114912"/>
                  <a:pt x="2785831" y="106568"/>
                  <a:pt x="2793532" y="106568"/>
                </a:cubicBezTo>
                <a:cubicBezTo>
                  <a:pt x="2800769" y="108019"/>
                  <a:pt x="2818926" y="117823"/>
                  <a:pt x="2848004" y="135980"/>
                </a:cubicBezTo>
                <a:cubicBezTo>
                  <a:pt x="2852338" y="140333"/>
                  <a:pt x="2854505" y="143394"/>
                  <a:pt x="2854505" y="145161"/>
                </a:cubicBezTo>
                <a:cubicBezTo>
                  <a:pt x="2854505" y="149161"/>
                  <a:pt x="2850803" y="152091"/>
                  <a:pt x="2843399" y="153951"/>
                </a:cubicBezTo>
                <a:lnTo>
                  <a:pt x="2705659" y="169243"/>
                </a:lnTo>
                <a:cubicBezTo>
                  <a:pt x="2712561" y="252624"/>
                  <a:pt x="2740019" y="310323"/>
                  <a:pt x="2788035" y="342340"/>
                </a:cubicBezTo>
                <a:cubicBezTo>
                  <a:pt x="2801858" y="355585"/>
                  <a:pt x="2812294" y="345074"/>
                  <a:pt x="2819345" y="310807"/>
                </a:cubicBezTo>
                <a:cubicBezTo>
                  <a:pt x="2831102" y="292538"/>
                  <a:pt x="2836981" y="283990"/>
                  <a:pt x="2836981" y="285162"/>
                </a:cubicBezTo>
                <a:cubicBezTo>
                  <a:pt x="2837539" y="283990"/>
                  <a:pt x="2838683" y="293282"/>
                  <a:pt x="2840413" y="313039"/>
                </a:cubicBezTo>
                <a:cubicBezTo>
                  <a:pt x="2841567" y="338396"/>
                  <a:pt x="2847631" y="358199"/>
                  <a:pt x="2858608" y="372450"/>
                </a:cubicBezTo>
                <a:cubicBezTo>
                  <a:pt x="2866384" y="382849"/>
                  <a:pt x="2869639" y="392690"/>
                  <a:pt x="2868374" y="401973"/>
                </a:cubicBezTo>
                <a:cubicBezTo>
                  <a:pt x="2862682" y="418791"/>
                  <a:pt x="2845576" y="426028"/>
                  <a:pt x="2817057" y="423684"/>
                </a:cubicBezTo>
                <a:cubicBezTo>
                  <a:pt x="2792705" y="421265"/>
                  <a:pt x="2768734" y="410615"/>
                  <a:pt x="2745145" y="391732"/>
                </a:cubicBezTo>
                <a:cubicBezTo>
                  <a:pt x="2687325" y="350767"/>
                  <a:pt x="2652695" y="278539"/>
                  <a:pt x="2641253" y="175048"/>
                </a:cubicBezTo>
                <a:lnTo>
                  <a:pt x="2565574" y="183308"/>
                </a:lnTo>
                <a:lnTo>
                  <a:pt x="2565574" y="395583"/>
                </a:lnTo>
                <a:cubicBezTo>
                  <a:pt x="2565574" y="406857"/>
                  <a:pt x="2563184" y="414084"/>
                  <a:pt x="2558403" y="417265"/>
                </a:cubicBezTo>
                <a:cubicBezTo>
                  <a:pt x="2554273" y="421395"/>
                  <a:pt x="2543455" y="424707"/>
                  <a:pt x="2525949" y="427200"/>
                </a:cubicBezTo>
                <a:cubicBezTo>
                  <a:pt x="2511364" y="429525"/>
                  <a:pt x="2504657" y="421247"/>
                  <a:pt x="2505829" y="402364"/>
                </a:cubicBezTo>
                <a:lnTo>
                  <a:pt x="2505829" y="194302"/>
                </a:lnTo>
                <a:cubicBezTo>
                  <a:pt x="2493365" y="220012"/>
                  <a:pt x="2478380" y="241630"/>
                  <a:pt x="2460874" y="259154"/>
                </a:cubicBezTo>
                <a:cubicBezTo>
                  <a:pt x="2438308" y="274297"/>
                  <a:pt x="2433675" y="268391"/>
                  <a:pt x="2446977" y="241434"/>
                </a:cubicBezTo>
                <a:cubicBezTo>
                  <a:pt x="2483905" y="179131"/>
                  <a:pt x="2507606" y="108959"/>
                  <a:pt x="2518080" y="30917"/>
                </a:cubicBezTo>
                <a:cubicBezTo>
                  <a:pt x="2519475" y="17150"/>
                  <a:pt x="2521735" y="10267"/>
                  <a:pt x="2524860" y="10267"/>
                </a:cubicBezTo>
                <a:cubicBezTo>
                  <a:pt x="2526423" y="6751"/>
                  <a:pt x="2534730" y="7421"/>
                  <a:pt x="2549780" y="12276"/>
                </a:cubicBezTo>
                <a:cubicBezTo>
                  <a:pt x="2590670" y="21131"/>
                  <a:pt x="2609944" y="29568"/>
                  <a:pt x="2607600" y="37586"/>
                </a:cubicBezTo>
                <a:cubicBezTo>
                  <a:pt x="2607600" y="41065"/>
                  <a:pt x="2604539" y="45111"/>
                  <a:pt x="2598419" y="49725"/>
                </a:cubicBezTo>
                <a:cubicBezTo>
                  <a:pt x="2590661" y="54171"/>
                  <a:pt x="2585387" y="58701"/>
                  <a:pt x="2582596" y="63315"/>
                </a:cubicBezTo>
                <a:cubicBezTo>
                  <a:pt x="2580159" y="69398"/>
                  <a:pt x="2576039" y="78235"/>
                  <a:pt x="2570234" y="89825"/>
                </a:cubicBezTo>
                <a:cubicBezTo>
                  <a:pt x="2562068" y="106159"/>
                  <a:pt x="2555845" y="117553"/>
                  <a:pt x="2551566" y="124009"/>
                </a:cubicBezTo>
                <a:cubicBezTo>
                  <a:pt x="2569072" y="128511"/>
                  <a:pt x="2577248" y="134036"/>
                  <a:pt x="2576095" y="140585"/>
                </a:cubicBezTo>
                <a:cubicBezTo>
                  <a:pt x="2576095" y="142408"/>
                  <a:pt x="2574718" y="145375"/>
                  <a:pt x="2571965" y="149486"/>
                </a:cubicBezTo>
                <a:cubicBezTo>
                  <a:pt x="2567704" y="154807"/>
                  <a:pt x="2565574" y="159756"/>
                  <a:pt x="2565574" y="164332"/>
                </a:cubicBezTo>
                <a:lnTo>
                  <a:pt x="2638909" y="157942"/>
                </a:lnTo>
                <a:cubicBezTo>
                  <a:pt x="2637737" y="142705"/>
                  <a:pt x="2635989" y="117572"/>
                  <a:pt x="2633663" y="82542"/>
                </a:cubicBezTo>
                <a:cubicBezTo>
                  <a:pt x="2631319" y="54581"/>
                  <a:pt x="2629570" y="34182"/>
                  <a:pt x="2628417" y="21345"/>
                </a:cubicBezTo>
                <a:cubicBezTo>
                  <a:pt x="2628417" y="11039"/>
                  <a:pt x="2629505" y="4788"/>
                  <a:pt x="2631682" y="2593"/>
                </a:cubicBezTo>
                <a:cubicBezTo>
                  <a:pt x="2632752" y="1058"/>
                  <a:pt x="2634968" y="205"/>
                  <a:pt x="2638330" y="33"/>
                </a:cubicBezTo>
                <a:close/>
              </a:path>
            </a:pathLst>
          </a:custGeom>
          <a:gradFill>
            <a:gsLst>
              <a:gs pos="0">
                <a:schemeClr val="accent4">
                  <a:lumMod val="20000"/>
                  <a:lumOff val="80000"/>
                </a:schemeClr>
              </a:gs>
              <a:gs pos="100000">
                <a:srgbClr val="FFFFCC"/>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矩形 35"/>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37" name="直接连接符 36"/>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2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par>
                          <p:cTn id="13" fill="hold">
                            <p:stCondLst>
                              <p:cond delay="1500"/>
                            </p:stCondLst>
                            <p:childTnLst>
                              <p:par>
                                <p:cTn id="14" presetID="22" presetClass="entr" presetSubtype="8" fill="hold" nodeType="afterEffect">
                                  <p:stCondLst>
                                    <p:cond delay="25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2250"/>
                            </p:stCondLst>
                            <p:childTnLst>
                              <p:par>
                                <p:cTn id="18" presetID="10" presetClass="entr" presetSubtype="0" fill="hold" grpId="0" nodeType="afterEffect">
                                  <p:stCondLst>
                                    <p:cond delay="25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4699"/>
                            </p:stCondLst>
                            <p:childTnLst>
                              <p:par>
                                <p:cTn id="22" presetID="22" presetClass="entr" presetSubtype="8" fill="hold" nodeType="afterEffect">
                                  <p:stCondLst>
                                    <p:cond delay="25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5449"/>
                            </p:stCondLst>
                            <p:childTnLst>
                              <p:par>
                                <p:cTn id="26" presetID="10" presetClass="entr" presetSubtype="0" fill="hold" grpId="0" nodeType="afterEffect">
                                  <p:stCondLst>
                                    <p:cond delay="250"/>
                                  </p:stCondLst>
                                  <p:iterate type="wd">
                                    <p:tmPct val="10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7949"/>
                            </p:stCondLst>
                            <p:childTnLst>
                              <p:par>
                                <p:cTn id="30" presetID="22" presetClass="entr" presetSubtype="8" fill="hold" nodeType="after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8699"/>
                            </p:stCondLst>
                            <p:childTnLst>
                              <p:par>
                                <p:cTn id="34" presetID="10" presetClass="entr" presetSubtype="0" fill="hold" grpId="0" nodeType="afterEffect">
                                  <p:stCondLst>
                                    <p:cond delay="250"/>
                                  </p:stCondLst>
                                  <p:iterate type="wd">
                                    <p:tmPct val="10000"/>
                                  </p:iterate>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11199"/>
                            </p:stCondLst>
                            <p:childTnLst>
                              <p:par>
                                <p:cTn id="38" presetID="22" presetClass="entr" presetSubtype="8" fill="hold" nodeType="afterEffect">
                                  <p:stCondLst>
                                    <p:cond delay="25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par>
                          <p:cTn id="41" fill="hold">
                            <p:stCondLst>
                              <p:cond delay="11949"/>
                            </p:stCondLst>
                            <p:childTnLst>
                              <p:par>
                                <p:cTn id="42" presetID="10" presetClass="entr" presetSubtype="0" fill="hold" grpId="0" nodeType="afterEffect">
                                  <p:stCondLst>
                                    <p:cond delay="250"/>
                                  </p:stCondLst>
                                  <p:iterate type="wd">
                                    <p:tmPct val="10000"/>
                                  </p:iterate>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l="8586" t="9664" b="6085"/>
          <a:stretch>
            <a:fillRect/>
          </a:stretch>
        </p:blipFill>
        <p:spPr>
          <a:xfrm flipH="1">
            <a:off x="0" y="-1"/>
            <a:ext cx="12192000" cy="6858001"/>
          </a:xfrm>
          <a:prstGeom prst="rect">
            <a:avLst/>
          </a:prstGeom>
        </p:spPr>
      </p:pic>
      <p:sp>
        <p:nvSpPr>
          <p:cNvPr id="27" name="矩形 26"/>
          <p:cNvSpPr/>
          <p:nvPr/>
        </p:nvSpPr>
        <p:spPr>
          <a:xfrm flipH="1">
            <a:off x="0" y="0"/>
            <a:ext cx="8145775" cy="6858000"/>
          </a:xfrm>
          <a:prstGeom prst="rect">
            <a:avLst/>
          </a:prstGeom>
          <a:gradFill flip="none" rotWithShape="1">
            <a:gsLst>
              <a:gs pos="0">
                <a:srgbClr val="61A5D6">
                  <a:alpha val="0"/>
                </a:srgbClr>
              </a:gs>
              <a:gs pos="50000">
                <a:srgbClr val="4C9DD4">
                  <a:alpha val="80000"/>
                </a:srgbClr>
              </a:gs>
              <a:gs pos="100000">
                <a:srgbClr val="A3C9EA"/>
              </a:gs>
            </a:gsLst>
            <a:lin ang="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48056" y="1791564"/>
            <a:ext cx="4419599" cy="3322955"/>
          </a:xfrm>
          <a:prstGeom prst="rect">
            <a:avLst/>
          </a:prstGeom>
          <a:noFill/>
        </p:spPr>
        <p:txBody>
          <a:bodyPr wrap="square">
            <a:spAutoFit/>
          </a:bodyPr>
          <a:lstStyle/>
          <a:p>
            <a:pPr>
              <a:lnSpc>
                <a:spcPct val="150000"/>
              </a:lnSpc>
            </a:pPr>
            <a:r>
              <a:rPr kumimoji="1" lang="zh-CN" altLang="en-US" sz="2000" b="1" dirty="0">
                <a:solidFill>
                  <a:schemeClr val="bg1"/>
                </a:solidFill>
                <a:effectLst>
                  <a:outerShdw blurRad="38100" dist="38100" dir="2700000" algn="tl">
                    <a:srgbClr val="000000">
                      <a:alpha val="43137"/>
                    </a:srgbClr>
                  </a:outerShdw>
                </a:effectLst>
                <a:latin typeface="Arial" panose="020B0604020202020204"/>
              </a:rPr>
              <a:t>       习近平新时代中国特色社会主义思想，是在世界正处于百年未有之大变局中，在推进中华民族伟大复兴的历史进程中，在中国共产党以自我革命带领社会革命的伟大实践中，在世界社会主义发展的曲折进程中，创立和发展起来的。</a:t>
            </a:r>
            <a:endParaRPr lang="zh-CN" altLang="en-US" sz="2000"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11" name="直接连接符 10"/>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一、大变革迎来新时代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13" name="直接连接符 12"/>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12192000" cy="6858002"/>
            <a:chOff x="0" y="-1"/>
            <a:chExt cx="12192000" cy="6858002"/>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3" name="文本框 12"/>
          <p:cNvSpPr txBox="1"/>
          <p:nvPr/>
        </p:nvSpPr>
        <p:spPr>
          <a:xfrm>
            <a:off x="1236000" y="2659559"/>
            <a:ext cx="9720000" cy="769441"/>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defRPr>
            </a:lvl1pPr>
          </a:lstStyle>
          <a:p>
            <a:pPr algn="ctr"/>
            <a:r>
              <a:rPr lang="zh-CN" altLang="en-US" sz="4400" dirty="0">
                <a:ln w="6350">
                  <a:noFill/>
                </a:ln>
                <a:solidFill>
                  <a:schemeClr val="bg1"/>
                </a:solidFill>
                <a:effectLst>
                  <a:outerShdw blurRad="38100" dist="38100" dir="2700000" algn="tl">
                    <a:srgbClr val="000000">
                      <a:alpha val="43137"/>
                    </a:srgbClr>
                  </a:outerShdw>
                </a:effectLst>
                <a:sym typeface="+mn-lt"/>
              </a:rPr>
              <a:t>二、新时代产生新课题</a:t>
            </a:r>
            <a:endParaRPr lang="zh-CN" altLang="en-US" sz="4400" dirty="0">
              <a:ln w="6350">
                <a:noFill/>
              </a:ln>
              <a:solidFill>
                <a:schemeClr val="bg1"/>
              </a:solidFill>
              <a:effectLst>
                <a:outerShdw blurRad="38100" dist="38100" dir="2700000" algn="tl">
                  <a:srgbClr val="000000">
                    <a:alpha val="43137"/>
                  </a:srgbClr>
                </a:outerShdw>
              </a:effectLst>
              <a:sym typeface="+mn-lt"/>
            </a:endParaRPr>
          </a:p>
        </p:txBody>
      </p:sp>
      <p:grpSp>
        <p:nvGrpSpPr>
          <p:cNvPr id="14" name="组合 13"/>
          <p:cNvGrpSpPr/>
          <p:nvPr/>
        </p:nvGrpSpPr>
        <p:grpSpPr>
          <a:xfrm>
            <a:off x="341523" y="0"/>
            <a:ext cx="2807349" cy="550843"/>
            <a:chOff x="341523" y="0"/>
            <a:chExt cx="2807349" cy="550843"/>
          </a:xfrm>
        </p:grpSpPr>
        <p:sp>
          <p:nvSpPr>
            <p:cNvPr id="15" name="矩形 14"/>
            <p:cNvSpPr/>
            <p:nvPr/>
          </p:nvSpPr>
          <p:spPr>
            <a:xfrm>
              <a:off x="344858" y="225781"/>
              <a:ext cx="2804014"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mn-ea"/>
                </a:rPr>
                <a:t>导论   新时代  新思想  新飞跃</a:t>
              </a:r>
              <a:endParaRPr lang="zh-CN" altLang="en-US" sz="1200" dirty="0">
                <a:solidFill>
                  <a:schemeClr val="tx1">
                    <a:lumMod val="85000"/>
                    <a:lumOff val="15000"/>
                  </a:schemeClr>
                </a:solidFill>
                <a:latin typeface="微软雅黑" panose="020B0503020204020204" pitchFamily="34" charset="-122"/>
                <a:ea typeface="+mn-ea"/>
              </a:endParaRPr>
            </a:p>
          </p:txBody>
        </p:sp>
        <p:cxnSp>
          <p:nvCxnSpPr>
            <p:cNvPr id="16" name="直接连接符 15"/>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039450" y="990600"/>
            <a:ext cx="9984150" cy="3744050"/>
            <a:chOff x="720000" y="1512000"/>
            <a:chExt cx="2953888" cy="527189"/>
          </a:xfrm>
        </p:grpSpPr>
        <p:sp>
          <p:nvSpPr>
            <p:cNvPr id="39" name="矩形 38"/>
            <p:cNvSpPr/>
            <p:nvPr/>
          </p:nvSpPr>
          <p:spPr bwMode="auto">
            <a:xfrm>
              <a:off x="720000" y="1571189"/>
              <a:ext cx="2880000" cy="468000"/>
            </a:xfrm>
            <a:prstGeom prst="rect">
              <a:avLst/>
            </a:prstGeom>
            <a:gradFill>
              <a:gsLst>
                <a:gs pos="0">
                  <a:srgbClr val="C80F19"/>
                </a:gs>
                <a:gs pos="100000">
                  <a:srgbClr val="892021"/>
                </a:gs>
              </a:gsLst>
              <a:lin ang="174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0" name="剪去单角的矩形 6"/>
            <p:cNvSpPr/>
            <p:nvPr/>
          </p:nvSpPr>
          <p:spPr bwMode="auto">
            <a:xfrm>
              <a:off x="754393" y="1512000"/>
              <a:ext cx="2919495" cy="503089"/>
            </a:xfrm>
            <a:prstGeom prst="snip1Rect">
              <a:avLst/>
            </a:prstGeom>
            <a:solidFill>
              <a:srgbClr val="FAFAFA"/>
            </a:solidFill>
            <a:ln w="12700">
              <a:gradFill>
                <a:gsLst>
                  <a:gs pos="65000">
                    <a:srgbClr val="C00000">
                      <a:alpha val="50000"/>
                    </a:srgbClr>
                  </a:gs>
                  <a:gs pos="100000">
                    <a:srgbClr val="C6131B"/>
                  </a:gs>
                </a:gsLst>
                <a:lin ang="17400000" scaled="0"/>
              </a:gradFill>
            </a:ln>
            <a:effectLst>
              <a:outerShdw blurRad="177800" dist="76200" dir="189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grpSp>
      <p:sp>
        <p:nvSpPr>
          <p:cNvPr id="42" name="矩形 41"/>
          <p:cNvSpPr/>
          <p:nvPr/>
        </p:nvSpPr>
        <p:spPr>
          <a:xfrm rot="16200000">
            <a:off x="5324889" y="-891641"/>
            <a:ext cx="1542224" cy="12192002"/>
          </a:xfrm>
          <a:prstGeom prst="rect">
            <a:avLst/>
          </a:prstGeom>
          <a:gradFill>
            <a:gsLst>
              <a:gs pos="0">
                <a:srgbClr val="AF0000"/>
              </a:gs>
              <a:gs pos="100000">
                <a:srgbClr val="DD1807"/>
              </a:gs>
            </a:gsLst>
            <a:lin ang="5400000" scaled="0"/>
          </a:gradFill>
          <a:ln w="19050">
            <a:gradFill>
              <a:gsLst>
                <a:gs pos="0">
                  <a:srgbClr val="FAE7D0"/>
                </a:gs>
                <a:gs pos="24000">
                  <a:srgbClr val="FAE7D0"/>
                </a:gs>
                <a:gs pos="83000">
                  <a:srgbClr val="D49A78"/>
                </a:gs>
                <a:gs pos="100000">
                  <a:srgbClr val="EFD0B6"/>
                </a:gs>
              </a:gsLst>
              <a:lin ang="5400000" scaled="1"/>
            </a:gradFill>
          </a:ln>
          <a:effectLst>
            <a:outerShdw dist="101600" dir="16200000" algn="tl" rotWithShape="0">
              <a:srgbClr val="EFD0B6"/>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35" name="文本框 34"/>
          <p:cNvSpPr txBox="1"/>
          <p:nvPr/>
        </p:nvSpPr>
        <p:spPr>
          <a:xfrm>
            <a:off x="1229523" y="4958143"/>
            <a:ext cx="9732953" cy="497205"/>
          </a:xfrm>
          <a:prstGeom prst="rect">
            <a:avLst/>
          </a:prstGeom>
          <a:noFill/>
        </p:spPr>
        <p:txBody>
          <a:bodyPr wrap="square" rtlCol="0">
            <a:spAutoFit/>
          </a:bodyPr>
          <a:lstStyle/>
          <a:p>
            <a:pPr algn="ctr">
              <a:lnSpc>
                <a:spcPct val="12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要完成这一历史任务，我们党必须继续进行实践创新、理论创新、制度创新</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789989" y="1395663"/>
            <a:ext cx="7964322" cy="1014730"/>
          </a:xfrm>
          <a:prstGeom prst="rect">
            <a:avLst/>
          </a:prstGeom>
          <a:noFill/>
        </p:spPr>
        <p:txBody>
          <a:bodyPr wrap="square" rtlCol="0">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问题是时代的声音。把握时代脉搏，承担时代使命，聆听时代声音，勇于回答时代课题，是马克思主义的理论品格。</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89989" y="2594906"/>
            <a:ext cx="8104022" cy="1476375"/>
          </a:xfrm>
          <a:prstGeom prst="rect">
            <a:avLst/>
          </a:prstGeom>
          <a:noFill/>
        </p:spPr>
        <p:txBody>
          <a:bodyPr wrap="square" rtlCol="0">
            <a:spAutoFit/>
          </a:bodyPr>
          <a:lstStyle/>
          <a:p>
            <a:pPr marL="342900" indent="-342900" algn="just">
              <a:lnSpc>
                <a:spcPct val="150000"/>
              </a:lnSpc>
              <a:buClr>
                <a:srgbClr val="C00000"/>
              </a:buClr>
              <a:buSzPct val="80000"/>
              <a:buFont typeface="Wingdings" panose="05000000000000000000" pitchFamily="2" charset="2"/>
              <a:buChar char="u"/>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中国特色社会主义进入新时代，我们党面临的主要任务是，实现第一个百年奋斗目标（全面建成小康社会），开启实现第二个百年奋斗目标新征程，朝着实现中华民族伟大复兴的宏伟目标继续前进。</a:t>
            </a:r>
            <a:endParaRPr lang="zh-CN" altLang="en-US" sz="2000" dirty="0">
              <a:solidFill>
                <a:srgbClr val="3E3A3A">
                  <a:lumMod val="75000"/>
                </a:srgb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flipV="1">
            <a:off x="11850477" y="6307157"/>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25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iterate type="wd">
                                    <p:tmPct val="10000"/>
                                  </p:iterate>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50"/>
                            </p:stCondLst>
                            <p:childTnLst>
                              <p:par>
                                <p:cTn id="18" presetID="22" presetClass="entr" presetSubtype="8" fill="hold" grpId="0" nodeType="afterEffect">
                                  <p:stCondLst>
                                    <p:cond delay="25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iterate type="wd">
                                    <p:tmPct val="10000"/>
                                  </p:iterate>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5" grpId="0"/>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97865" y="505460"/>
            <a:ext cx="10849610" cy="5846445"/>
          </a:xfrm>
          <a:prstGeom prst="rect">
            <a:avLst/>
          </a:prstGeom>
          <a:noFill/>
        </p:spPr>
        <p:txBody>
          <a:bodyPr wrap="square" rtlCol="0" anchor="t">
            <a:spAutoFit/>
          </a:bodyPr>
          <a:p>
            <a:pPr indent="457200" fontAlgn="auto">
              <a:lnSpc>
                <a:spcPct val="130000"/>
              </a:lnSpc>
            </a:pPr>
            <a:r>
              <a:rPr lang="zh-CN" altLang="en-US" sz="2400"/>
              <a:t>二是有助于</a:t>
            </a:r>
            <a:r>
              <a:rPr lang="zh-CN" altLang="en-US" sz="2400">
                <a:solidFill>
                  <a:srgbClr val="C00000"/>
                </a:solidFill>
              </a:rPr>
              <a:t>认识世情国情党情新变化，把握社会发展趋势，促进成长成才</a:t>
            </a:r>
            <a:r>
              <a:rPr lang="zh-CN" altLang="en-US" sz="2400"/>
              <a:t>。本课程着重阐述了</a:t>
            </a:r>
            <a:r>
              <a:rPr lang="zh-CN" altLang="en-US" sz="2400" u="sng"/>
              <a:t>中国特色社会主义开创、发展和完善</a:t>
            </a:r>
            <a:r>
              <a:rPr lang="zh-CN" altLang="en-US" sz="2400"/>
              <a:t>的</a:t>
            </a:r>
            <a:r>
              <a:rPr lang="zh-CN" altLang="en-US" sz="2400" u="sng"/>
              <a:t>时代背景、历史条件、实践基础</a:t>
            </a:r>
            <a:r>
              <a:rPr lang="zh-CN" altLang="en-US" sz="2400"/>
              <a:t>等问题，进一步揭示了中国特色社会主义是当代中国发展进步的根本方向。学习这门课程，有助于将当前学习和未来发展有机衔接起来，将个人发展同社会发展趋势结合起来，融会贯通、学以致用，在时代大潮中建功立业，成就宝贵人生。</a:t>
            </a:r>
            <a:endParaRPr lang="zh-CN" altLang="en-US" sz="2400"/>
          </a:p>
          <a:p>
            <a:pPr indent="457200" fontAlgn="auto">
              <a:lnSpc>
                <a:spcPct val="130000"/>
              </a:lnSpc>
            </a:pPr>
            <a:r>
              <a:rPr lang="zh-CN" altLang="en-US" sz="2400"/>
              <a:t>三是有助于</a:t>
            </a:r>
            <a:r>
              <a:rPr lang="zh-CN" altLang="en-US" sz="2400">
                <a:solidFill>
                  <a:srgbClr val="C00000"/>
                </a:solidFill>
              </a:rPr>
              <a:t>树立正确的世界观、人生观、价值观，自觉担当起实现中国梦的历史使命</a:t>
            </a:r>
            <a:r>
              <a:rPr lang="zh-CN" altLang="en-US" sz="2400"/>
              <a:t>。中国梦是国家情怀、民族情怀、人民情怀相统一的梦，是中华民族近代以来最伟大的梦想，我们现在比历史上任何时期都更接近中华民族复兴的目标。学习这门课程，有助于牢固树立为实现民族复兴中国梦而奋斗的信心，自觉培育和践行社会主义核心价值观，做到勤学、修德、明辨、笃实，扣好人生每一个阶段的“扣子"，使人生有信念、有梦想、有奋斗、有奉献。</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241008" y="955139"/>
            <a:ext cx="7630805" cy="1014730"/>
          </a:xfrm>
          <a:prstGeom prst="rect">
            <a:avLst/>
          </a:prstGeom>
          <a:noFill/>
        </p:spPr>
        <p:txBody>
          <a:bodyPr wrap="square" rtlCol="0">
            <a:spAutoFit/>
          </a:bodyPr>
          <a:lstStyle/>
          <a:p>
            <a:pPr algn="ctr">
              <a:lnSpc>
                <a:spcPct val="150000"/>
              </a:lnSpc>
            </a:pP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习近平新时代中国特色社会主义思想面临的</a:t>
            </a:r>
            <a:r>
              <a:rPr lang="zh-CN" altLang="en-US" sz="2000" b="1" dirty="0">
                <a:solidFill>
                  <a:srgbClr val="C00000"/>
                </a:solidFill>
                <a:latin typeface="微软雅黑" panose="020B0503020204020204" pitchFamily="34" charset="-122"/>
                <a:ea typeface="微软雅黑" panose="020B0503020204020204" pitchFamily="34" charset="-122"/>
              </a:rPr>
              <a:t>主要时代课题</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是新时代</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005044" y="2262256"/>
            <a:ext cx="10102732" cy="4125844"/>
            <a:chOff x="1005044" y="2045660"/>
            <a:chExt cx="10102732" cy="3303766"/>
          </a:xfrm>
        </p:grpSpPr>
        <p:sp>
          <p:nvSpPr>
            <p:cNvPr id="14" name="矩形 13"/>
            <p:cNvSpPr/>
            <p:nvPr/>
          </p:nvSpPr>
          <p:spPr>
            <a:xfrm flipV="1">
              <a:off x="1005044" y="2153236"/>
              <a:ext cx="9995156" cy="3196190"/>
            </a:xfrm>
            <a:prstGeom prst="rect">
              <a:avLst/>
            </a:prstGeom>
            <a:gradFill>
              <a:gsLst>
                <a:gs pos="0">
                  <a:srgbClr val="B51317"/>
                </a:gs>
                <a:gs pos="100000">
                  <a:srgbClr val="FFFFFF"/>
                </a:gs>
              </a:gsLst>
              <a:lin ang="5400000" scaled="0"/>
            </a:gradFill>
            <a:ln w="19050">
              <a:gradFill>
                <a:gsLst>
                  <a:gs pos="100000">
                    <a:schemeClr val="bg1">
                      <a:lumMod val="95000"/>
                    </a:schemeClr>
                  </a:gs>
                  <a:gs pos="0">
                    <a:srgbClr val="B51317"/>
                  </a:gs>
                </a:gsLst>
                <a:lin ang="5400000" scaled="0"/>
              </a:gra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flipV="1">
              <a:off x="1112620" y="2045660"/>
              <a:ext cx="9995156" cy="3196190"/>
            </a:xfrm>
            <a:prstGeom prst="rect">
              <a:avLst/>
            </a:prstGeom>
            <a:solidFill>
              <a:schemeClr val="bg1"/>
            </a:solidFill>
            <a:ln w="12700">
              <a:gradFill>
                <a:gsLst>
                  <a:gs pos="100000">
                    <a:srgbClr val="B51317"/>
                  </a:gs>
                  <a:gs pos="0">
                    <a:srgbClr val="FFFFFF"/>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503125" y="2509252"/>
            <a:ext cx="7185749" cy="1014730"/>
          </a:xfrm>
          <a:prstGeom prst="rect">
            <a:avLst/>
          </a:prstGeom>
          <a:noFill/>
        </p:spPr>
        <p:txBody>
          <a:bodyPr wrap="square" rtlCol="0">
            <a:spAutoFit/>
          </a:bodyPr>
          <a:lstStyle/>
          <a:p>
            <a:pPr algn="just">
              <a:lnSpc>
                <a:spcPct val="150000"/>
              </a:lnSpc>
            </a:pP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坚持和发展什么样的中国特色社会主义、怎样坚持和发展中国特色社会主义？</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503125" y="3732947"/>
            <a:ext cx="7185749" cy="1014730"/>
          </a:xfrm>
          <a:prstGeom prst="rect">
            <a:avLst/>
          </a:prstGeom>
          <a:noFill/>
        </p:spPr>
        <p:txBody>
          <a:bodyPr wrap="square" rtlCol="0">
            <a:spAutoFit/>
          </a:bodyPr>
          <a:lstStyle/>
          <a:p>
            <a:pPr algn="just">
              <a:lnSpc>
                <a:spcPct val="150000"/>
              </a:lnSpc>
            </a:pP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建设什么样的社会主义现代化强国、怎样建设社会主义现代化强国？</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503125" y="5007443"/>
            <a:ext cx="7185749" cy="1014730"/>
          </a:xfrm>
          <a:prstGeom prst="rect">
            <a:avLst/>
          </a:prstGeom>
          <a:noFill/>
        </p:spPr>
        <p:txBody>
          <a:bodyPr wrap="square" rtlCol="0">
            <a:spAutoFit/>
          </a:bodyPr>
          <a:lstStyle/>
          <a:p>
            <a:pPr algn="just">
              <a:lnSpc>
                <a:spcPct val="150000"/>
              </a:lnSpc>
            </a:pP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建设什么样的长期执政的马克思主义政党、怎样建设长期执政的马克思主义政党？</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直接箭头连接符 2"/>
          <p:cNvCxnSpPr/>
          <p:nvPr/>
        </p:nvCxnSpPr>
        <p:spPr>
          <a:xfrm>
            <a:off x="2503124" y="3584841"/>
            <a:ext cx="8604651" cy="0"/>
          </a:xfrm>
          <a:prstGeom prst="straightConnector1">
            <a:avLst/>
          </a:prstGeom>
          <a:ln>
            <a:gradFill flip="none" rotWithShape="1">
              <a:gsLst>
                <a:gs pos="0">
                  <a:schemeClr val="accent1">
                    <a:lumMod val="5000"/>
                    <a:lumOff val="95000"/>
                  </a:schemeClr>
                </a:gs>
                <a:gs pos="100000">
                  <a:srgbClr val="C00000"/>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2503124" y="4835791"/>
            <a:ext cx="8604651" cy="0"/>
          </a:xfrm>
          <a:prstGeom prst="straightConnector1">
            <a:avLst/>
          </a:prstGeom>
          <a:ln>
            <a:gradFill flip="none" rotWithShape="1">
              <a:gsLst>
                <a:gs pos="0">
                  <a:schemeClr val="accent1">
                    <a:lumMod val="5000"/>
                    <a:lumOff val="95000"/>
                  </a:schemeClr>
                </a:gs>
                <a:gs pos="100000">
                  <a:srgbClr val="C00000"/>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503124" y="6061341"/>
            <a:ext cx="8604651" cy="0"/>
          </a:xfrm>
          <a:prstGeom prst="straightConnector1">
            <a:avLst/>
          </a:prstGeom>
          <a:ln>
            <a:gradFill flip="none" rotWithShape="1">
              <a:gsLst>
                <a:gs pos="0">
                  <a:schemeClr val="accent1">
                    <a:lumMod val="5000"/>
                    <a:lumOff val="95000"/>
                  </a:schemeClr>
                </a:gs>
                <a:gs pos="100000">
                  <a:srgbClr val="C00000"/>
                </a:gs>
              </a:gsLst>
              <a:lin ang="10800000" scaled="1"/>
              <a:tileRect/>
            </a:gradFill>
            <a:headEnd type="diamond"/>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899"/>
                            </p:stCondLst>
                            <p:childTnLst>
                              <p:par>
                                <p:cTn id="9" presetID="22" presetClass="entr" presetSubtype="8" fill="hold" nodeType="afterEffect">
                                  <p:stCondLst>
                                    <p:cond delay="25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2649"/>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150"/>
                            </p:stCondLst>
                            <p:childTnLst>
                              <p:par>
                                <p:cTn id="17" presetID="22" presetClass="entr" presetSubtype="8" fill="hold" nodeType="afterEffect">
                                  <p:stCondLst>
                                    <p:cond delay="25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250"/>
                                  </p:stCondLst>
                                  <p:iterate type="wd">
                                    <p:tmPct val="10000"/>
                                  </p:iterate>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299"/>
                            </p:stCondLst>
                            <p:childTnLst>
                              <p:par>
                                <p:cTn id="26" presetID="22" presetClass="entr" presetSubtype="8" fill="hold" nodeType="afterEffect">
                                  <p:stCondLst>
                                    <p:cond delay="25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250"/>
                                  </p:stCondLst>
                                  <p:iterate type="wd">
                                    <p:tmPct val="10000"/>
                                  </p:iterate>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2599"/>
                            </p:stCondLst>
                            <p:childTnLst>
                              <p:par>
                                <p:cTn id="35" presetID="22" presetClass="entr" presetSubtype="8" fill="hold" nodeType="afterEffect">
                                  <p:stCondLst>
                                    <p:cond delay="25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18"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6"/>
          <p:cNvSpPr/>
          <p:nvPr/>
        </p:nvSpPr>
        <p:spPr>
          <a:xfrm flipV="1">
            <a:off x="1355090" y="2179320"/>
            <a:ext cx="9482455" cy="104140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32" name="矩形: 圆角 6"/>
          <p:cNvSpPr/>
          <p:nvPr/>
        </p:nvSpPr>
        <p:spPr>
          <a:xfrm flipV="1">
            <a:off x="1355090" y="3338195"/>
            <a:ext cx="9482455" cy="1263015"/>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33" name="矩形: 圆角 6"/>
          <p:cNvSpPr/>
          <p:nvPr/>
        </p:nvSpPr>
        <p:spPr>
          <a:xfrm flipV="1">
            <a:off x="1355090" y="4770755"/>
            <a:ext cx="9482455" cy="15074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14" name="ïŝḻíḋê"/>
          <p:cNvSpPr/>
          <p:nvPr/>
        </p:nvSpPr>
        <p:spPr>
          <a:xfrm>
            <a:off x="1149864" y="3490511"/>
            <a:ext cx="900000" cy="432000"/>
          </a:xfrm>
          <a:prstGeom prst="snip2SameRect">
            <a:avLst/>
          </a:prstGeom>
          <a:gradFill>
            <a:gsLst>
              <a:gs pos="0">
                <a:srgbClr val="F0963D"/>
              </a:gs>
              <a:gs pos="29000">
                <a:srgbClr val="E37A17"/>
              </a:gs>
              <a:gs pos="100000">
                <a:srgbClr val="E55003"/>
              </a:gs>
            </a:gsLst>
            <a:lin ang="4200000" scaled="0"/>
          </a:gradFill>
          <a:ln w="6350">
            <a:noFill/>
          </a:ln>
          <a:effectLst>
            <a:outerShdw blurRad="254000" dist="63500" sx="102000" sy="102000" algn="ctr" rotWithShape="0">
              <a:srgbClr val="013874">
                <a:alpha val="20000"/>
              </a:srgbClr>
            </a:outerShdw>
          </a:effectLst>
        </p:spPr>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ïśľíḑé"/>
          <p:cNvSpPr txBox="1"/>
          <p:nvPr/>
        </p:nvSpPr>
        <p:spPr>
          <a:xfrm>
            <a:off x="2290445" y="3500120"/>
            <a:ext cx="8330565" cy="1264285"/>
          </a:xfrm>
          <a:prstGeom prst="rect">
            <a:avLst/>
          </a:prstGeom>
          <a:noFill/>
        </p:spPr>
        <p:txBody>
          <a:bodyPr wrap="square" lIns="91440" tIns="45720" rIns="91440" bIns="45720">
            <a:noAutofit/>
          </a:bodyPr>
          <a:lstStyle>
            <a:defPPr>
              <a:defRPr lang="zh-CN"/>
            </a:defPPr>
            <a:lvl1pPr>
              <a:lnSpc>
                <a:spcPct val="160000"/>
              </a:lnSpc>
              <a:defRPr sz="12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39750" algn="just">
              <a:lnSpc>
                <a:spcPct val="150000"/>
              </a:lnSpc>
            </a:pPr>
            <a:r>
              <a:rPr lang="zh-CN" altLang="en-US" sz="2000" dirty="0">
                <a:solidFill>
                  <a:schemeClr val="tx1">
                    <a:lumMod val="95000"/>
                    <a:lumOff val="5000"/>
                  </a:schemeClr>
                </a:solidFill>
                <a:latin typeface="Arial" panose="020B0604020202020204"/>
              </a:rPr>
              <a:t>中国特色社会主义进入新时代后，坚持和发展中国特色社会主义面临一系列新矛盾、新问题，需要进行具有许多新的历史特点的伟大斗争。</a:t>
            </a:r>
            <a:endParaRPr lang="zh-CN" altLang="en-US" sz="2000" dirty="0">
              <a:solidFill>
                <a:schemeClr val="tx1">
                  <a:lumMod val="95000"/>
                  <a:lumOff val="5000"/>
                </a:schemeClr>
              </a:solidFill>
              <a:latin typeface="Arial" panose="020B0604020202020204"/>
            </a:endParaRPr>
          </a:p>
        </p:txBody>
      </p:sp>
      <p:sp>
        <p:nvSpPr>
          <p:cNvPr id="25" name="ís1ídé"/>
          <p:cNvSpPr/>
          <p:nvPr/>
        </p:nvSpPr>
        <p:spPr>
          <a:xfrm>
            <a:off x="1149864" y="4922749"/>
            <a:ext cx="900000" cy="432000"/>
          </a:xfrm>
          <a:prstGeom prst="snip2SameRect">
            <a:avLst/>
          </a:prstGeom>
          <a:gradFill>
            <a:gsLst>
              <a:gs pos="0">
                <a:srgbClr val="C00000"/>
              </a:gs>
              <a:gs pos="62000">
                <a:srgbClr val="C92403"/>
              </a:gs>
              <a:gs pos="100000">
                <a:srgbClr val="E55003"/>
              </a:gs>
            </a:gsLst>
            <a:lin ang="15600000" scaled="0"/>
          </a:gradFill>
          <a:ln w="6350">
            <a:noFill/>
          </a:ln>
          <a:effectLst>
            <a:outerShdw blurRad="254000" dist="63500" sx="102000" sy="102000" algn="ctr" rotWithShape="0">
              <a:srgbClr val="013874">
                <a:alpha val="20000"/>
              </a:srgbClr>
            </a:outerShdw>
          </a:effectLst>
        </p:spPr>
        <p:txBody>
          <a:bodyPr rtlCol="0" anchor="ct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ïśľíḑé"/>
          <p:cNvSpPr txBox="1"/>
          <p:nvPr/>
        </p:nvSpPr>
        <p:spPr>
          <a:xfrm>
            <a:off x="2339340" y="4765040"/>
            <a:ext cx="8282305" cy="1410335"/>
          </a:xfrm>
          <a:prstGeom prst="rect">
            <a:avLst/>
          </a:prstGeom>
          <a:noFill/>
        </p:spPr>
        <p:txBody>
          <a:bodyPr wrap="square" lIns="91440" tIns="45720" rIns="91440" bIns="45720">
            <a:noAutofit/>
          </a:bodyPr>
          <a:lstStyle>
            <a:defPPr>
              <a:defRPr lang="zh-CN"/>
            </a:defPPr>
            <a:lvl1pPr>
              <a:lnSpc>
                <a:spcPct val="160000"/>
              </a:lnSpc>
              <a:defRPr sz="12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39750" algn="just">
              <a:lnSpc>
                <a:spcPct val="150000"/>
              </a:lnSpc>
            </a:pPr>
            <a:r>
              <a:rPr lang="zh-CN" altLang="en-US" sz="2000" dirty="0">
                <a:solidFill>
                  <a:schemeClr val="tx1">
                    <a:lumMod val="95000"/>
                    <a:lumOff val="5000"/>
                  </a:schemeClr>
                </a:solidFill>
                <a:latin typeface="Arial" panose="020B0604020202020204"/>
              </a:rPr>
              <a:t>坚持和发展中国特色社会主义是一篇大文章。党的十八大以来，习近平总书记围绕这个时代课题提出了一系列新理念新思想新战略，进一步丰富和发展了中国特色社会主义，续写了中国特色社会主义新篇章。</a:t>
            </a:r>
            <a:endParaRPr lang="zh-CN" altLang="en-US" sz="2000" dirty="0">
              <a:solidFill>
                <a:schemeClr val="tx1">
                  <a:lumMod val="95000"/>
                  <a:lumOff val="5000"/>
                </a:schemeClr>
              </a:solidFill>
              <a:latin typeface="Arial" panose="020B0604020202020204"/>
            </a:endParaRPr>
          </a:p>
        </p:txBody>
      </p:sp>
      <p:grpSp>
        <p:nvGrpSpPr>
          <p:cNvPr id="48" name="组合 47"/>
          <p:cNvGrpSpPr/>
          <p:nvPr/>
        </p:nvGrpSpPr>
        <p:grpSpPr>
          <a:xfrm>
            <a:off x="1785649" y="728561"/>
            <a:ext cx="8620702" cy="1235438"/>
            <a:chOff x="1934273" y="812440"/>
            <a:chExt cx="8620702" cy="1235438"/>
          </a:xfrm>
        </p:grpSpPr>
        <p:sp>
          <p:nvSpPr>
            <p:cNvPr id="49" name="矩形 48"/>
            <p:cNvSpPr/>
            <p:nvPr/>
          </p:nvSpPr>
          <p:spPr>
            <a:xfrm>
              <a:off x="2485424" y="893531"/>
              <a:ext cx="8069551" cy="1154347"/>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为什么要把坚持和发展什么样的中国特色社会主义、</a:t>
              </a:r>
              <a:endParaRPr lang="en-US" altLang="zh-CN" sz="2000" b="1" dirty="0">
                <a:solidFill>
                  <a:srgbClr val="000000"/>
                </a:solidFill>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怎样坚持和发展中国特色社会主义作为时代课题？</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934273" y="812440"/>
              <a:ext cx="900267" cy="1003091"/>
              <a:chOff x="1934273" y="812440"/>
              <a:chExt cx="900267" cy="1003091"/>
            </a:xfrm>
          </p:grpSpPr>
          <p:sp>
            <p:nvSpPr>
              <p:cNvPr id="51" name="文本框 50"/>
              <p:cNvSpPr txBox="1">
                <a:spLocks noChangeAspect="1"/>
              </p:cNvSpPr>
              <p:nvPr/>
            </p:nvSpPr>
            <p:spPr>
              <a:xfrm rot="900000">
                <a:off x="2341812" y="1102431"/>
                <a:ext cx="492728" cy="711416"/>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52" name="文本框 51"/>
              <p:cNvSpPr txBox="1"/>
              <p:nvPr/>
            </p:nvSpPr>
            <p:spPr>
              <a:xfrm>
                <a:off x="1934273" y="812440"/>
                <a:ext cx="694745" cy="1003091"/>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gs>
                  <a:gs pos="100000">
                    <a:srgbClr val="ED2123"/>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grpSp>
      <p:sp>
        <p:nvSpPr>
          <p:cNvPr id="66" name="ïŝḻíḋê"/>
          <p:cNvSpPr/>
          <p:nvPr/>
        </p:nvSpPr>
        <p:spPr>
          <a:xfrm>
            <a:off x="1149864" y="2078720"/>
            <a:ext cx="900000" cy="432000"/>
          </a:xfrm>
          <a:prstGeom prst="snip2SameRect">
            <a:avLst/>
          </a:prstGeom>
          <a:gradFill>
            <a:gsLst>
              <a:gs pos="0">
                <a:srgbClr val="C00000"/>
              </a:gs>
              <a:gs pos="62000">
                <a:srgbClr val="C92403"/>
              </a:gs>
              <a:gs pos="100000">
                <a:srgbClr val="E55003"/>
              </a:gs>
            </a:gsLst>
            <a:lin ang="15600000" scaled="0"/>
          </a:gradFill>
          <a:ln w="6350">
            <a:noFill/>
          </a:ln>
          <a:effectLst>
            <a:outerShdw blurRad="254000" dist="63500" sx="102000" sy="102000" algn="ctr" rotWithShape="0">
              <a:srgbClr val="013874">
                <a:alpha val="20000"/>
              </a:srgbClr>
            </a:outerShdw>
          </a:effectLst>
        </p:spPr>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第一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ïśľíḑé"/>
          <p:cNvSpPr txBox="1"/>
          <p:nvPr/>
        </p:nvSpPr>
        <p:spPr>
          <a:xfrm>
            <a:off x="2290445" y="2143125"/>
            <a:ext cx="8331200" cy="1068705"/>
          </a:xfrm>
          <a:prstGeom prst="rect">
            <a:avLst/>
          </a:prstGeom>
          <a:noFill/>
        </p:spPr>
        <p:txBody>
          <a:bodyPr wrap="square" lIns="91440" tIns="45720" rIns="91440" bIns="45720">
            <a:noAutofit/>
          </a:bodyPr>
          <a:lstStyle>
            <a:defPPr>
              <a:defRPr lang="zh-CN"/>
            </a:defPPr>
            <a:lvl1pPr>
              <a:lnSpc>
                <a:spcPct val="160000"/>
              </a:lnSpc>
              <a:defRPr sz="12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indent="539750" algn="just">
              <a:lnSpc>
                <a:spcPct val="150000"/>
              </a:lnSpc>
            </a:pPr>
            <a:r>
              <a:rPr lang="zh-CN" altLang="en-US" sz="2000" dirty="0">
                <a:solidFill>
                  <a:schemeClr val="tx1">
                    <a:lumMod val="95000"/>
                    <a:lumOff val="5000"/>
                  </a:schemeClr>
                </a:solidFill>
              </a:rPr>
              <a:t>坚持和发展中国特色社会主义，是改革开放以来我们党全部理论和实践的鲜明主题。</a:t>
            </a:r>
            <a:endParaRPr lang="en-US" altLang="zh-CN" sz="2000" dirty="0">
              <a:solidFill>
                <a:schemeClr val="tx1">
                  <a:lumMod val="95000"/>
                  <a:lumOff val="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25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750"/>
                                        <p:tgtEl>
                                          <p:spTgt spid="48"/>
                                        </p:tgtEl>
                                      </p:cBhvr>
                                    </p:animEffect>
                                  </p:childTnLst>
                                </p:cTn>
                              </p:par>
                            </p:childTnLst>
                          </p:cTn>
                        </p:par>
                        <p:par>
                          <p:cTn id="8" fill="hold">
                            <p:stCondLst>
                              <p:cond delay="1250"/>
                            </p:stCondLst>
                            <p:childTnLst>
                              <p:par>
                                <p:cTn id="9" presetID="2" presetClass="entr" presetSubtype="8" fill="hold" grpId="0" nodeType="afterEffect">
                                  <p:stCondLst>
                                    <p:cond delay="25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0-#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299"/>
                            </p:stCondLst>
                            <p:childTnLst>
                              <p:par>
                                <p:cTn id="23" presetID="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1+#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3500"/>
                            </p:stCondLst>
                            <p:childTnLst>
                              <p:par>
                                <p:cTn id="37" presetID="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1+#ppt_w/2"/>
                                          </p:val>
                                        </p:tav>
                                        <p:tav tm="100000">
                                          <p:val>
                                            <p:strVal val="#ppt_x"/>
                                          </p:val>
                                        </p:tav>
                                      </p:tavLst>
                                    </p:anim>
                                    <p:anim calcmode="lin" valueType="num">
                                      <p:cBhvr additive="base">
                                        <p:cTn id="4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250"/>
                                  </p:stCondLst>
                                  <p:iterate type="wd">
                                    <p:tmPct val="10000"/>
                                  </p:iterate>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3" grpId="0" bldLvl="0" animBg="1"/>
      <p:bldP spid="14" grpId="0" bldLvl="0" animBg="1"/>
      <p:bldP spid="18" grpId="0"/>
      <p:bldP spid="25" grpId="0" bldLvl="0" animBg="1"/>
      <p:bldP spid="29" grpId="0"/>
      <p:bldP spid="66" grpId="0" bldLvl="0" animBg="1"/>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69396" y="2229438"/>
            <a:ext cx="3780868" cy="4163277"/>
            <a:chOff x="469396" y="2229438"/>
            <a:chExt cx="3780868" cy="4163277"/>
          </a:xfrm>
        </p:grpSpPr>
        <p:grpSp>
          <p:nvGrpSpPr>
            <p:cNvPr id="7" name="组合 6"/>
            <p:cNvGrpSpPr/>
            <p:nvPr/>
          </p:nvGrpSpPr>
          <p:grpSpPr>
            <a:xfrm>
              <a:off x="720379" y="2229438"/>
              <a:ext cx="3529885" cy="4163277"/>
              <a:chOff x="720379" y="2229438"/>
              <a:chExt cx="4344404" cy="4163277"/>
            </a:xfrm>
          </p:grpSpPr>
          <p:sp>
            <p:nvSpPr>
              <p:cNvPr id="20" name="平行四边形 19"/>
              <p:cNvSpPr/>
              <p:nvPr/>
            </p:nvSpPr>
            <p:spPr>
              <a:xfrm>
                <a:off x="720379" y="6067171"/>
                <a:ext cx="4344403" cy="325544"/>
              </a:xfrm>
              <a:prstGeom prst="parallelogram">
                <a:avLst>
                  <a:gd name="adj" fmla="val 0"/>
                </a:avLst>
              </a:prstGeom>
              <a:solidFill>
                <a:srgbClr val="9A0000"/>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0000" lnSpcReduction="20000"/>
              </a:bodyPr>
              <a:lstStyle/>
              <a:p>
                <a:pPr algn="ctr"/>
                <a:endParaRPr lang="zh-CN" altLang="en-US" sz="2000"/>
              </a:p>
            </p:txBody>
          </p:sp>
          <p:sp>
            <p:nvSpPr>
              <p:cNvPr id="12" name="işlídê"/>
              <p:cNvSpPr/>
              <p:nvPr/>
            </p:nvSpPr>
            <p:spPr>
              <a:xfrm>
                <a:off x="720380" y="2229438"/>
                <a:ext cx="4344403" cy="4037012"/>
              </a:xfrm>
              <a:prstGeom prst="round2SameRect">
                <a:avLst>
                  <a:gd name="adj1" fmla="val 0"/>
                  <a:gd name="adj2" fmla="val 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 name="组合 5"/>
            <p:cNvGrpSpPr/>
            <p:nvPr/>
          </p:nvGrpSpPr>
          <p:grpSpPr>
            <a:xfrm>
              <a:off x="469396" y="2319820"/>
              <a:ext cx="1675256" cy="690712"/>
              <a:chOff x="545595" y="2401894"/>
              <a:chExt cx="1798555" cy="892025"/>
            </a:xfrm>
          </p:grpSpPr>
          <p:sp>
            <p:nvSpPr>
              <p:cNvPr id="39" name="直角三角形 38"/>
              <p:cNvSpPr/>
              <p:nvPr/>
            </p:nvSpPr>
            <p:spPr>
              <a:xfrm rot="10800000">
                <a:off x="545595" y="3113919"/>
                <a:ext cx="260069" cy="180000"/>
              </a:xfrm>
              <a:prstGeom prst="rtTriangle">
                <a:avLst/>
              </a:prstGeom>
              <a:solidFill>
                <a:srgbClr val="9A0000"/>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lang="zh-CN" altLang="en-US" sz="2000" dirty="0"/>
              </a:p>
            </p:txBody>
          </p:sp>
          <p:grpSp>
            <p:nvGrpSpPr>
              <p:cNvPr id="3" name="组合 2"/>
              <p:cNvGrpSpPr/>
              <p:nvPr/>
            </p:nvGrpSpPr>
            <p:grpSpPr>
              <a:xfrm>
                <a:off x="545595" y="2401894"/>
                <a:ext cx="1798555" cy="715788"/>
                <a:chOff x="545595" y="2398131"/>
                <a:chExt cx="1798555" cy="715788"/>
              </a:xfrm>
            </p:grpSpPr>
            <p:sp>
              <p:nvSpPr>
                <p:cNvPr id="22" name="箭头: 五边形 21"/>
                <p:cNvSpPr/>
                <p:nvPr/>
              </p:nvSpPr>
              <p:spPr>
                <a:xfrm>
                  <a:off x="545595" y="2398131"/>
                  <a:ext cx="1798555" cy="715788"/>
                </a:xfrm>
                <a:prstGeom prst="homePlate">
                  <a:avLst>
                    <a:gd name="adj" fmla="val 22158"/>
                  </a:avLst>
                </a:prstGeom>
                <a:gradFill>
                  <a:gsLst>
                    <a:gs pos="0">
                      <a:srgbClr val="C00000"/>
                    </a:gs>
                    <a:gs pos="62000">
                      <a:srgbClr val="C92403"/>
                    </a:gs>
                    <a:gs pos="100000">
                      <a:srgbClr val="E55003"/>
                    </a:gs>
                  </a:gsLst>
                  <a:lin ang="15600000" scaled="0"/>
                </a:gradFill>
                <a:ln w="76200">
                  <a:noFill/>
                  <a:prstDash val="solid"/>
                  <a:miter lim="800000"/>
                </a:ln>
                <a:effectLst>
                  <a:outerShdw blurRad="1016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sz="2000" b="1">
                    <a:latin typeface="华文中宋" panose="02010600040101010101" pitchFamily="2" charset="-122"/>
                    <a:ea typeface="华文中宋" panose="02010600040101010101" pitchFamily="2" charset="-122"/>
                  </a:endParaRPr>
                </a:p>
              </p:txBody>
            </p:sp>
            <p:sp>
              <p:nvSpPr>
                <p:cNvPr id="23" name="矩形 22"/>
                <p:cNvSpPr/>
                <p:nvPr/>
              </p:nvSpPr>
              <p:spPr>
                <a:xfrm>
                  <a:off x="916508" y="2555970"/>
                  <a:ext cx="1083058" cy="400110"/>
                </a:xfrm>
                <a:prstGeom prst="rect">
                  <a:avLst/>
                </a:prstGeom>
              </p:spPr>
              <p:txBody>
                <a:bodyPr vert="horz" wrap="square" anchor="ctr">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grpSp>
        <p:nvGrpSpPr>
          <p:cNvPr id="14" name="组合 13"/>
          <p:cNvGrpSpPr/>
          <p:nvPr/>
        </p:nvGrpSpPr>
        <p:grpSpPr>
          <a:xfrm>
            <a:off x="4000935" y="2229438"/>
            <a:ext cx="4214360" cy="4163277"/>
            <a:chOff x="4000935" y="2229438"/>
            <a:chExt cx="4214360" cy="4163277"/>
          </a:xfrm>
        </p:grpSpPr>
        <p:grpSp>
          <p:nvGrpSpPr>
            <p:cNvPr id="8" name="组合 7"/>
            <p:cNvGrpSpPr/>
            <p:nvPr/>
          </p:nvGrpSpPr>
          <p:grpSpPr>
            <a:xfrm>
              <a:off x="4250265" y="2229438"/>
              <a:ext cx="3965030" cy="4163277"/>
              <a:chOff x="4250265" y="2229438"/>
              <a:chExt cx="3965030" cy="4163277"/>
            </a:xfrm>
          </p:grpSpPr>
          <p:sp>
            <p:nvSpPr>
              <p:cNvPr id="50" name="平行四边形 49"/>
              <p:cNvSpPr/>
              <p:nvPr/>
            </p:nvSpPr>
            <p:spPr>
              <a:xfrm>
                <a:off x="4250265" y="6067171"/>
                <a:ext cx="3958776" cy="325544"/>
              </a:xfrm>
              <a:prstGeom prst="parallelogram">
                <a:avLst>
                  <a:gd name="adj" fmla="val 0"/>
                </a:avLst>
              </a:prstGeom>
              <a:solidFill>
                <a:schemeClr val="accent2">
                  <a:lumMod val="75000"/>
                </a:schemeClr>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lang="zh-CN" altLang="en-US" dirty="0"/>
              </a:p>
            </p:txBody>
          </p:sp>
          <p:sp>
            <p:nvSpPr>
              <p:cNvPr id="51" name="işlídê"/>
              <p:cNvSpPr/>
              <p:nvPr/>
            </p:nvSpPr>
            <p:spPr>
              <a:xfrm>
                <a:off x="4250265" y="2229438"/>
                <a:ext cx="3965030" cy="4037012"/>
              </a:xfrm>
              <a:prstGeom prst="round2SameRect">
                <a:avLst>
                  <a:gd name="adj1" fmla="val 0"/>
                  <a:gd name="adj2" fmla="val 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 name="组合 3"/>
            <p:cNvGrpSpPr/>
            <p:nvPr/>
          </p:nvGrpSpPr>
          <p:grpSpPr>
            <a:xfrm>
              <a:off x="4000935" y="2319819"/>
              <a:ext cx="1739001" cy="693626"/>
              <a:chOff x="4075480" y="2393613"/>
              <a:chExt cx="1866992" cy="895788"/>
            </a:xfrm>
          </p:grpSpPr>
          <p:sp>
            <p:nvSpPr>
              <p:cNvPr id="49" name="直角三角形 48"/>
              <p:cNvSpPr/>
              <p:nvPr/>
            </p:nvSpPr>
            <p:spPr>
              <a:xfrm rot="10800000">
                <a:off x="4075480" y="3109401"/>
                <a:ext cx="260069" cy="180000"/>
              </a:xfrm>
              <a:prstGeom prst="rtTriangle">
                <a:avLst/>
              </a:prstGeom>
              <a:solidFill>
                <a:schemeClr val="accent2">
                  <a:lumMod val="75000"/>
                </a:schemeClr>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lang="zh-CN" altLang="en-US" dirty="0"/>
              </a:p>
            </p:txBody>
          </p:sp>
          <p:sp>
            <p:nvSpPr>
              <p:cNvPr id="52" name="箭头: 五边形 51"/>
              <p:cNvSpPr/>
              <p:nvPr/>
            </p:nvSpPr>
            <p:spPr>
              <a:xfrm>
                <a:off x="4075480" y="2393613"/>
                <a:ext cx="1866992" cy="715788"/>
              </a:xfrm>
              <a:prstGeom prst="homePlate">
                <a:avLst>
                  <a:gd name="adj" fmla="val 22158"/>
                </a:avLst>
              </a:prstGeom>
              <a:gradFill>
                <a:gsLst>
                  <a:gs pos="0">
                    <a:srgbClr val="F0963D"/>
                  </a:gs>
                  <a:gs pos="29000">
                    <a:srgbClr val="E37A17"/>
                  </a:gs>
                  <a:gs pos="100000">
                    <a:srgbClr val="E55003"/>
                  </a:gs>
                </a:gsLst>
                <a:lin ang="4200000" scaled="0"/>
              </a:gradFill>
              <a:ln>
                <a:noFill/>
              </a:ln>
              <a:effectLst>
                <a:outerShdw blurRad="1016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2800" b="1" dirty="0">
                  <a:latin typeface="华文中宋" panose="02010600040101010101" pitchFamily="2" charset="-122"/>
                  <a:ea typeface="华文中宋" panose="02010600040101010101" pitchFamily="2" charset="-122"/>
                </a:endParaRPr>
              </a:p>
            </p:txBody>
          </p:sp>
          <p:sp>
            <p:nvSpPr>
              <p:cNvPr id="54" name="文本框 53"/>
              <p:cNvSpPr txBox="1"/>
              <p:nvPr/>
            </p:nvSpPr>
            <p:spPr>
              <a:xfrm>
                <a:off x="4469826" y="2551452"/>
                <a:ext cx="1032263" cy="400110"/>
              </a:xfrm>
              <a:prstGeom prst="rect">
                <a:avLst/>
              </a:prstGeom>
            </p:spPr>
            <p:txBody>
              <a:bodyPr vert="horz" wrap="square" anchor="ctr">
                <a:spAutoFit/>
              </a:bodyPr>
              <a:lstStyle>
                <a:defPPr>
                  <a:defRPr lang="zh-CN"/>
                </a:defPPr>
                <a:lvl1pPr algn="ctr">
                  <a:defRPr sz="20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lgn="l"/>
                <a:r>
                  <a:rPr lang="zh-CN" altLang="en-US" dirty="0"/>
                  <a:t>第二</a:t>
                </a:r>
                <a:endParaRPr lang="en-US" altLang="zh-CN" dirty="0"/>
              </a:p>
            </p:txBody>
          </p:sp>
        </p:grpSp>
      </p:grpSp>
      <p:cxnSp>
        <p:nvCxnSpPr>
          <p:cNvPr id="59" name="直接连接符 58"/>
          <p:cNvCxnSpPr/>
          <p:nvPr/>
        </p:nvCxnSpPr>
        <p:spPr>
          <a:xfrm flipH="1">
            <a:off x="341523" y="6705688"/>
            <a:ext cx="694797" cy="0"/>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1785649" y="728561"/>
            <a:ext cx="8620702" cy="1235438"/>
            <a:chOff x="1934273" y="812440"/>
            <a:chExt cx="8620702" cy="1235438"/>
          </a:xfrm>
        </p:grpSpPr>
        <p:sp>
          <p:nvSpPr>
            <p:cNvPr id="36" name="矩形 35"/>
            <p:cNvSpPr/>
            <p:nvPr/>
          </p:nvSpPr>
          <p:spPr>
            <a:xfrm>
              <a:off x="2485424" y="893531"/>
              <a:ext cx="8069551" cy="1154347"/>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为什么要把建设什么样的社会主义现代化强国、</a:t>
              </a:r>
              <a:endParaRPr lang="zh-CN" altLang="en-US" sz="2000" b="1" dirty="0">
                <a:solidFill>
                  <a:srgbClr val="000000"/>
                </a:solidFill>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怎样建设社会主义现代化强国作为一个新的时代课题？</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934273" y="812440"/>
              <a:ext cx="900267" cy="1003091"/>
              <a:chOff x="1934273" y="812440"/>
              <a:chExt cx="900267" cy="1003091"/>
            </a:xfrm>
          </p:grpSpPr>
          <p:sp>
            <p:nvSpPr>
              <p:cNvPr id="41" name="文本框 40"/>
              <p:cNvSpPr txBox="1">
                <a:spLocks noChangeAspect="1"/>
              </p:cNvSpPr>
              <p:nvPr/>
            </p:nvSpPr>
            <p:spPr>
              <a:xfrm rot="900000">
                <a:off x="2341812" y="1102431"/>
                <a:ext cx="492728" cy="711416"/>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61" name="文本框 60"/>
              <p:cNvSpPr txBox="1"/>
              <p:nvPr/>
            </p:nvSpPr>
            <p:spPr>
              <a:xfrm>
                <a:off x="1934273" y="812440"/>
                <a:ext cx="694745" cy="1003091"/>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gs>
                  <a:gs pos="100000">
                    <a:srgbClr val="ED2123"/>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grpSp>
      <p:grpSp>
        <p:nvGrpSpPr>
          <p:cNvPr id="15" name="组合 14"/>
          <p:cNvGrpSpPr/>
          <p:nvPr/>
        </p:nvGrpSpPr>
        <p:grpSpPr>
          <a:xfrm>
            <a:off x="7532370" y="2244090"/>
            <a:ext cx="3841115" cy="4159250"/>
            <a:chOff x="7440253" y="2235788"/>
            <a:chExt cx="4201242" cy="4159229"/>
          </a:xfrm>
        </p:grpSpPr>
        <p:grpSp>
          <p:nvGrpSpPr>
            <p:cNvPr id="11" name="组合 10"/>
            <p:cNvGrpSpPr/>
            <p:nvPr/>
          </p:nvGrpSpPr>
          <p:grpSpPr>
            <a:xfrm>
              <a:off x="7676464" y="2235788"/>
              <a:ext cx="3965031" cy="4159229"/>
              <a:chOff x="7632014" y="2229438"/>
              <a:chExt cx="3965031" cy="4159229"/>
            </a:xfrm>
          </p:grpSpPr>
          <p:sp>
            <p:nvSpPr>
              <p:cNvPr id="73" name="平行四边形 72"/>
              <p:cNvSpPr/>
              <p:nvPr/>
            </p:nvSpPr>
            <p:spPr>
              <a:xfrm>
                <a:off x="7632014" y="6052358"/>
                <a:ext cx="3965030" cy="336309"/>
              </a:xfrm>
              <a:prstGeom prst="parallelogram">
                <a:avLst>
                  <a:gd name="adj" fmla="val 0"/>
                </a:avLst>
              </a:prstGeom>
              <a:solidFill>
                <a:srgbClr val="9A0000"/>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0000" lnSpcReduction="20000"/>
              </a:bodyPr>
              <a:lstStyle/>
              <a:p>
                <a:pPr algn="ctr"/>
                <a:endParaRPr lang="zh-CN" altLang="en-US" sz="2000"/>
              </a:p>
            </p:txBody>
          </p:sp>
          <p:sp>
            <p:nvSpPr>
              <p:cNvPr id="74" name="işlídê"/>
              <p:cNvSpPr/>
              <p:nvPr/>
            </p:nvSpPr>
            <p:spPr>
              <a:xfrm>
                <a:off x="7632014" y="2229438"/>
                <a:ext cx="3965031" cy="4022200"/>
              </a:xfrm>
              <a:prstGeom prst="round2SameRect">
                <a:avLst>
                  <a:gd name="adj1" fmla="val 0"/>
                  <a:gd name="adj2" fmla="val 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 name="组合 4"/>
            <p:cNvGrpSpPr/>
            <p:nvPr/>
          </p:nvGrpSpPr>
          <p:grpSpPr>
            <a:xfrm>
              <a:off x="7440253" y="2319819"/>
              <a:ext cx="1675256" cy="693626"/>
              <a:chOff x="7225991" y="2383319"/>
              <a:chExt cx="1798555" cy="895788"/>
            </a:xfrm>
          </p:grpSpPr>
          <p:sp>
            <p:nvSpPr>
              <p:cNvPr id="72" name="直角三角形 71"/>
              <p:cNvSpPr/>
              <p:nvPr/>
            </p:nvSpPr>
            <p:spPr>
              <a:xfrm rot="10800000">
                <a:off x="7225991" y="3099107"/>
                <a:ext cx="260069" cy="180000"/>
              </a:xfrm>
              <a:prstGeom prst="rtTriangle">
                <a:avLst/>
              </a:prstGeom>
              <a:solidFill>
                <a:srgbClr val="9A0000"/>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lang="zh-CN" altLang="en-US" sz="2000" dirty="0"/>
              </a:p>
            </p:txBody>
          </p:sp>
          <p:sp>
            <p:nvSpPr>
              <p:cNvPr id="76" name="箭头: 五边形 75"/>
              <p:cNvSpPr/>
              <p:nvPr/>
            </p:nvSpPr>
            <p:spPr>
              <a:xfrm>
                <a:off x="7225991" y="2383319"/>
                <a:ext cx="1798555" cy="715788"/>
              </a:xfrm>
              <a:prstGeom prst="homePlate">
                <a:avLst>
                  <a:gd name="adj" fmla="val 22158"/>
                </a:avLst>
              </a:prstGeom>
              <a:gradFill>
                <a:gsLst>
                  <a:gs pos="0">
                    <a:srgbClr val="C00000"/>
                  </a:gs>
                  <a:gs pos="62000">
                    <a:srgbClr val="C92403"/>
                  </a:gs>
                  <a:gs pos="100000">
                    <a:srgbClr val="E55003"/>
                  </a:gs>
                </a:gsLst>
                <a:lin ang="15600000" scaled="0"/>
              </a:gradFill>
              <a:ln w="76200">
                <a:noFill/>
                <a:prstDash val="solid"/>
                <a:miter lim="800000"/>
              </a:ln>
              <a:effectLst>
                <a:outerShdw blurRad="1016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sz="2000" b="1">
                  <a:latin typeface="华文中宋" panose="02010600040101010101" pitchFamily="2" charset="-122"/>
                  <a:ea typeface="华文中宋" panose="02010600040101010101" pitchFamily="2" charset="-122"/>
                </a:endParaRPr>
              </a:p>
            </p:txBody>
          </p:sp>
          <p:sp>
            <p:nvSpPr>
              <p:cNvPr id="77" name="矩形 76"/>
              <p:cNvSpPr/>
              <p:nvPr/>
            </p:nvSpPr>
            <p:spPr>
              <a:xfrm>
                <a:off x="7596904" y="2483711"/>
                <a:ext cx="1083058" cy="515005"/>
              </a:xfrm>
              <a:prstGeom prst="rect">
                <a:avLst/>
              </a:prstGeom>
            </p:spPr>
            <p:txBody>
              <a:bodyPr vert="horz" wrap="square" anchor="ctr">
                <a:spAutoFit/>
              </a:body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
        <p:nvSpPr>
          <p:cNvPr id="10" name="内容占位符 2"/>
          <p:cNvSpPr txBox="1"/>
          <p:nvPr/>
        </p:nvSpPr>
        <p:spPr>
          <a:xfrm>
            <a:off x="7964170" y="3345815"/>
            <a:ext cx="3192780" cy="1818640"/>
          </a:xfrm>
          <a:prstGeom prst="rect">
            <a:avLst/>
          </a:prstGeom>
        </p:spPr>
        <p:txBody>
          <a:bodyPr vert="horz" lIns="91440" tIns="45720" rIns="91440" bIns="45720" rtlCol="0">
            <a:noAutofit/>
          </a:bodyPr>
          <a:lstStyle>
            <a:lvl1pPr indent="457200" algn="just">
              <a:lnSpc>
                <a:spcPct val="130000"/>
              </a:lnSpc>
              <a:spcBef>
                <a:spcPts val="1000"/>
              </a:spcBef>
              <a:buFont typeface="Arial" panose="020B0604020202020204" pitchFamily="34" charset="0"/>
              <a:buNone/>
              <a:defRPr>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党的十八大以来，习近平围绕这一时代课题提出了许多新理念新思想新战略，丰富发展了马克思主义现代化理论。</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53" name="内容占位符 2"/>
          <p:cNvSpPr txBox="1"/>
          <p:nvPr/>
        </p:nvSpPr>
        <p:spPr>
          <a:xfrm>
            <a:off x="4316730" y="3229610"/>
            <a:ext cx="3209290" cy="2978785"/>
          </a:xfrm>
          <a:prstGeom prst="rect">
            <a:avLst/>
          </a:prstGeom>
        </p:spPr>
        <p:txBody>
          <a:bodyPr vert="horz" lIns="91440" tIns="45720" rIns="91440" bIns="45720" rtlCol="0">
            <a:noAutofit/>
          </a:bodyPr>
          <a:lstStyle>
            <a:defPPr>
              <a:defRPr lang="zh-CN"/>
            </a:defPPr>
            <a:lvl1pPr indent="457200" algn="just">
              <a:lnSpc>
                <a:spcPct val="130000"/>
              </a:lnSpc>
              <a:spcBef>
                <a:spcPts val="1000"/>
              </a:spcBef>
              <a:buFont typeface="Arial" panose="020B0604020202020204" pitchFamily="34" charset="0"/>
              <a:buNone/>
              <a:defRPr>
                <a:latin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在世界百年未有之大变局之下，不同国家的现代化面临着方向性选择，国外对中国现代化有多种误读、误判，到底建设什么样的现代化强国，这也是值得深入研究的问题。</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9" name="内容占位符 2"/>
          <p:cNvSpPr txBox="1"/>
          <p:nvPr/>
        </p:nvSpPr>
        <p:spPr>
          <a:xfrm>
            <a:off x="967282" y="3028257"/>
            <a:ext cx="2877016" cy="2978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lgn="just">
              <a:lnSpc>
                <a:spcPct val="150000"/>
              </a:lnSpc>
              <a:buNone/>
            </a:pPr>
            <a:r>
              <a:rPr lang="zh-CN" altLang="en-US" sz="1800" dirty="0">
                <a:solidFill>
                  <a:srgbClr val="000000"/>
                </a:solidFill>
                <a:latin typeface="微软雅黑" panose="020B0503020204020204" pitchFamily="34" charset="-122"/>
                <a:ea typeface="微软雅黑" panose="020B0503020204020204" pitchFamily="34" charset="-122"/>
              </a:rPr>
              <a:t>在党的第一个百年目标实现之后，我们已经开启建设社会主义现代化国家新征程。如何到本世纪中叶把我国建设成为现代化强国是我们党面临的一个重大时代课题。</a:t>
            </a:r>
            <a:endParaRPr lang="en-US" altLang="zh-CN" sz="1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25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750"/>
                                            <p:tgtEl>
                                              <p:spTgt spid="35"/>
                                            </p:tgtEl>
                                          </p:cBhvr>
                                        </p:animEffect>
                                      </p:childTnLst>
                                    </p:cTn>
                                  </p:par>
                                </p:childTnLst>
                              </p:cTn>
                            </p:par>
                            <p:par>
                              <p:cTn id="8" fill="hold">
                                <p:stCondLst>
                                  <p:cond delay="1250"/>
                                </p:stCondLst>
                                <p:childTnLst>
                                  <p:par>
                                    <p:cTn id="9" presetID="2" presetClass="entr" presetSubtype="4" fill="hold" nodeType="afterEffect" p14:presetBounceEnd="36000">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14:bounceEnd="36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36000">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iterate type="wd">
                                        <p:tmPct val="10000"/>
                                      </p:iterate>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4300"/>
                                </p:stCondLst>
                                <p:childTnLst>
                                  <p:par>
                                    <p:cTn id="19" presetID="2" presetClass="entr" presetSubtype="4" fill="hold" nodeType="afterEffect" p14:presetBounceEnd="36000">
                                      <p:stCondLst>
                                        <p:cond delay="250"/>
                                      </p:stCondLst>
                                      <p:childTnLst>
                                        <p:set>
                                          <p:cBhvr>
                                            <p:cTn id="20" dur="1" fill="hold">
                                              <p:stCondLst>
                                                <p:cond delay="0"/>
                                              </p:stCondLst>
                                            </p:cTn>
                                            <p:tgtEl>
                                              <p:spTgt spid="14"/>
                                            </p:tgtEl>
                                            <p:attrNameLst>
                                              <p:attrName>style.visibility</p:attrName>
                                            </p:attrNameLst>
                                          </p:cBhvr>
                                          <p:to>
                                            <p:strVal val="visible"/>
                                          </p:to>
                                        </p:set>
                                        <p:anim calcmode="lin" valueType="num" p14:bounceEnd="36000">
                                          <p:cBhvr additive="base">
                                            <p:cTn id="21" dur="500" fill="hold"/>
                                            <p:tgtEl>
                                              <p:spTgt spid="14"/>
                                            </p:tgtEl>
                                            <p:attrNameLst>
                                              <p:attrName>ppt_x</p:attrName>
                                            </p:attrNameLst>
                                          </p:cBhvr>
                                          <p:tavLst>
                                            <p:tav tm="0">
                                              <p:val>
                                                <p:strVal val="#ppt_x"/>
                                              </p:val>
                                            </p:tav>
                                            <p:tav tm="100000">
                                              <p:val>
                                                <p:strVal val="#ppt_x"/>
                                              </p:val>
                                            </p:tav>
                                          </p:tavLst>
                                        </p:anim>
                                        <p:anim calcmode="lin" valueType="num" p14:bounceEnd="36000">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iterate type="wd">
                                        <p:tmPct val="10000"/>
                                      </p:iterate>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4449"/>
                                </p:stCondLst>
                                <p:childTnLst>
                                  <p:par>
                                    <p:cTn id="29" presetID="2" presetClass="entr" presetSubtype="4" fill="hold" nodeType="afterEffect" p14:presetBounceEnd="36000">
                                      <p:stCondLst>
                                        <p:cond delay="250"/>
                                      </p:stCondLst>
                                      <p:childTnLst>
                                        <p:set>
                                          <p:cBhvr>
                                            <p:cTn id="30" dur="1" fill="hold">
                                              <p:stCondLst>
                                                <p:cond delay="0"/>
                                              </p:stCondLst>
                                            </p:cTn>
                                            <p:tgtEl>
                                              <p:spTgt spid="15"/>
                                            </p:tgtEl>
                                            <p:attrNameLst>
                                              <p:attrName>style.visibility</p:attrName>
                                            </p:attrNameLst>
                                          </p:cBhvr>
                                          <p:to>
                                            <p:strVal val="visible"/>
                                          </p:to>
                                        </p:set>
                                        <p:anim calcmode="lin" valueType="num" p14:bounceEnd="36000">
                                          <p:cBhvr additive="base">
                                            <p:cTn id="31" dur="500" fill="hold"/>
                                            <p:tgtEl>
                                              <p:spTgt spid="15"/>
                                            </p:tgtEl>
                                            <p:attrNameLst>
                                              <p:attrName>ppt_x</p:attrName>
                                            </p:attrNameLst>
                                          </p:cBhvr>
                                          <p:tavLst>
                                            <p:tav tm="0">
                                              <p:val>
                                                <p:strVal val="#ppt_x"/>
                                              </p:val>
                                            </p:tav>
                                            <p:tav tm="100000">
                                              <p:val>
                                                <p:strVal val="#ppt_x"/>
                                              </p:val>
                                            </p:tav>
                                          </p:tavLst>
                                        </p:anim>
                                        <p:anim calcmode="lin" valueType="num" p14:bounceEnd="36000">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250"/>
                                      </p:stCondLst>
                                      <p:iterate type="wd">
                                        <p:tmPct val="10000"/>
                                      </p:iterate>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3"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25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750"/>
                                            <p:tgtEl>
                                              <p:spTgt spid="35"/>
                                            </p:tgtEl>
                                          </p:cBhvr>
                                        </p:animEffect>
                                      </p:childTnLst>
                                    </p:cTn>
                                  </p:par>
                                </p:childTnLst>
                              </p:cTn>
                            </p:par>
                            <p:par>
                              <p:cTn id="8" fill="hold">
                                <p:stCondLst>
                                  <p:cond delay="1250"/>
                                </p:stCondLst>
                                <p:childTnLst>
                                  <p:par>
                                    <p:cTn id="9" presetID="2" presetClass="entr" presetSubtype="4" fill="hold" nodeType="after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iterate type="wd">
                                        <p:tmPct val="10000"/>
                                      </p:iterate>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4300"/>
                                </p:stCondLst>
                                <p:childTnLst>
                                  <p:par>
                                    <p:cTn id="19" presetID="2" presetClass="entr" presetSubtype="4" fill="hold" nodeType="afterEffect">
                                      <p:stCondLst>
                                        <p:cond delay="25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iterate type="wd">
                                        <p:tmPct val="10000"/>
                                      </p:iterate>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par>
                              <p:cTn id="28" fill="hold">
                                <p:stCondLst>
                                  <p:cond delay="4449"/>
                                </p:stCondLst>
                                <p:childTnLst>
                                  <p:par>
                                    <p:cTn id="29" presetID="2" presetClass="entr" presetSubtype="4" fill="hold" nodeType="afterEffect">
                                      <p:stCondLst>
                                        <p:cond delay="25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250"/>
                                      </p:stCondLst>
                                      <p:iterate type="wd">
                                        <p:tmPct val="10000"/>
                                      </p:iterate>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3" grpId="0"/>
          <p:bldP spid="9" grpId="0"/>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44858" y="225781"/>
            <a:ext cx="2804014" cy="2755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第一讲   新时代  新思想  新飞跃</a:t>
            </a:r>
            <a:endParaRPr lang="zh-CN" altLang="en-US" sz="1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cxnSp>
        <p:nvCxnSpPr>
          <p:cNvPr id="14" name="直接连接符 13"/>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46125" y="2357256"/>
            <a:ext cx="10806430" cy="491490"/>
          </a:xfrm>
          <a:prstGeom prst="rect">
            <a:avLst/>
          </a:prstGeom>
          <a:noFill/>
          <a:ln w="9525">
            <a:noFill/>
          </a:ln>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flipH="1" flipV="1">
            <a:off x="1036320" y="2120900"/>
            <a:ext cx="10203180" cy="960755"/>
            <a:chOff x="838703" y="2291610"/>
            <a:chExt cx="10713851" cy="1197399"/>
          </a:xfrm>
          <a:effectLst/>
        </p:grpSpPr>
        <p:sp>
          <p:nvSpPr>
            <p:cNvPr id="18" name="剪去对角的矩形 17"/>
            <p:cNvSpPr/>
            <p:nvPr/>
          </p:nvSpPr>
          <p:spPr>
            <a:xfrm>
              <a:off x="838703" y="2291610"/>
              <a:ext cx="10552872" cy="1197399"/>
            </a:xfrm>
            <a:prstGeom prst="snip2DiagRect">
              <a:avLst>
                <a:gd name="adj1" fmla="val 0"/>
                <a:gd name="adj2" fmla="val 15635"/>
              </a:avLst>
            </a:prstGeom>
            <a:gradFill>
              <a:gsLst>
                <a:gs pos="100000">
                  <a:srgbClr val="D60000"/>
                </a:gs>
                <a:gs pos="53000">
                  <a:srgbClr val="C00000"/>
                </a:gs>
                <a:gs pos="0">
                  <a:srgbClr val="8A0000"/>
                </a:gs>
              </a:gsLst>
              <a:lin ang="7800000" scaled="0"/>
            </a:gradFill>
            <a:ln>
              <a:noFill/>
            </a:ln>
            <a:effectLst>
              <a:outerShdw blurRad="2540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剪去对角的矩形 18"/>
            <p:cNvSpPr/>
            <p:nvPr/>
          </p:nvSpPr>
          <p:spPr>
            <a:xfrm>
              <a:off x="949044" y="2355019"/>
              <a:ext cx="10603510" cy="1133990"/>
            </a:xfrm>
            <a:prstGeom prst="snip2DiagRect">
              <a:avLst>
                <a:gd name="adj1" fmla="val 0"/>
                <a:gd name="adj2" fmla="val 6671"/>
              </a:avLst>
            </a:prstGeom>
            <a:solidFill>
              <a:schemeClr val="bg1"/>
            </a:solidFill>
            <a:ln>
              <a:noFill/>
            </a:ln>
            <a:effectLst>
              <a:outerShdw blurRad="2540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546860" y="2244725"/>
            <a:ext cx="9331325" cy="706755"/>
          </a:xfrm>
          <a:prstGeom prst="rect">
            <a:avLst/>
          </a:prstGeom>
        </p:spPr>
        <p:txBody>
          <a:bodyPr wrap="square">
            <a:spAutoFit/>
          </a:bodyPr>
          <a:lstStyle/>
          <a:p>
            <a:pPr algn="just">
              <a:lnSpc>
                <a:spcPct val="100000"/>
              </a:lnSpc>
              <a:buClr>
                <a:srgbClr val="C80F19"/>
              </a:buClr>
              <a:buSzPct val="90000"/>
            </a:pPr>
            <a:r>
              <a:rPr lang="zh-CN" altLang="en-US" sz="2000" dirty="0">
                <a:solidFill>
                  <a:srgbClr val="000000"/>
                </a:solidFill>
                <a:latin typeface="Arial" panose="020B0604020202020204"/>
              </a:rPr>
              <a:t>从国际共产主义运动看，社会主义国家执政时间最长的是苏联共产党，执政</a:t>
            </a:r>
            <a:r>
              <a:rPr lang="en-US" altLang="zh-CN" sz="2000" dirty="0">
                <a:solidFill>
                  <a:srgbClr val="000000"/>
                </a:solidFill>
                <a:latin typeface="Arial" panose="020B0604020202020204"/>
              </a:rPr>
              <a:t>74</a:t>
            </a:r>
            <a:r>
              <a:rPr lang="zh-CN" altLang="en-US" sz="2000" dirty="0">
                <a:solidFill>
                  <a:srgbClr val="000000"/>
                </a:solidFill>
                <a:latin typeface="Arial" panose="020B0604020202020204"/>
              </a:rPr>
              <a:t>年，我们党执政已经超过</a:t>
            </a:r>
            <a:r>
              <a:rPr lang="en-US" altLang="zh-CN" sz="2000" dirty="0">
                <a:solidFill>
                  <a:srgbClr val="000000"/>
                </a:solidFill>
                <a:latin typeface="Arial" panose="020B0604020202020204"/>
              </a:rPr>
              <a:t>70</a:t>
            </a:r>
            <a:r>
              <a:rPr lang="zh-CN" altLang="en-US" sz="2000" dirty="0">
                <a:solidFill>
                  <a:srgbClr val="000000"/>
                </a:solidFill>
                <a:latin typeface="Arial" panose="020B0604020202020204"/>
              </a:rPr>
              <a:t>年了，如何长期执政，是一个重大理论和现实问题。</a:t>
            </a:r>
            <a:endParaRPr lang="zh-CN" altLang="en-US" sz="2000" dirty="0">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785649" y="728561"/>
            <a:ext cx="8620702" cy="1235438"/>
            <a:chOff x="1934273" y="812440"/>
            <a:chExt cx="8620702" cy="1235438"/>
          </a:xfrm>
        </p:grpSpPr>
        <p:sp>
          <p:nvSpPr>
            <p:cNvPr id="40" name="矩形 39"/>
            <p:cNvSpPr/>
            <p:nvPr/>
          </p:nvSpPr>
          <p:spPr>
            <a:xfrm>
              <a:off x="2485424" y="893531"/>
              <a:ext cx="8069551" cy="1154347"/>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为什么把建设什么样的长期执政的马克思主义政党、</a:t>
              </a:r>
              <a:endParaRPr lang="zh-CN" altLang="en-US" sz="2000" b="1" dirty="0">
                <a:solidFill>
                  <a:srgbClr val="000000"/>
                </a:solidFill>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怎样建设长期执政的马克思主义政党当作时代课题？</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1934273" y="812440"/>
              <a:ext cx="900267" cy="1003091"/>
              <a:chOff x="1934273" y="812440"/>
              <a:chExt cx="900267" cy="1003091"/>
            </a:xfrm>
          </p:grpSpPr>
          <p:sp>
            <p:nvSpPr>
              <p:cNvPr id="42" name="文本框 41"/>
              <p:cNvSpPr txBox="1">
                <a:spLocks noChangeAspect="1"/>
              </p:cNvSpPr>
              <p:nvPr/>
            </p:nvSpPr>
            <p:spPr>
              <a:xfrm rot="900000">
                <a:off x="2341812" y="1102431"/>
                <a:ext cx="492728" cy="711416"/>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43" name="文本框 42"/>
              <p:cNvSpPr txBox="1"/>
              <p:nvPr/>
            </p:nvSpPr>
            <p:spPr>
              <a:xfrm>
                <a:off x="1934273" y="812440"/>
                <a:ext cx="694745" cy="1003091"/>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gs>
                  <a:gs pos="100000">
                    <a:srgbClr val="ED2123"/>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grpSp>
      <p:grpSp>
        <p:nvGrpSpPr>
          <p:cNvPr id="44" name="组合 43"/>
          <p:cNvGrpSpPr/>
          <p:nvPr/>
        </p:nvGrpSpPr>
        <p:grpSpPr>
          <a:xfrm flipH="1" flipV="1">
            <a:off x="1055370" y="3232150"/>
            <a:ext cx="10203180" cy="960755"/>
            <a:chOff x="838703" y="2291610"/>
            <a:chExt cx="10713851" cy="1197399"/>
          </a:xfrm>
          <a:effectLst/>
        </p:grpSpPr>
        <p:sp>
          <p:nvSpPr>
            <p:cNvPr id="45" name="剪去对角的矩形 17"/>
            <p:cNvSpPr/>
            <p:nvPr/>
          </p:nvSpPr>
          <p:spPr>
            <a:xfrm>
              <a:off x="838703" y="2291610"/>
              <a:ext cx="10552872" cy="1197399"/>
            </a:xfrm>
            <a:prstGeom prst="snip2DiagRect">
              <a:avLst>
                <a:gd name="adj1" fmla="val 0"/>
                <a:gd name="adj2" fmla="val 15635"/>
              </a:avLst>
            </a:prstGeom>
            <a:gradFill>
              <a:gsLst>
                <a:gs pos="100000">
                  <a:srgbClr val="D60000"/>
                </a:gs>
                <a:gs pos="53000">
                  <a:srgbClr val="C00000"/>
                </a:gs>
                <a:gs pos="0">
                  <a:srgbClr val="8A0000"/>
                </a:gs>
              </a:gsLst>
              <a:lin ang="7800000" scaled="0"/>
            </a:gradFill>
            <a:ln>
              <a:noFill/>
            </a:ln>
            <a:effectLst>
              <a:outerShdw blurRad="2540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剪去对角的矩形 18"/>
            <p:cNvSpPr/>
            <p:nvPr/>
          </p:nvSpPr>
          <p:spPr>
            <a:xfrm>
              <a:off x="949044" y="2355019"/>
              <a:ext cx="10603510" cy="1133990"/>
            </a:xfrm>
            <a:prstGeom prst="snip2DiagRect">
              <a:avLst>
                <a:gd name="adj1" fmla="val 0"/>
                <a:gd name="adj2" fmla="val 6671"/>
              </a:avLst>
            </a:prstGeom>
            <a:solidFill>
              <a:schemeClr val="bg1"/>
            </a:solidFill>
            <a:ln>
              <a:noFill/>
            </a:ln>
            <a:effectLst>
              <a:outerShdw blurRad="2540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flipH="1" flipV="1">
            <a:off x="1046480" y="4343400"/>
            <a:ext cx="10203180" cy="960755"/>
            <a:chOff x="838703" y="2291610"/>
            <a:chExt cx="10713851" cy="1197399"/>
          </a:xfrm>
          <a:effectLst/>
        </p:grpSpPr>
        <p:sp>
          <p:nvSpPr>
            <p:cNvPr id="48" name="剪去对角的矩形 17"/>
            <p:cNvSpPr/>
            <p:nvPr/>
          </p:nvSpPr>
          <p:spPr>
            <a:xfrm>
              <a:off x="838703" y="2291610"/>
              <a:ext cx="10552872" cy="1197399"/>
            </a:xfrm>
            <a:prstGeom prst="snip2DiagRect">
              <a:avLst>
                <a:gd name="adj1" fmla="val 0"/>
                <a:gd name="adj2" fmla="val 15635"/>
              </a:avLst>
            </a:prstGeom>
            <a:gradFill>
              <a:gsLst>
                <a:gs pos="100000">
                  <a:srgbClr val="D60000"/>
                </a:gs>
                <a:gs pos="53000">
                  <a:srgbClr val="C00000"/>
                </a:gs>
                <a:gs pos="0">
                  <a:srgbClr val="8A0000"/>
                </a:gs>
              </a:gsLst>
              <a:lin ang="7800000" scaled="0"/>
            </a:gradFill>
            <a:ln>
              <a:noFill/>
            </a:ln>
            <a:effectLst>
              <a:outerShdw blurRad="2540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剪去对角的矩形 18"/>
            <p:cNvSpPr/>
            <p:nvPr/>
          </p:nvSpPr>
          <p:spPr>
            <a:xfrm>
              <a:off x="949044" y="2355019"/>
              <a:ext cx="10603510" cy="1133990"/>
            </a:xfrm>
            <a:prstGeom prst="snip2DiagRect">
              <a:avLst>
                <a:gd name="adj1" fmla="val 0"/>
                <a:gd name="adj2" fmla="val 6671"/>
              </a:avLst>
            </a:prstGeom>
            <a:solidFill>
              <a:schemeClr val="bg1"/>
            </a:solidFill>
            <a:ln>
              <a:noFill/>
            </a:ln>
            <a:effectLst>
              <a:outerShdw blurRad="2540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760095" y="2357120"/>
            <a:ext cx="474980" cy="601980"/>
          </a:xfrm>
          <a:prstGeom prst="rect">
            <a:avLst/>
          </a:prstGeom>
          <a:gradFill>
            <a:gsLst>
              <a:gs pos="0">
                <a:srgbClr val="C00000"/>
              </a:gs>
              <a:gs pos="62000">
                <a:srgbClr val="C92403"/>
              </a:gs>
              <a:gs pos="100000">
                <a:srgbClr val="E5500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矩形 35"/>
          <p:cNvSpPr/>
          <p:nvPr/>
        </p:nvSpPr>
        <p:spPr>
          <a:xfrm>
            <a:off x="773430" y="3407410"/>
            <a:ext cx="474980" cy="601980"/>
          </a:xfrm>
          <a:prstGeom prst="rect">
            <a:avLst/>
          </a:prstGeom>
          <a:gradFill>
            <a:gsLst>
              <a:gs pos="0">
                <a:srgbClr val="F0963D"/>
              </a:gs>
              <a:gs pos="29000">
                <a:srgbClr val="E37A17"/>
              </a:gs>
              <a:gs pos="100000">
                <a:srgbClr val="E55003"/>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矩形 36"/>
          <p:cNvSpPr/>
          <p:nvPr/>
        </p:nvSpPr>
        <p:spPr>
          <a:xfrm>
            <a:off x="764540" y="4462145"/>
            <a:ext cx="474980" cy="601980"/>
          </a:xfrm>
          <a:prstGeom prst="rect">
            <a:avLst/>
          </a:prstGeom>
          <a:gradFill>
            <a:gsLst>
              <a:gs pos="0">
                <a:srgbClr val="C00000"/>
              </a:gs>
              <a:gs pos="62000">
                <a:srgbClr val="C92403"/>
              </a:gs>
              <a:gs pos="100000">
                <a:srgbClr val="E5500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 name="矩形 29"/>
          <p:cNvSpPr/>
          <p:nvPr/>
        </p:nvSpPr>
        <p:spPr>
          <a:xfrm>
            <a:off x="1538605" y="3333750"/>
            <a:ext cx="9339580" cy="706755"/>
          </a:xfrm>
          <a:prstGeom prst="rect">
            <a:avLst/>
          </a:prstGeom>
        </p:spPr>
        <p:txBody>
          <a:bodyPr wrap="square">
            <a:spAutoFit/>
          </a:bodyPr>
          <a:lstStyle/>
          <a:p>
            <a:pPr algn="just">
              <a:lnSpc>
                <a:spcPct val="100000"/>
              </a:lnSpc>
              <a:buClr>
                <a:srgbClr val="C80F19"/>
              </a:buClr>
              <a:buSzPct val="90000"/>
            </a:pPr>
            <a:r>
              <a:rPr lang="zh-CN" altLang="en-US" sz="2000" dirty="0">
                <a:solidFill>
                  <a:srgbClr val="000000"/>
                </a:solidFill>
                <a:latin typeface="Arial" panose="020B0604020202020204"/>
              </a:rPr>
              <a:t>从现实国情看，中国共产党领导人民实现第一个百年奋斗目标，共产党过去为什么能够成功，未来怎样才能成功？这个问题需要通过实践基础上的理论探索来回答。</a:t>
            </a:r>
            <a:endParaRPr lang="zh-CN" altLang="en-US" sz="2000" dirty="0">
              <a:latin typeface="微软雅黑" panose="020B0503020204020204" pitchFamily="34" charset="-122"/>
              <a:ea typeface="微软雅黑" panose="020B0503020204020204" pitchFamily="34" charset="-122"/>
            </a:endParaRPr>
          </a:p>
        </p:txBody>
      </p:sp>
      <p:sp>
        <p:nvSpPr>
          <p:cNvPr id="34" name="矩形 33"/>
          <p:cNvSpPr/>
          <p:nvPr/>
        </p:nvSpPr>
        <p:spPr>
          <a:xfrm>
            <a:off x="1527810" y="4445635"/>
            <a:ext cx="9351010" cy="706755"/>
          </a:xfrm>
          <a:prstGeom prst="rect">
            <a:avLst/>
          </a:prstGeom>
        </p:spPr>
        <p:txBody>
          <a:bodyPr wrap="square">
            <a:spAutoFit/>
          </a:bodyPr>
          <a:lstStyle/>
          <a:p>
            <a:pPr algn="just">
              <a:lnSpc>
                <a:spcPct val="100000"/>
              </a:lnSpc>
              <a:buClr>
                <a:srgbClr val="C80F19"/>
              </a:buClr>
              <a:buSzPct val="90000"/>
            </a:pPr>
            <a:r>
              <a:rPr lang="zh-CN" altLang="en-US" sz="2000" dirty="0">
                <a:solidFill>
                  <a:srgbClr val="000000"/>
                </a:solidFill>
                <a:latin typeface="Arial" panose="020B0604020202020204"/>
              </a:rPr>
              <a:t>从中国共产党自身看，中国共产党刚刚走过了第一个百年，正开启第二个百年新征程，下一个百年（到 2121 年）到底如何走？这个时代课题需要研究。</a:t>
            </a:r>
            <a:endParaRPr lang="zh-CN" altLang="en-US" sz="2000" dirty="0">
              <a:solidFill>
                <a:srgbClr val="000000"/>
              </a:solidFill>
              <a:latin typeface="Arial" panose="020B0604020202020204"/>
            </a:endParaRPr>
          </a:p>
        </p:txBody>
      </p:sp>
      <p:grpSp>
        <p:nvGrpSpPr>
          <p:cNvPr id="2" name="组合 1"/>
          <p:cNvGrpSpPr/>
          <p:nvPr/>
        </p:nvGrpSpPr>
        <p:grpSpPr>
          <a:xfrm flipH="1" flipV="1">
            <a:off x="1055370" y="5516880"/>
            <a:ext cx="10203180" cy="960755"/>
            <a:chOff x="838703" y="2291610"/>
            <a:chExt cx="10713851" cy="1197399"/>
          </a:xfrm>
          <a:effectLst/>
        </p:grpSpPr>
        <p:sp>
          <p:nvSpPr>
            <p:cNvPr id="3" name="剪去对角的矩形 17"/>
            <p:cNvSpPr/>
            <p:nvPr/>
          </p:nvSpPr>
          <p:spPr>
            <a:xfrm>
              <a:off x="838703" y="2291610"/>
              <a:ext cx="10552872" cy="1197399"/>
            </a:xfrm>
            <a:prstGeom prst="snip2DiagRect">
              <a:avLst>
                <a:gd name="adj1" fmla="val 0"/>
                <a:gd name="adj2" fmla="val 15635"/>
              </a:avLst>
            </a:prstGeom>
            <a:gradFill>
              <a:gsLst>
                <a:gs pos="100000">
                  <a:srgbClr val="D60000"/>
                </a:gs>
                <a:gs pos="53000">
                  <a:srgbClr val="C00000"/>
                </a:gs>
                <a:gs pos="0">
                  <a:srgbClr val="8A0000"/>
                </a:gs>
              </a:gsLst>
              <a:lin ang="7800000" scaled="0"/>
            </a:gradFill>
            <a:ln>
              <a:noFill/>
            </a:ln>
            <a:effectLst>
              <a:outerShdw blurRad="2540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剪去对角的矩形 18"/>
            <p:cNvSpPr/>
            <p:nvPr/>
          </p:nvSpPr>
          <p:spPr>
            <a:xfrm>
              <a:off x="949044" y="2355019"/>
              <a:ext cx="10603510" cy="1133990"/>
            </a:xfrm>
            <a:prstGeom prst="snip2DiagRect">
              <a:avLst>
                <a:gd name="adj1" fmla="val 0"/>
                <a:gd name="adj2" fmla="val 6671"/>
              </a:avLst>
            </a:prstGeom>
            <a:solidFill>
              <a:schemeClr val="bg1"/>
            </a:solidFill>
            <a:ln>
              <a:noFill/>
            </a:ln>
            <a:effectLst>
              <a:outerShdw blurRad="254000" dist="381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矩形 5"/>
          <p:cNvSpPr/>
          <p:nvPr/>
        </p:nvSpPr>
        <p:spPr>
          <a:xfrm>
            <a:off x="773430" y="5635625"/>
            <a:ext cx="474980" cy="601980"/>
          </a:xfrm>
          <a:prstGeom prst="rect">
            <a:avLst/>
          </a:prstGeom>
          <a:gradFill>
            <a:gsLst>
              <a:gs pos="0">
                <a:srgbClr val="C00000"/>
              </a:gs>
              <a:gs pos="62000">
                <a:srgbClr val="C92403"/>
              </a:gs>
              <a:gs pos="100000">
                <a:srgbClr val="E5500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1538605" y="5617845"/>
            <a:ext cx="9340215" cy="706755"/>
          </a:xfrm>
          <a:prstGeom prst="rect">
            <a:avLst/>
          </a:prstGeom>
        </p:spPr>
        <p:txBody>
          <a:bodyPr wrap="square">
            <a:spAutoFit/>
          </a:bodyPr>
          <a:p>
            <a:pPr algn="just">
              <a:lnSpc>
                <a:spcPct val="100000"/>
              </a:lnSpc>
              <a:buClr>
                <a:srgbClr val="C80F19"/>
              </a:buClr>
              <a:buSzPct val="90000"/>
            </a:pPr>
            <a:r>
              <a:rPr lang="zh-CN" altLang="en-US" sz="2000" dirty="0">
                <a:solidFill>
                  <a:srgbClr val="000000"/>
                </a:solidFill>
                <a:latin typeface="Arial" panose="020B0604020202020204"/>
              </a:rPr>
              <a:t>党的十八大以来，习近平总书记围绕这一时代提出了许多新理念新思想新战略，丰富和发展了马克思主义建党学说。</a:t>
            </a:r>
            <a:endParaRPr lang="zh-CN" altLang="en-US" sz="2000" dirty="0">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25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750"/>
                                            <p:tgtEl>
                                              <p:spTgt spid="39"/>
                                            </p:tgtEl>
                                          </p:cBhvr>
                                        </p:animEffect>
                                      </p:childTnLst>
                                    </p:cTn>
                                  </p:par>
                                </p:childTnLst>
                              </p:cTn>
                            </p:par>
                            <p:par>
                              <p:cTn id="8" fill="hold">
                                <p:stCondLst>
                                  <p:cond delay="1250"/>
                                </p:stCondLst>
                                <p:childTnLst>
                                  <p:par>
                                    <p:cTn id="9" presetID="2" presetClass="entr" presetSubtype="8" fill="hold" grpId="0" nodeType="afterEffect" p14:presetBounceEnd="30000">
                                      <p:stCondLst>
                                        <p:cond delay="250"/>
                                      </p:stCondLst>
                                      <p:childTnLst>
                                        <p:set>
                                          <p:cBhvr>
                                            <p:cTn id="10" dur="1" fill="hold">
                                              <p:stCondLst>
                                                <p:cond delay="0"/>
                                              </p:stCondLst>
                                            </p:cTn>
                                            <p:tgtEl>
                                              <p:spTgt spid="35"/>
                                            </p:tgtEl>
                                            <p:attrNameLst>
                                              <p:attrName>style.visibility</p:attrName>
                                            </p:attrNameLst>
                                          </p:cBhvr>
                                          <p:to>
                                            <p:strVal val="visible"/>
                                          </p:to>
                                        </p:set>
                                        <p:anim calcmode="lin" valueType="num" p14:bounceEnd="30000">
                                          <p:cBhvr additive="base">
                                            <p:cTn id="11" dur="500" fill="hold"/>
                                            <p:tgtEl>
                                              <p:spTgt spid="35"/>
                                            </p:tgtEl>
                                            <p:attrNameLst>
                                              <p:attrName>ppt_x</p:attrName>
                                            </p:attrNameLst>
                                          </p:cBhvr>
                                          <p:tavLst>
                                            <p:tav tm="0">
                                              <p:val>
                                                <p:strVal val="0-#ppt_w/2"/>
                                              </p:val>
                                            </p:tav>
                                            <p:tav tm="100000">
                                              <p:val>
                                                <p:strVal val="#ppt_x"/>
                                              </p:val>
                                            </p:tav>
                                          </p:tavLst>
                                        </p:anim>
                                        <p:anim calcmode="lin" valueType="num" p14:bounceEnd="30000">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30000">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14:bounceEnd="30000">
                                          <p:cBhvr additive="base">
                                            <p:cTn id="15" dur="500" fill="hold"/>
                                            <p:tgtEl>
                                              <p:spTgt spid="16"/>
                                            </p:tgtEl>
                                            <p:attrNameLst>
                                              <p:attrName>ppt_x</p:attrName>
                                            </p:attrNameLst>
                                          </p:cBhvr>
                                          <p:tavLst>
                                            <p:tav tm="0">
                                              <p:val>
                                                <p:strVal val="1+#ppt_w/2"/>
                                              </p:val>
                                            </p:tav>
                                            <p:tav tm="100000">
                                              <p:val>
                                                <p:strVal val="#ppt_x"/>
                                              </p:val>
                                            </p:tav>
                                          </p:tavLst>
                                        </p:anim>
                                        <p:anim calcmode="lin" valueType="num" p14:bounceEnd="30000">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iterate type="wd">
                                        <p:tmPct val="10000"/>
                                      </p:iterate>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2" presetClass="entr" presetSubtype="8" fill="hold" grpId="0" nodeType="withEffect" p14:presetBounceEnd="30000">
                                      <p:stCondLst>
                                        <p:cond delay="250"/>
                                      </p:stCondLst>
                                      <p:childTnLst>
                                        <p:set>
                                          <p:cBhvr>
                                            <p:cTn id="23" dur="1" fill="hold">
                                              <p:stCondLst>
                                                <p:cond delay="0"/>
                                              </p:stCondLst>
                                            </p:cTn>
                                            <p:tgtEl>
                                              <p:spTgt spid="36"/>
                                            </p:tgtEl>
                                            <p:attrNameLst>
                                              <p:attrName>style.visibility</p:attrName>
                                            </p:attrNameLst>
                                          </p:cBhvr>
                                          <p:to>
                                            <p:strVal val="visible"/>
                                          </p:to>
                                        </p:set>
                                        <p:anim calcmode="lin" valueType="num" p14:bounceEnd="30000">
                                          <p:cBhvr additive="base">
                                            <p:cTn id="24" dur="500" fill="hold"/>
                                            <p:tgtEl>
                                              <p:spTgt spid="36"/>
                                            </p:tgtEl>
                                            <p:attrNameLst>
                                              <p:attrName>ppt_x</p:attrName>
                                            </p:attrNameLst>
                                          </p:cBhvr>
                                          <p:tavLst>
                                            <p:tav tm="0">
                                              <p:val>
                                                <p:strVal val="0-#ppt_w/2"/>
                                              </p:val>
                                            </p:tav>
                                            <p:tav tm="100000">
                                              <p:val>
                                                <p:strVal val="#ppt_x"/>
                                              </p:val>
                                            </p:tav>
                                          </p:tavLst>
                                        </p:anim>
                                        <p:anim calcmode="lin" valueType="num" p14:bounceEnd="30000">
                                          <p:cBhvr additive="base">
                                            <p:cTn id="25" dur="500" fill="hold"/>
                                            <p:tgtEl>
                                              <p:spTgt spid="3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30000">
                                      <p:stCondLst>
                                        <p:cond delay="250"/>
                                      </p:stCondLst>
                                      <p:childTnLst>
                                        <p:set>
                                          <p:cBhvr>
                                            <p:cTn id="27" dur="1" fill="hold">
                                              <p:stCondLst>
                                                <p:cond delay="0"/>
                                              </p:stCondLst>
                                            </p:cTn>
                                            <p:tgtEl>
                                              <p:spTgt spid="44"/>
                                            </p:tgtEl>
                                            <p:attrNameLst>
                                              <p:attrName>style.visibility</p:attrName>
                                            </p:attrNameLst>
                                          </p:cBhvr>
                                          <p:to>
                                            <p:strVal val="visible"/>
                                          </p:to>
                                        </p:set>
                                        <p:anim calcmode="lin" valueType="num" p14:bounceEnd="30000">
                                          <p:cBhvr additive="base">
                                            <p:cTn id="28" dur="500" fill="hold"/>
                                            <p:tgtEl>
                                              <p:spTgt spid="44"/>
                                            </p:tgtEl>
                                            <p:attrNameLst>
                                              <p:attrName>ppt_x</p:attrName>
                                            </p:attrNameLst>
                                          </p:cBhvr>
                                          <p:tavLst>
                                            <p:tav tm="0">
                                              <p:val>
                                                <p:strVal val="1+#ppt_w/2"/>
                                              </p:val>
                                            </p:tav>
                                            <p:tav tm="100000">
                                              <p:val>
                                                <p:strVal val="#ppt_x"/>
                                              </p:val>
                                            </p:tav>
                                          </p:tavLst>
                                        </p:anim>
                                        <p:anim calcmode="lin" valueType="num" p14:bounceEnd="30000">
                                          <p:cBhvr additive="base">
                                            <p:cTn id="29"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250"/>
                                      </p:stCondLst>
                                      <p:iterate type="wd">
                                        <p:tmPct val="10000"/>
                                      </p:iterate>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14:presetBounceEnd="30000">
                                      <p:stCondLst>
                                        <p:cond delay="250"/>
                                      </p:stCondLst>
                                      <p:childTnLst>
                                        <p:set>
                                          <p:cBhvr>
                                            <p:cTn id="38" dur="1" fill="hold">
                                              <p:stCondLst>
                                                <p:cond delay="0"/>
                                              </p:stCondLst>
                                            </p:cTn>
                                            <p:tgtEl>
                                              <p:spTgt spid="37"/>
                                            </p:tgtEl>
                                            <p:attrNameLst>
                                              <p:attrName>style.visibility</p:attrName>
                                            </p:attrNameLst>
                                          </p:cBhvr>
                                          <p:to>
                                            <p:strVal val="visible"/>
                                          </p:to>
                                        </p:set>
                                        <p:anim calcmode="lin" valueType="num" p14:bounceEnd="30000">
                                          <p:cBhvr additive="base">
                                            <p:cTn id="39" dur="500" fill="hold"/>
                                            <p:tgtEl>
                                              <p:spTgt spid="37"/>
                                            </p:tgtEl>
                                            <p:attrNameLst>
                                              <p:attrName>ppt_x</p:attrName>
                                            </p:attrNameLst>
                                          </p:cBhvr>
                                          <p:tavLst>
                                            <p:tav tm="0">
                                              <p:val>
                                                <p:strVal val="0-#ppt_w/2"/>
                                              </p:val>
                                            </p:tav>
                                            <p:tav tm="100000">
                                              <p:val>
                                                <p:strVal val="#ppt_x"/>
                                              </p:val>
                                            </p:tav>
                                          </p:tavLst>
                                        </p:anim>
                                        <p:anim calcmode="lin" valueType="num" p14:bounceEnd="30000">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30000">
                                      <p:stCondLst>
                                        <p:cond delay="250"/>
                                      </p:stCondLst>
                                      <p:childTnLst>
                                        <p:set>
                                          <p:cBhvr>
                                            <p:cTn id="42" dur="1" fill="hold">
                                              <p:stCondLst>
                                                <p:cond delay="0"/>
                                              </p:stCondLst>
                                            </p:cTn>
                                            <p:tgtEl>
                                              <p:spTgt spid="47"/>
                                            </p:tgtEl>
                                            <p:attrNameLst>
                                              <p:attrName>style.visibility</p:attrName>
                                            </p:attrNameLst>
                                          </p:cBhvr>
                                          <p:to>
                                            <p:strVal val="visible"/>
                                          </p:to>
                                        </p:set>
                                        <p:anim calcmode="lin" valueType="num" p14:bounceEnd="30000">
                                          <p:cBhvr additive="base">
                                            <p:cTn id="43" dur="500" fill="hold"/>
                                            <p:tgtEl>
                                              <p:spTgt spid="47"/>
                                            </p:tgtEl>
                                            <p:attrNameLst>
                                              <p:attrName>ppt_x</p:attrName>
                                            </p:attrNameLst>
                                          </p:cBhvr>
                                          <p:tavLst>
                                            <p:tav tm="0">
                                              <p:val>
                                                <p:strVal val="1+#ppt_w/2"/>
                                              </p:val>
                                            </p:tav>
                                            <p:tav tm="100000">
                                              <p:val>
                                                <p:strVal val="#ppt_x"/>
                                              </p:val>
                                            </p:tav>
                                          </p:tavLst>
                                        </p:anim>
                                        <p:anim calcmode="lin" valueType="num" p14:bounceEnd="30000">
                                          <p:cBhvr additive="base">
                                            <p:cTn id="44"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250"/>
                                      </p:stCondLst>
                                      <p:iterate type="wd">
                                        <p:tmPct val="10000"/>
                                      </p:iterate>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p:tgtEl>
                                              <p:spTgt spid="2"/>
                                            </p:tgtEl>
                                            <p:attrNameLst>
                                              <p:attrName>ppt_y</p:attrName>
                                            </p:attrNameLst>
                                          </p:cBhvr>
                                          <p:tavLst>
                                            <p:tav tm="0">
                                              <p:val>
                                                <p:strVal val="#ppt_y+#ppt_h*1.125000"/>
                                              </p:val>
                                            </p:tav>
                                            <p:tav tm="100000">
                                              <p:val>
                                                <p:strVal val="#ppt_y"/>
                                              </p:val>
                                            </p:tav>
                                          </p:tavLst>
                                        </p:anim>
                                        <p:animEffect transition="in" filter="wipe(up)">
                                          <p:cBhvr>
                                            <p:cTn id="55" dur="500"/>
                                            <p:tgtEl>
                                              <p:spTgt spid="2"/>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p:tgtEl>
                                              <p:spTgt spid="6"/>
                                            </p:tgtEl>
                                            <p:attrNameLst>
                                              <p:attrName>ppt_y</p:attrName>
                                            </p:attrNameLst>
                                          </p:cBhvr>
                                          <p:tavLst>
                                            <p:tav tm="0">
                                              <p:val>
                                                <p:strVal val="#ppt_y+#ppt_h*1.125000"/>
                                              </p:val>
                                            </p:tav>
                                            <p:tav tm="100000">
                                              <p:val>
                                                <p:strVal val="#ppt_y"/>
                                              </p:val>
                                            </p:tav>
                                          </p:tavLst>
                                        </p:anim>
                                        <p:animEffect transition="in" filter="wipe(up)">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p:tgtEl>
                                              <p:spTgt spid="7"/>
                                            </p:tgtEl>
                                            <p:attrNameLst>
                                              <p:attrName>ppt_y</p:attrName>
                                            </p:attrNameLst>
                                          </p:cBhvr>
                                          <p:tavLst>
                                            <p:tav tm="0">
                                              <p:val>
                                                <p:strVal val="#ppt_y+#ppt_h*1.125000"/>
                                              </p:val>
                                            </p:tav>
                                            <p:tav tm="100000">
                                              <p:val>
                                                <p:strVal val="#ppt_y"/>
                                              </p:val>
                                            </p:tav>
                                          </p:tavLst>
                                        </p:anim>
                                        <p:animEffect transition="in" filter="wipe(up)">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bldLvl="0" animBg="1"/>
          <p:bldP spid="36" grpId="0" bldLvl="0" animBg="1"/>
          <p:bldP spid="37" grpId="0" bldLvl="0" animBg="1"/>
          <p:bldP spid="30" grpId="0"/>
          <p:bldP spid="34" grpId="0"/>
          <p:bldP spid="6" grpId="0" animBg="1"/>
          <p:bldP spid="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25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750"/>
                                            <p:tgtEl>
                                              <p:spTgt spid="39"/>
                                            </p:tgtEl>
                                          </p:cBhvr>
                                        </p:animEffect>
                                      </p:childTnLst>
                                    </p:cTn>
                                  </p:par>
                                </p:childTnLst>
                              </p:cTn>
                            </p:par>
                            <p:par>
                              <p:cTn id="8" fill="hold">
                                <p:stCondLst>
                                  <p:cond delay="1250"/>
                                </p:stCondLst>
                                <p:childTnLst>
                                  <p:par>
                                    <p:cTn id="9" presetID="2" presetClass="entr" presetSubtype="8" fill="hold" grpId="0" nodeType="afterEffect">
                                      <p:stCondLst>
                                        <p:cond delay="25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iterate type="wd">
                                        <p:tmPct val="10000"/>
                                      </p:iterate>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2" presetClass="entr" presetSubtype="8" fill="hold" grpId="0" nodeType="withEffect">
                                      <p:stCondLst>
                                        <p:cond delay="25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0-#ppt_w/2"/>
                                              </p:val>
                                            </p:tav>
                                            <p:tav tm="100000">
                                              <p:val>
                                                <p:strVal val="#ppt_x"/>
                                              </p:val>
                                            </p:tav>
                                          </p:tavLst>
                                        </p:anim>
                                        <p:anim calcmode="lin" valueType="num">
                                          <p:cBhvr additive="base">
                                            <p:cTn id="25" dur="500" fill="hold"/>
                                            <p:tgtEl>
                                              <p:spTgt spid="36"/>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5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1+#ppt_w/2"/>
                                              </p:val>
                                            </p:tav>
                                            <p:tav tm="100000">
                                              <p:val>
                                                <p:strVal val="#ppt_x"/>
                                              </p:val>
                                            </p:tav>
                                          </p:tavLst>
                                        </p:anim>
                                        <p:anim calcmode="lin" valueType="num">
                                          <p:cBhvr additive="base">
                                            <p:cTn id="29"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250"/>
                                      </p:stCondLst>
                                      <p:iterate type="wd">
                                        <p:tmPct val="10000"/>
                                      </p:iterate>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25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25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1+#ppt_w/2"/>
                                              </p:val>
                                            </p:tav>
                                            <p:tav tm="100000">
                                              <p:val>
                                                <p:strVal val="#ppt_x"/>
                                              </p:val>
                                            </p:tav>
                                          </p:tavLst>
                                        </p:anim>
                                        <p:anim calcmode="lin" valueType="num">
                                          <p:cBhvr additive="base">
                                            <p:cTn id="44"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250"/>
                                      </p:stCondLst>
                                      <p:iterate type="wd">
                                        <p:tmPct val="10000"/>
                                      </p:iterate>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p:tgtEl>
                                              <p:spTgt spid="2"/>
                                            </p:tgtEl>
                                            <p:attrNameLst>
                                              <p:attrName>ppt_y</p:attrName>
                                            </p:attrNameLst>
                                          </p:cBhvr>
                                          <p:tavLst>
                                            <p:tav tm="0">
                                              <p:val>
                                                <p:strVal val="#ppt_y+#ppt_h*1.125000"/>
                                              </p:val>
                                            </p:tav>
                                            <p:tav tm="100000">
                                              <p:val>
                                                <p:strVal val="#ppt_y"/>
                                              </p:val>
                                            </p:tav>
                                          </p:tavLst>
                                        </p:anim>
                                        <p:animEffect transition="in" filter="wipe(up)">
                                          <p:cBhvr>
                                            <p:cTn id="55" dur="500"/>
                                            <p:tgtEl>
                                              <p:spTgt spid="2"/>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p:tgtEl>
                                              <p:spTgt spid="6"/>
                                            </p:tgtEl>
                                            <p:attrNameLst>
                                              <p:attrName>ppt_y</p:attrName>
                                            </p:attrNameLst>
                                          </p:cBhvr>
                                          <p:tavLst>
                                            <p:tav tm="0">
                                              <p:val>
                                                <p:strVal val="#ppt_y+#ppt_h*1.125000"/>
                                              </p:val>
                                            </p:tav>
                                            <p:tav tm="100000">
                                              <p:val>
                                                <p:strVal val="#ppt_y"/>
                                              </p:val>
                                            </p:tav>
                                          </p:tavLst>
                                        </p:anim>
                                        <p:animEffect transition="in" filter="wipe(up)">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p:tgtEl>
                                              <p:spTgt spid="7"/>
                                            </p:tgtEl>
                                            <p:attrNameLst>
                                              <p:attrName>ppt_y</p:attrName>
                                            </p:attrNameLst>
                                          </p:cBhvr>
                                          <p:tavLst>
                                            <p:tav tm="0">
                                              <p:val>
                                                <p:strVal val="#ppt_y+#ppt_h*1.125000"/>
                                              </p:val>
                                            </p:tav>
                                            <p:tav tm="100000">
                                              <p:val>
                                                <p:strVal val="#ppt_y"/>
                                              </p:val>
                                            </p:tav>
                                          </p:tavLst>
                                        </p:anim>
                                        <p:animEffect transition="in" filter="wipe(up)">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bldLvl="0" animBg="1"/>
          <p:bldP spid="36" grpId="0" bldLvl="0" animBg="1"/>
          <p:bldP spid="37" grpId="0" bldLvl="0" animBg="1"/>
          <p:bldP spid="30" grpId="0"/>
          <p:bldP spid="34" grpId="0"/>
          <p:bldP spid="6" grpId="0" animBg="1"/>
          <p:bldP spid="7"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1029017" y="1447800"/>
            <a:ext cx="10133966" cy="3190869"/>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tretch>
            <a:fillRect/>
          </a:stretch>
        </p:blipFill>
        <p:spPr>
          <a:xfrm>
            <a:off x="0" y="4294827"/>
            <a:ext cx="12192000" cy="2563174"/>
          </a:xfrm>
          <a:prstGeom prst="rect">
            <a:avLst/>
          </a:prstGeom>
        </p:spPr>
      </p:pic>
      <p:sp>
        <p:nvSpPr>
          <p:cNvPr id="67" name="PA_文本框 3"/>
          <p:cNvSpPr txBox="1"/>
          <p:nvPr>
            <p:custDataLst>
              <p:tags r:id="rId2"/>
            </p:custDataLst>
          </p:nvPr>
        </p:nvSpPr>
        <p:spPr>
          <a:xfrm>
            <a:off x="1494712" y="1846943"/>
            <a:ext cx="9202573" cy="2399665"/>
          </a:xfrm>
          <a:prstGeom prst="rect">
            <a:avLst/>
          </a:prstGeom>
          <a:noFill/>
        </p:spPr>
        <p:txBody>
          <a:bodyPr wrap="square">
            <a:spAutoFit/>
          </a:bodyPr>
          <a:lstStyle/>
          <a:p>
            <a:pPr lvl="0" indent="467995"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这三大时代课题并非简单地相加，它们之间有着十分紧密的逻辑联系。</a:t>
            </a:r>
            <a:endParaRPr lang="en-US" altLang="zh-CN" sz="2000" dirty="0">
              <a:solidFill>
                <a:srgbClr val="000000"/>
              </a:solidFill>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这三大主题共同服务于中华民族伟大复兴这一主题，其中，</a:t>
            </a:r>
            <a:r>
              <a:rPr lang="zh-CN" altLang="en-US" sz="2000" b="1" dirty="0">
                <a:solidFill>
                  <a:srgbClr val="000000"/>
                </a:solidFill>
                <a:latin typeface="微软雅黑" panose="020B0503020204020204" pitchFamily="34" charset="-122"/>
                <a:ea typeface="微软雅黑" panose="020B0503020204020204" pitchFamily="34" charset="-122"/>
              </a:rPr>
              <a:t>中国特色社会主义</a:t>
            </a:r>
            <a:r>
              <a:rPr lang="zh-CN" altLang="en-US" sz="2000" dirty="0">
                <a:solidFill>
                  <a:srgbClr val="000000"/>
                </a:solidFill>
                <a:latin typeface="微软雅黑" panose="020B0503020204020204" pitchFamily="34" charset="-122"/>
                <a:ea typeface="微软雅黑" panose="020B0503020204020204" pitchFamily="34" charset="-122"/>
              </a:rPr>
              <a:t>是实现中华民族伟大复兴的</a:t>
            </a:r>
            <a:r>
              <a:rPr lang="zh-CN" altLang="en-US" sz="2000" dirty="0">
                <a:solidFill>
                  <a:srgbClr val="C00000"/>
                </a:solidFill>
                <a:latin typeface="微软雅黑" panose="020B0503020204020204" pitchFamily="34" charset="-122"/>
                <a:ea typeface="微软雅黑" panose="020B0503020204020204" pitchFamily="34" charset="-122"/>
              </a:rPr>
              <a:t>必由之路</a:t>
            </a:r>
            <a:r>
              <a:rPr lang="zh-CN" altLang="en-US" sz="2000" dirty="0">
                <a:solidFill>
                  <a:srgbClr val="000000"/>
                </a:solidFill>
                <a:latin typeface="微软雅黑" panose="020B0503020204020204" pitchFamily="34" charset="-122"/>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建设社会主义现代化强国</a:t>
            </a:r>
            <a:r>
              <a:rPr lang="zh-CN" altLang="en-US" sz="2000" dirty="0">
                <a:solidFill>
                  <a:srgbClr val="000000"/>
                </a:solidFill>
                <a:latin typeface="微软雅黑" panose="020B0503020204020204" pitchFamily="34" charset="-122"/>
                <a:ea typeface="微软雅黑" panose="020B0503020204020204" pitchFamily="34" charset="-122"/>
              </a:rPr>
              <a:t>是中华民族伟大复兴的</a:t>
            </a:r>
            <a:r>
              <a:rPr lang="zh-CN" altLang="en-US" sz="2000" dirty="0">
                <a:solidFill>
                  <a:srgbClr val="C00000"/>
                </a:solidFill>
                <a:latin typeface="微软雅黑" panose="020B0503020204020204" pitchFamily="34" charset="-122"/>
                <a:ea typeface="微软雅黑" panose="020B0503020204020204" pitchFamily="34" charset="-122"/>
              </a:rPr>
              <a:t>重要标志</a:t>
            </a:r>
            <a:r>
              <a:rPr lang="zh-CN" altLang="en-US" sz="2000" dirty="0">
                <a:solidFill>
                  <a:srgbClr val="000000"/>
                </a:solidFill>
                <a:latin typeface="微软雅黑" panose="020B0503020204020204" pitchFamily="34" charset="-122"/>
                <a:ea typeface="微软雅黑" panose="020B0503020204020204" pitchFamily="34" charset="-122"/>
              </a:rPr>
              <a:t>；建设一个</a:t>
            </a:r>
            <a:r>
              <a:rPr lang="zh-CN" altLang="en-US" sz="2000" b="1" dirty="0">
                <a:solidFill>
                  <a:srgbClr val="000000"/>
                </a:solidFill>
                <a:latin typeface="微软雅黑" panose="020B0503020204020204" pitchFamily="34" charset="-122"/>
                <a:ea typeface="微软雅黑" panose="020B0503020204020204" pitchFamily="34" charset="-122"/>
              </a:rPr>
              <a:t>长期执政的马克思主义政党</a:t>
            </a:r>
            <a:r>
              <a:rPr lang="zh-CN" altLang="en-US" sz="2000" dirty="0">
                <a:solidFill>
                  <a:srgbClr val="000000"/>
                </a:solidFill>
                <a:latin typeface="微软雅黑" panose="020B0503020204020204" pitchFamily="34" charset="-122"/>
                <a:ea typeface="微软雅黑" panose="020B0503020204020204" pitchFamily="34" charset="-122"/>
              </a:rPr>
              <a:t>是实现中华民族伟大复兴的</a:t>
            </a:r>
            <a:r>
              <a:rPr lang="zh-CN" altLang="en-US" sz="2000" dirty="0">
                <a:solidFill>
                  <a:srgbClr val="C00000"/>
                </a:solidFill>
                <a:latin typeface="微软雅黑" panose="020B0503020204020204" pitchFamily="34" charset="-122"/>
                <a:ea typeface="微软雅黑" panose="020B0503020204020204" pitchFamily="34" charset="-122"/>
              </a:rPr>
              <a:t>重要保障</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216924" y="728561"/>
            <a:ext cx="5758152" cy="1003091"/>
            <a:chOff x="1934273" y="812440"/>
            <a:chExt cx="5758152" cy="1003091"/>
          </a:xfrm>
        </p:grpSpPr>
        <p:sp>
          <p:nvSpPr>
            <p:cNvPr id="17" name="矩形 16"/>
            <p:cNvSpPr/>
            <p:nvPr/>
          </p:nvSpPr>
          <p:spPr>
            <a:xfrm>
              <a:off x="2472725" y="1119832"/>
              <a:ext cx="5219700" cy="695699"/>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三大时代课题是什么关系？</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934273" y="812440"/>
              <a:ext cx="900267" cy="1003091"/>
              <a:chOff x="1934273" y="812440"/>
              <a:chExt cx="900267" cy="1003091"/>
            </a:xfrm>
          </p:grpSpPr>
          <p:sp>
            <p:nvSpPr>
              <p:cNvPr id="19" name="文本框 18"/>
              <p:cNvSpPr txBox="1">
                <a:spLocks noChangeAspect="1"/>
              </p:cNvSpPr>
              <p:nvPr/>
            </p:nvSpPr>
            <p:spPr>
              <a:xfrm rot="900000">
                <a:off x="2341812" y="1102431"/>
                <a:ext cx="492728" cy="711416"/>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20" name="文本框 19"/>
              <p:cNvSpPr txBox="1"/>
              <p:nvPr/>
            </p:nvSpPr>
            <p:spPr>
              <a:xfrm>
                <a:off x="1934273" y="812440"/>
                <a:ext cx="694745" cy="1003091"/>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gs>
                  <a:gs pos="100000">
                    <a:srgbClr val="ED2123"/>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grpSp>
      <p:sp>
        <p:nvSpPr>
          <p:cNvPr id="22" name="文本框 21"/>
          <p:cNvSpPr txBox="1"/>
          <p:nvPr/>
        </p:nvSpPr>
        <p:spPr>
          <a:xfrm>
            <a:off x="1337905" y="4461757"/>
            <a:ext cx="9516186" cy="2122805"/>
          </a:xfrm>
          <a:prstGeom prst="rect">
            <a:avLst/>
          </a:prstGeom>
          <a:noFill/>
        </p:spPr>
        <p:txBody>
          <a:bodyPr wrap="square">
            <a:spAutoFit/>
          </a:bodyPr>
          <a:lstStyle/>
          <a:p>
            <a:pPr lvl="0" indent="467995" algn="just">
              <a:lnSpc>
                <a:spcPct val="150000"/>
              </a:lnSpc>
              <a:defRPr/>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习近平新时代中国特色社会主义思想围绕这三大时代课题提出了一系列新思想新理念新战略，在理论上作出了一系列原创性贡献，深化了对</a:t>
            </a:r>
            <a:r>
              <a:rPr lang="zh-CN" altLang="en-US" sz="22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三大规律</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的认识，从而丰富和发展了马克思主义，因而是当代中国马克思主义、</a:t>
            </a:r>
            <a:r>
              <a:rPr lang="en-US" altLang="zh-CN"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a:t>
            </a: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世纪马克思主义。</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par>
                          <p:cTn id="8" fill="hold">
                            <p:stCondLst>
                              <p:cond delay="1000"/>
                            </p:stCondLst>
                            <p:childTnLst>
                              <p:par>
                                <p:cTn id="9" presetID="42" presetClass="entr" presetSubtype="0" fill="hold" grpId="0" nodeType="afterEffect">
                                  <p:stCondLst>
                                    <p:cond delay="2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2250"/>
                            </p:stCondLst>
                            <p:childTnLst>
                              <p:par>
                                <p:cTn id="15" presetID="10" presetClass="entr" presetSubtype="0" fill="hold" grpId="0" nodeType="afterEffect">
                                  <p:stCondLst>
                                    <p:cond delay="250"/>
                                  </p:stCondLst>
                                  <p:iterate type="wd">
                                    <p:tmPct val="10000"/>
                                  </p:iterate>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par>
                          <p:cTn id="18" fill="hold">
                            <p:stCondLst>
                              <p:cond delay="9750"/>
                            </p:stCondLst>
                            <p:childTnLst>
                              <p:par>
                                <p:cTn id="19" presetID="16" presetClass="entr" presetSubtype="37" fill="hold" nodeType="afterEffect">
                                  <p:stCondLst>
                                    <p:cond delay="250"/>
                                  </p:stCondLst>
                                  <p:childTnLst>
                                    <p:set>
                                      <p:cBhvr>
                                        <p:cTn id="20" dur="1" fill="hold">
                                          <p:stCondLst>
                                            <p:cond delay="0"/>
                                          </p:stCondLst>
                                        </p:cTn>
                                        <p:tgtEl>
                                          <p:spTgt spid="24"/>
                                        </p:tgtEl>
                                        <p:attrNameLst>
                                          <p:attrName>style.visibility</p:attrName>
                                        </p:attrNameLst>
                                      </p:cBhvr>
                                      <p:to>
                                        <p:strVal val="visible"/>
                                      </p:to>
                                    </p:set>
                                    <p:animEffect transition="in" filter="barn(outVertical)">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iterate type="wd">
                                    <p:tmPct val="10000"/>
                                  </p:iterate>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7"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1028700" y="1447800"/>
            <a:ext cx="10133965" cy="4613275"/>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494712" y="2062843"/>
            <a:ext cx="9202573" cy="2399665"/>
          </a:xfrm>
          <a:prstGeom prst="rect">
            <a:avLst/>
          </a:prstGeom>
          <a:noFill/>
        </p:spPr>
        <p:txBody>
          <a:bodyPr wrap="square">
            <a:spAutoFit/>
          </a:bodyPr>
          <a:lstStyle/>
          <a:p>
            <a:pPr lvl="0" indent="467995"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中共十九大通过的关于十八届中央委员会报告的决议指出：“围绕回答新时代坚持和发展什么样的中国特色社会主义、怎样坚持和发展中国特色社会主义这个重大时代课题，我们党以全新的视野深化对</a:t>
            </a:r>
            <a:r>
              <a:rPr lang="zh-CN" altLang="en-US" sz="2000" dirty="0">
                <a:solidFill>
                  <a:srgbClr val="C00000"/>
                </a:solidFill>
                <a:latin typeface="微软雅黑" panose="020B0503020204020204" pitchFamily="34" charset="-122"/>
                <a:ea typeface="微软雅黑" panose="020B0503020204020204" pitchFamily="34" charset="-122"/>
              </a:rPr>
              <a:t>共产党执政规律、社会主义建设规律、人类社会发展规律</a:t>
            </a:r>
            <a:r>
              <a:rPr lang="zh-CN" altLang="en-US" sz="2000" dirty="0">
                <a:solidFill>
                  <a:srgbClr val="000000"/>
                </a:solidFill>
                <a:latin typeface="微软雅黑" panose="020B0503020204020204" pitchFamily="34" charset="-122"/>
                <a:ea typeface="微软雅黑" panose="020B0503020204020204" pitchFamily="34" charset="-122"/>
              </a:rPr>
              <a:t>的认识，进行艰辛理论探索，取得重大理论创新成果，创立了习近平新时代中国特色社会主义思想。”</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3755390" y="1035685"/>
            <a:ext cx="5219700"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三大规律</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250"/>
                                  </p:stCondLst>
                                  <p:iterate type="wd">
                                    <p:tmPct val="10000"/>
                                  </p:iterate>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1028700" y="1447800"/>
            <a:ext cx="10133965" cy="4613275"/>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408430" y="1731645"/>
            <a:ext cx="9375140" cy="4246245"/>
          </a:xfrm>
          <a:prstGeom prst="rect">
            <a:avLst/>
          </a:prstGeom>
          <a:noFill/>
        </p:spPr>
        <p:txBody>
          <a:bodyPr wrap="square">
            <a:spAutoFit/>
          </a:bodyPr>
          <a:lstStyle/>
          <a:p>
            <a:pPr lvl="0" indent="467995"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习近平新时代中国特色社会主义思想把对</a:t>
            </a:r>
            <a:r>
              <a:rPr lang="zh-CN" altLang="en-US" sz="2000" dirty="0">
                <a:solidFill>
                  <a:srgbClr val="C00000"/>
                </a:solidFill>
                <a:latin typeface="微软雅黑" panose="020B0503020204020204" pitchFamily="34" charset="-122"/>
                <a:ea typeface="微软雅黑" panose="020B0503020204020204" pitchFamily="34" charset="-122"/>
              </a:rPr>
              <a:t>共产党执政规律</a:t>
            </a:r>
            <a:r>
              <a:rPr lang="zh-CN" altLang="en-US" sz="2000" dirty="0">
                <a:solidFill>
                  <a:srgbClr val="000000"/>
                </a:solidFill>
                <a:latin typeface="微软雅黑" panose="020B0503020204020204" pitchFamily="34" charset="-122"/>
                <a:ea typeface="微软雅黑" panose="020B0503020204020204" pitchFamily="34" charset="-122"/>
              </a:rPr>
              <a:t>的认识提高到了新的水平。马克思列宁主义党的建设学说对共产党的性质、宗旨、目标、组织原则、党的思想、党的纪律、党的作风等重大基础性问题都有明确的论述和规定。中国共产党成立以来自觉地把马克思列宁主义的党建学说与中国实际相结合，经过长期不懈的努力形成了富有中国特色的党建学说。</a:t>
            </a:r>
            <a:endParaRPr lang="zh-CN" altLang="en-US" sz="2000" dirty="0">
              <a:solidFill>
                <a:srgbClr val="000000"/>
              </a:solidFill>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习近平新时代中国特色社会主义思想，在系统总结和吸收这些成果的基础之上，结合新的时代特点，进一步深化了对共产党执政规律的认识。这些规律性认识，创造性地丰富和发展了马克思主义执政党建设理论，开启了新时代中国共产党全面增强执政本领的新征程。</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2646045" y="103568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习近平新时代中国特色社会主义思想对“三大规律”的发展</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1028700" y="1447800"/>
            <a:ext cx="10133965" cy="4613275"/>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494712" y="1814558"/>
            <a:ext cx="9202573" cy="4246245"/>
          </a:xfrm>
          <a:prstGeom prst="rect">
            <a:avLst/>
          </a:prstGeom>
          <a:noFill/>
        </p:spPr>
        <p:txBody>
          <a:bodyPr wrap="square">
            <a:spAutoFit/>
          </a:bodyPr>
          <a:lstStyle/>
          <a:p>
            <a:pPr lvl="0" indent="467995"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习近平新时代中国特色社会主义思想把对</a:t>
            </a:r>
            <a:r>
              <a:rPr lang="zh-CN" altLang="en-US" sz="2000" dirty="0">
                <a:solidFill>
                  <a:srgbClr val="C00000"/>
                </a:solidFill>
                <a:latin typeface="微软雅黑" panose="020B0503020204020204" pitchFamily="34" charset="-122"/>
                <a:ea typeface="微软雅黑" panose="020B0503020204020204" pitchFamily="34" charset="-122"/>
              </a:rPr>
              <a:t>社会主义建设规律</a:t>
            </a:r>
            <a:r>
              <a:rPr lang="zh-CN" altLang="en-US" sz="2000" dirty="0">
                <a:solidFill>
                  <a:srgbClr val="000000"/>
                </a:solidFill>
                <a:latin typeface="微软雅黑" panose="020B0503020204020204" pitchFamily="34" charset="-122"/>
                <a:ea typeface="微软雅黑" panose="020B0503020204020204" pitchFamily="34" charset="-122"/>
              </a:rPr>
              <a:t>的认识提高到了新的水平。习近平新时代中国特色社会主义思想贯穿改革发展稳定、内政外交国防、治党治国治军各个领域，既坚持了老祖宗，又谱写了新篇章，实现了马克思主义基本原理与中国具体实际相结合的又一次飞跃，在马克思主义中国化进程中具有里程碑意义。</a:t>
            </a:r>
            <a:endParaRPr lang="zh-CN" altLang="en-US" sz="2000" dirty="0">
              <a:solidFill>
                <a:srgbClr val="000000"/>
              </a:solidFill>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习近平新时代中国特色社会主义思想把中国特色社会主义和实现社会主义现代化、实现中华民族伟大复兴有机贯通起来，深刻回答了新时代坚持和发展中国特色社会主义的一系列重大问题，为中国特色社会主义注入了新的科学内涵，进一步彰显了新时代中国特色社会主义的蓬勃生机和活力。</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2646045" y="103568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习近平新时代中国特色社会主义思想对“三大规律”的发展</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1028700" y="1447800"/>
            <a:ext cx="10133965" cy="4613275"/>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494712" y="1731373"/>
            <a:ext cx="9202573" cy="4246245"/>
          </a:xfrm>
          <a:prstGeom prst="rect">
            <a:avLst/>
          </a:prstGeom>
          <a:noFill/>
        </p:spPr>
        <p:txBody>
          <a:bodyPr wrap="square">
            <a:spAutoFit/>
          </a:bodyPr>
          <a:lstStyle/>
          <a:p>
            <a:pPr lvl="0" indent="467995" algn="just">
              <a:lnSpc>
                <a:spcPct val="150000"/>
              </a:lnSpc>
              <a:defRPr/>
            </a:pPr>
            <a:r>
              <a:rPr lang="zh-CN" altLang="en-US" sz="2000" dirty="0">
                <a:solidFill>
                  <a:srgbClr val="000000"/>
                </a:solidFill>
                <a:latin typeface="微软雅黑" panose="020B0503020204020204" pitchFamily="34" charset="-122"/>
                <a:ea typeface="微软雅黑" panose="020B0503020204020204" pitchFamily="34" charset="-122"/>
              </a:rPr>
              <a:t>习近平新时代中国特色社会主义思想把对</a:t>
            </a:r>
            <a:r>
              <a:rPr lang="zh-CN" altLang="en-US" sz="2000" dirty="0">
                <a:solidFill>
                  <a:srgbClr val="C00000"/>
                </a:solidFill>
                <a:latin typeface="微软雅黑" panose="020B0503020204020204" pitchFamily="34" charset="-122"/>
                <a:ea typeface="微软雅黑" panose="020B0503020204020204" pitchFamily="34" charset="-122"/>
              </a:rPr>
              <a:t>人类社会发展规律</a:t>
            </a:r>
            <a:r>
              <a:rPr lang="zh-CN" altLang="en-US" sz="2000" dirty="0">
                <a:solidFill>
                  <a:srgbClr val="000000"/>
                </a:solidFill>
                <a:latin typeface="微软雅黑" panose="020B0503020204020204" pitchFamily="34" charset="-122"/>
                <a:ea typeface="微软雅黑" panose="020B0503020204020204" pitchFamily="34" charset="-122"/>
              </a:rPr>
              <a:t>的认识提高到了新的水平。习近平新时代中国特色社会主义思想站在人类历史发展进程的高度，深入思考和回答了“建设一个什么样的世界、如何建设这个世界”等关乎人类前途命运的重大课题。强调要坚持和平发展道路，推动构建人类命运共同体，呼吁各国人民同心协力，建设持久和平、普遍安全、共同繁荣、开放包容、清洁美丽的世界。为应对当今世界面临的全球性挑战、解决人类面临的共性问题贡献了中国智慧和方案。</a:t>
            </a:r>
            <a:endParaRPr lang="zh-CN" altLang="en-US" sz="2000" dirty="0">
              <a:solidFill>
                <a:srgbClr val="000000"/>
              </a:solidFill>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b="1" dirty="0">
                <a:solidFill>
                  <a:srgbClr val="000000"/>
                </a:solidFill>
                <a:latin typeface="微软雅黑" panose="020B0503020204020204" pitchFamily="34" charset="-122"/>
                <a:ea typeface="微软雅黑" panose="020B0503020204020204" pitchFamily="34" charset="-122"/>
              </a:rPr>
              <a:t>实践是不断发展的，人类对规律的认识永无止境。中国共产党探索、认识、把握和运用“三大规律”，将贯穿于中国特色社会主义事业的全过程。</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2646045" y="103568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习近平新时代中国特色社会主义思想对“三大规律”的发展</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12192000" cy="6858002"/>
            <a:chOff x="0" y="-1"/>
            <a:chExt cx="12192000" cy="6858002"/>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3" name="文本框 12"/>
          <p:cNvSpPr txBox="1"/>
          <p:nvPr/>
        </p:nvSpPr>
        <p:spPr>
          <a:xfrm>
            <a:off x="1236000" y="2659559"/>
            <a:ext cx="9720000" cy="769441"/>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defRPr>
            </a:lvl1pPr>
          </a:lstStyle>
          <a:p>
            <a:pPr algn="ctr"/>
            <a:r>
              <a:rPr lang="zh-CN" altLang="en-US" sz="4400" dirty="0">
                <a:ln w="6350">
                  <a:noFill/>
                </a:ln>
                <a:solidFill>
                  <a:schemeClr val="bg1"/>
                </a:solidFill>
                <a:effectLst>
                  <a:outerShdw blurRad="38100" dist="38100" dir="2700000" algn="tl">
                    <a:srgbClr val="000000">
                      <a:alpha val="43137"/>
                    </a:srgbClr>
                  </a:outerShdw>
                </a:effectLst>
                <a:sym typeface="+mn-lt"/>
              </a:rPr>
              <a:t>三、新课题呼唤新思想</a:t>
            </a:r>
            <a:endParaRPr lang="zh-CN" altLang="en-US" sz="4400" dirty="0">
              <a:ln w="6350">
                <a:noFill/>
              </a:ln>
              <a:solidFill>
                <a:schemeClr val="bg1"/>
              </a:solidFill>
              <a:effectLst>
                <a:outerShdw blurRad="38100" dist="38100" dir="2700000" algn="tl">
                  <a:srgbClr val="000000">
                    <a:alpha val="43137"/>
                  </a:srgbClr>
                </a:outerShdw>
              </a:effectLst>
              <a:sym typeface="+mn-lt"/>
            </a:endParaRPr>
          </a:p>
        </p:txBody>
      </p:sp>
      <p:grpSp>
        <p:nvGrpSpPr>
          <p:cNvPr id="14" name="组合 13"/>
          <p:cNvGrpSpPr/>
          <p:nvPr/>
        </p:nvGrpSpPr>
        <p:grpSpPr>
          <a:xfrm>
            <a:off x="341523" y="0"/>
            <a:ext cx="2807349" cy="550843"/>
            <a:chOff x="341523" y="0"/>
            <a:chExt cx="2807349" cy="550843"/>
          </a:xfrm>
        </p:grpSpPr>
        <p:sp>
          <p:nvSpPr>
            <p:cNvPr id="15" name="矩形 14"/>
            <p:cNvSpPr/>
            <p:nvPr/>
          </p:nvSpPr>
          <p:spPr>
            <a:xfrm>
              <a:off x="344858" y="225781"/>
              <a:ext cx="2804014"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mn-ea"/>
                </a:rPr>
                <a:t>导论   新时代  新思想  新飞跃</a:t>
              </a:r>
              <a:endParaRPr lang="zh-CN" altLang="en-US" sz="1200" dirty="0">
                <a:solidFill>
                  <a:schemeClr val="tx1">
                    <a:lumMod val="85000"/>
                    <a:lumOff val="15000"/>
                  </a:schemeClr>
                </a:solidFill>
                <a:latin typeface="微软雅黑" panose="020B0503020204020204" pitchFamily="34" charset="-122"/>
                <a:ea typeface="+mn-ea"/>
              </a:endParaRPr>
            </a:p>
          </p:txBody>
        </p:sp>
        <p:cxnSp>
          <p:nvCxnSpPr>
            <p:cNvPr id="16" name="直接连接符 15"/>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71195" y="985520"/>
            <a:ext cx="10849610" cy="4887595"/>
          </a:xfrm>
          <a:prstGeom prst="rect">
            <a:avLst/>
          </a:prstGeom>
          <a:noFill/>
        </p:spPr>
        <p:txBody>
          <a:bodyPr wrap="square" rtlCol="0" anchor="t">
            <a:spAutoFit/>
          </a:bodyPr>
          <a:p>
            <a:pPr indent="457200" fontAlgn="auto">
              <a:lnSpc>
                <a:spcPct val="130000"/>
              </a:lnSpc>
            </a:pPr>
            <a:r>
              <a:rPr lang="zh-CN" altLang="en-US" sz="2400"/>
              <a:t>硕士研究生的学习不同于本科阶段的学习，应该更加注重学习的</a:t>
            </a:r>
            <a:r>
              <a:rPr lang="zh-CN" altLang="en-US" sz="2400">
                <a:solidFill>
                  <a:srgbClr val="C00000"/>
                </a:solidFill>
              </a:rPr>
              <a:t>理论性、研究性</a:t>
            </a:r>
            <a:r>
              <a:rPr lang="zh-CN" altLang="en-US" sz="2400"/>
              <a:t>，更加注重在学习基本知识的基础上，不断增强独立研究和思考问题的能力，努力达成新认识、收获新体会。</a:t>
            </a:r>
            <a:endParaRPr lang="zh-CN" altLang="en-US" sz="2400"/>
          </a:p>
          <a:p>
            <a:pPr indent="457200" fontAlgn="auto">
              <a:lnSpc>
                <a:spcPct val="130000"/>
              </a:lnSpc>
            </a:pPr>
            <a:r>
              <a:rPr lang="zh-CN" altLang="en-US" sz="2400" b="1"/>
              <a:t>本课程的学习方法主要有∶</a:t>
            </a:r>
            <a:endParaRPr lang="zh-CN" altLang="en-US" sz="2400"/>
          </a:p>
          <a:p>
            <a:pPr indent="457200" fontAlgn="auto">
              <a:lnSpc>
                <a:spcPct val="130000"/>
              </a:lnSpc>
            </a:pPr>
            <a:r>
              <a:rPr lang="zh-CN" altLang="en-US" sz="2400"/>
              <a:t>一是要</a:t>
            </a:r>
            <a:r>
              <a:rPr lang="zh-CN" altLang="en-US" sz="2400">
                <a:solidFill>
                  <a:srgbClr val="C00000"/>
                </a:solidFill>
              </a:rPr>
              <a:t>同研读马克思主义经典著作结合起来</a:t>
            </a:r>
            <a:r>
              <a:rPr lang="zh-CN" altLang="en-US" sz="2400"/>
              <a:t>。青年时代是世界观形成时期，也是系统接收科学的世界观和方法论的重要时期。认真研读马克思主义经典著作，掌握贯穿其中的马克思主义立场、观点、方法，是树立科学的世界观、掌握正确的方法论的重要前提。学习本课程，必须把学习课程知识同学习马克思主义经典著作结合起来，努力掌握其中蕴含的科学内涵和精神实质，不断提高理论素养、夯实理论基础。</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梯形 18"/>
          <p:cNvSpPr/>
          <p:nvPr/>
        </p:nvSpPr>
        <p:spPr>
          <a:xfrm>
            <a:off x="632218" y="3505053"/>
            <a:ext cx="10927564" cy="275292"/>
          </a:xfrm>
          <a:prstGeom prst="trapezoid">
            <a:avLst>
              <a:gd name="adj" fmla="val 113507"/>
            </a:avLst>
          </a:prstGeom>
          <a:gradFill>
            <a:gsLst>
              <a:gs pos="14000">
                <a:schemeClr val="tx1">
                  <a:lumMod val="85000"/>
                  <a:lumOff val="15000"/>
                </a:schemeClr>
              </a:gs>
              <a:gs pos="100000">
                <a:schemeClr val="accent2">
                  <a:lumMod val="75000"/>
                </a:schemeClr>
              </a:gs>
            </a:gsLst>
            <a:lin ang="0" scaled="0"/>
          </a:gradFill>
          <a:ln>
            <a:no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原创设计师QQ598969553        _1"/>
          <p:cNvSpPr/>
          <p:nvPr/>
        </p:nvSpPr>
        <p:spPr>
          <a:xfrm>
            <a:off x="796290" y="1097915"/>
            <a:ext cx="10600055" cy="2898775"/>
          </a:xfrm>
          <a:prstGeom prst="round2SameRect">
            <a:avLst>
              <a:gd name="adj1" fmla="val 0"/>
              <a:gd name="adj2" fmla="val 0"/>
            </a:avLst>
          </a:prstGeom>
          <a:solidFill>
            <a:schemeClr val="bg1"/>
          </a:solidFill>
          <a:ln>
            <a:noFill/>
          </a:ln>
          <a:effectLst>
            <a:outerShdw blurRad="1905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11"/>
          <p:cNvSpPr/>
          <p:nvPr/>
        </p:nvSpPr>
        <p:spPr>
          <a:xfrm flipV="1">
            <a:off x="796290" y="3775075"/>
            <a:ext cx="10599420" cy="2027555"/>
          </a:xfrm>
          <a:prstGeom prst="round2SameRect">
            <a:avLst>
              <a:gd name="adj1" fmla="val 0"/>
              <a:gd name="adj2" fmla="val 0"/>
            </a:avLst>
          </a:prstGeom>
          <a:gradFill>
            <a:gsLst>
              <a:gs pos="0">
                <a:srgbClr val="AF0000"/>
              </a:gs>
              <a:gs pos="100000">
                <a:srgbClr val="DD1807"/>
              </a:gs>
            </a:gsLst>
            <a:lin ang="0" scaled="0"/>
          </a:gradFill>
          <a:ln w="6350">
            <a:gradFill>
              <a:gsLst>
                <a:gs pos="0">
                  <a:srgbClr val="AF0000"/>
                </a:gs>
                <a:gs pos="24000">
                  <a:srgbClr val="DD1807"/>
                </a:gs>
                <a:gs pos="100000">
                  <a:srgbClr val="DD1807"/>
                </a:gs>
              </a:gsLst>
              <a:lin ang="51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内容占位符 2"/>
          <p:cNvSpPr txBox="1"/>
          <p:nvPr/>
        </p:nvSpPr>
        <p:spPr>
          <a:xfrm>
            <a:off x="1292860" y="1257300"/>
            <a:ext cx="9607550" cy="2372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67995" algn="just">
              <a:lnSpc>
                <a:spcPct val="150000"/>
              </a:lnSpc>
              <a:spcBef>
                <a:spcPts val="0"/>
              </a:spcBef>
              <a:buNone/>
              <a:defRPr/>
            </a:pPr>
            <a:r>
              <a:rPr lang="zh-CN" altLang="en-US" sz="2000" dirty="0">
                <a:solidFill>
                  <a:srgbClr val="000000"/>
                </a:solidFill>
                <a:latin typeface="微软雅黑" panose="020B0503020204020204" pitchFamily="34" charset="-122"/>
                <a:ea typeface="微软雅黑" panose="020B0503020204020204" pitchFamily="34" charset="-122"/>
              </a:rPr>
              <a:t>关于</a:t>
            </a:r>
            <a:r>
              <a:rPr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习近平新时代中国特色社会主义思想的主要内容</a:t>
            </a:r>
            <a:r>
              <a:rPr lang="zh-CN" altLang="en-US" sz="2000" dirty="0">
                <a:solidFill>
                  <a:srgbClr val="000000"/>
                </a:solidFill>
                <a:latin typeface="微软雅黑" panose="020B0503020204020204" pitchFamily="34" charset="-122"/>
                <a:ea typeface="微软雅黑" panose="020B0503020204020204" pitchFamily="34" charset="-122"/>
              </a:rPr>
              <a:t>，党的十九大将其概括为“</a:t>
            </a:r>
            <a:r>
              <a:rPr lang="zh-CN" altLang="en-US" sz="2000" u="sng" dirty="0">
                <a:solidFill>
                  <a:srgbClr val="000000"/>
                </a:solidFill>
                <a:latin typeface="微软雅黑" panose="020B0503020204020204" pitchFamily="34" charset="-122"/>
                <a:ea typeface="微软雅黑" panose="020B0503020204020204" pitchFamily="34" charset="-122"/>
              </a:rPr>
              <a:t>八个明确</a:t>
            </a:r>
            <a:r>
              <a:rPr lang="zh-CN" altLang="en-US" sz="2000" dirty="0">
                <a:solidFill>
                  <a:srgbClr val="000000"/>
                </a:solidFill>
                <a:latin typeface="微软雅黑" panose="020B0503020204020204" pitchFamily="34" charset="-122"/>
                <a:ea typeface="微软雅黑" panose="020B0503020204020204" pitchFamily="34" charset="-122"/>
              </a:rPr>
              <a:t>”和“</a:t>
            </a:r>
            <a:r>
              <a:rPr lang="zh-CN" altLang="en-US" sz="2000" u="sng" dirty="0">
                <a:solidFill>
                  <a:srgbClr val="000000"/>
                </a:solidFill>
                <a:latin typeface="微软雅黑" panose="020B0503020204020204" pitchFamily="34" charset="-122"/>
                <a:ea typeface="微软雅黑" panose="020B0503020204020204" pitchFamily="34" charset="-122"/>
              </a:rPr>
              <a:t>十四个坚持</a:t>
            </a:r>
            <a:r>
              <a:rPr lang="zh-CN" altLang="en-US" sz="2000" dirty="0">
                <a:solidFill>
                  <a:srgbClr val="000000"/>
                </a:solidFill>
                <a:latin typeface="微软雅黑" panose="020B0503020204020204" pitchFamily="34" charset="-122"/>
                <a:ea typeface="微软雅黑" panose="020B0503020204020204" pitchFamily="34" charset="-122"/>
              </a:rPr>
              <a:t>”，分别从</a:t>
            </a:r>
            <a:r>
              <a:rPr lang="zh-CN" altLang="en-US" sz="2000" b="1" dirty="0">
                <a:solidFill>
                  <a:srgbClr val="C00000"/>
                </a:solidFill>
                <a:latin typeface="微软雅黑" panose="020B0503020204020204" pitchFamily="34" charset="-122"/>
                <a:ea typeface="微软雅黑" panose="020B0503020204020204" pitchFamily="34" charset="-122"/>
              </a:rPr>
              <a:t>指导思想</a:t>
            </a:r>
            <a:r>
              <a:rPr lang="zh-CN" altLang="en-US" sz="2000" dirty="0">
                <a:solidFill>
                  <a:srgbClr val="000000"/>
                </a:solidFill>
                <a:latin typeface="微软雅黑" panose="020B0503020204020204" pitchFamily="34" charset="-122"/>
                <a:ea typeface="微软雅黑" panose="020B0503020204020204" pitchFamily="34" charset="-122"/>
              </a:rPr>
              <a:t>和</a:t>
            </a:r>
            <a:r>
              <a:rPr lang="zh-CN" altLang="en-US" sz="2000" b="1" dirty="0">
                <a:solidFill>
                  <a:srgbClr val="C00000"/>
                </a:solidFill>
                <a:latin typeface="微软雅黑" panose="020B0503020204020204" pitchFamily="34" charset="-122"/>
                <a:ea typeface="微软雅黑" panose="020B0503020204020204" pitchFamily="34" charset="-122"/>
              </a:rPr>
              <a:t>行动纲领</a:t>
            </a:r>
            <a:r>
              <a:rPr lang="zh-CN" altLang="en-US" sz="2000" dirty="0">
                <a:solidFill>
                  <a:srgbClr val="000000"/>
                </a:solidFill>
                <a:latin typeface="微软雅黑" panose="020B0503020204020204" pitchFamily="34" charset="-122"/>
                <a:ea typeface="微软雅黑" panose="020B0503020204020204" pitchFamily="34" charset="-122"/>
              </a:rPr>
              <a:t>两个方面回答了</a:t>
            </a:r>
            <a:r>
              <a:rPr lang="zh-CN" altLang="en-US" sz="2000" dirty="0">
                <a:solidFill>
                  <a:srgbClr val="C00000"/>
                </a:solidFill>
                <a:latin typeface="微软雅黑" panose="020B0503020204020204" pitchFamily="34" charset="-122"/>
                <a:ea typeface="微软雅黑" panose="020B0503020204020204" pitchFamily="34" charset="-122"/>
              </a:rPr>
              <a:t>新时代的时代课题</a:t>
            </a:r>
            <a:r>
              <a:rPr lang="zh-CN" altLang="en-US" sz="2000" dirty="0">
                <a:solidFill>
                  <a:srgbClr val="000000"/>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a:p>
            <a:pPr marL="0" indent="467995" algn="just">
              <a:lnSpc>
                <a:spcPct val="150000"/>
              </a:lnSpc>
              <a:spcBef>
                <a:spcPts val="0"/>
              </a:spcBef>
              <a:buNone/>
              <a:defRPr/>
            </a:pPr>
            <a:r>
              <a:rPr lang="zh-CN" altLang="en-US" sz="2000" dirty="0">
                <a:solidFill>
                  <a:srgbClr val="000000"/>
                </a:solidFill>
                <a:latin typeface="微软雅黑" panose="020B0503020204020204" pitchFamily="34" charset="-122"/>
                <a:ea typeface="微软雅黑" panose="020B0503020204020204" pitchFamily="34" charset="-122"/>
              </a:rPr>
              <a:t>党的十九大之后出版的《习近平新时代中国特色社会主义思想学习纲要》，将其主要内容概括为</a:t>
            </a:r>
            <a:r>
              <a:rPr lang="zh-CN" altLang="en-US" sz="2000" u="sng" dirty="0">
                <a:solidFill>
                  <a:srgbClr val="000000"/>
                </a:solidFill>
                <a:latin typeface="微软雅黑" panose="020B0503020204020204" pitchFamily="34" charset="-122"/>
                <a:ea typeface="微软雅黑" panose="020B0503020204020204" pitchFamily="34" charset="-122"/>
              </a:rPr>
              <a:t>十九个方面</a:t>
            </a:r>
            <a:r>
              <a:rPr lang="zh-CN" altLang="en-US" sz="2000" dirty="0">
                <a:solidFill>
                  <a:srgbClr val="000000"/>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29" name="任意多边形: 形状 28"/>
          <p:cNvSpPr/>
          <p:nvPr/>
        </p:nvSpPr>
        <p:spPr>
          <a:xfrm>
            <a:off x="2501265" y="4142105"/>
            <a:ext cx="7191375" cy="1292860"/>
          </a:xfrm>
          <a:custGeom>
            <a:avLst/>
            <a:gdLst/>
            <a:ahLst/>
            <a:cxnLst/>
            <a:rect l="l" t="t" r="r" b="b"/>
            <a:pathLst>
              <a:path w="7162595" h="1351347">
                <a:moveTo>
                  <a:pt x="5612865" y="1247172"/>
                </a:moveTo>
                <a:lnTo>
                  <a:pt x="5612865" y="1304512"/>
                </a:lnTo>
                <a:cubicBezTo>
                  <a:pt x="5621384" y="1304512"/>
                  <a:pt x="5626057" y="1304302"/>
                  <a:pt x="5626884" y="1303881"/>
                </a:cubicBezTo>
                <a:cubicBezTo>
                  <a:pt x="5628499" y="1302809"/>
                  <a:pt x="5629306" y="1300056"/>
                  <a:pt x="5629306" y="1295620"/>
                </a:cubicBezTo>
                <a:lnTo>
                  <a:pt x="5629306" y="1247172"/>
                </a:lnTo>
                <a:close/>
                <a:moveTo>
                  <a:pt x="2622015" y="1247172"/>
                </a:moveTo>
                <a:lnTo>
                  <a:pt x="2622015" y="1304512"/>
                </a:lnTo>
                <a:cubicBezTo>
                  <a:pt x="2630533" y="1304512"/>
                  <a:pt x="2635207" y="1304302"/>
                  <a:pt x="2636034" y="1303881"/>
                </a:cubicBezTo>
                <a:cubicBezTo>
                  <a:pt x="2637648" y="1302809"/>
                  <a:pt x="2638455" y="1300056"/>
                  <a:pt x="2638455" y="1295620"/>
                </a:cubicBezTo>
                <a:lnTo>
                  <a:pt x="2638455" y="1247172"/>
                </a:lnTo>
                <a:close/>
                <a:moveTo>
                  <a:pt x="3562114" y="1221636"/>
                </a:moveTo>
                <a:cubicBezTo>
                  <a:pt x="3567906" y="1235459"/>
                  <a:pt x="3573956" y="1246053"/>
                  <a:pt x="3580264" y="1253419"/>
                </a:cubicBezTo>
                <a:cubicBezTo>
                  <a:pt x="3592120" y="1242526"/>
                  <a:pt x="3601344" y="1231932"/>
                  <a:pt x="3607937" y="1221636"/>
                </a:cubicBezTo>
                <a:close/>
                <a:moveTo>
                  <a:pt x="3526363" y="1221636"/>
                </a:moveTo>
                <a:lnTo>
                  <a:pt x="3526363" y="1289170"/>
                </a:lnTo>
                <a:lnTo>
                  <a:pt x="3561972" y="1278935"/>
                </a:lnTo>
                <a:cubicBezTo>
                  <a:pt x="3554429" y="1263756"/>
                  <a:pt x="3548284" y="1244656"/>
                  <a:pt x="3543537" y="1221636"/>
                </a:cubicBezTo>
                <a:close/>
                <a:moveTo>
                  <a:pt x="5556685" y="1197382"/>
                </a:moveTo>
                <a:lnTo>
                  <a:pt x="5556685" y="1234292"/>
                </a:lnTo>
                <a:lnTo>
                  <a:pt x="5569301" y="1234292"/>
                </a:lnTo>
                <a:lnTo>
                  <a:pt x="5569301" y="1197382"/>
                </a:lnTo>
                <a:close/>
                <a:moveTo>
                  <a:pt x="2565835" y="1197382"/>
                </a:moveTo>
                <a:lnTo>
                  <a:pt x="2565835" y="1234292"/>
                </a:lnTo>
                <a:lnTo>
                  <a:pt x="2578451" y="1234292"/>
                </a:lnTo>
                <a:lnTo>
                  <a:pt x="2578451" y="1197382"/>
                </a:lnTo>
                <a:close/>
                <a:moveTo>
                  <a:pt x="5612865" y="1196100"/>
                </a:moveTo>
                <a:lnTo>
                  <a:pt x="5612865" y="1234292"/>
                </a:lnTo>
                <a:lnTo>
                  <a:pt x="5629306" y="1234292"/>
                </a:lnTo>
                <a:lnTo>
                  <a:pt x="5629306" y="1196100"/>
                </a:lnTo>
                <a:close/>
                <a:moveTo>
                  <a:pt x="2622015" y="1196100"/>
                </a:moveTo>
                <a:lnTo>
                  <a:pt x="2622015" y="1234292"/>
                </a:lnTo>
                <a:lnTo>
                  <a:pt x="2638455" y="1234292"/>
                </a:lnTo>
                <a:lnTo>
                  <a:pt x="2638455" y="1196100"/>
                </a:lnTo>
                <a:close/>
                <a:moveTo>
                  <a:pt x="5104562" y="1170564"/>
                </a:moveTo>
                <a:lnTo>
                  <a:pt x="5104562" y="1248332"/>
                </a:lnTo>
                <a:lnTo>
                  <a:pt x="5136324" y="1248332"/>
                </a:lnTo>
                <a:lnTo>
                  <a:pt x="5136324" y="1170564"/>
                </a:lnTo>
                <a:close/>
                <a:moveTo>
                  <a:pt x="2113711" y="1170564"/>
                </a:moveTo>
                <a:lnTo>
                  <a:pt x="2113711" y="1248332"/>
                </a:lnTo>
                <a:lnTo>
                  <a:pt x="2145474" y="1248332"/>
                </a:lnTo>
                <a:lnTo>
                  <a:pt x="2145474" y="1170564"/>
                </a:lnTo>
                <a:close/>
                <a:moveTo>
                  <a:pt x="3544249" y="1169302"/>
                </a:moveTo>
                <a:lnTo>
                  <a:pt x="3544249" y="1210018"/>
                </a:lnTo>
                <a:lnTo>
                  <a:pt x="3570904" y="1210018"/>
                </a:lnTo>
                <a:lnTo>
                  <a:pt x="3570904" y="1169302"/>
                </a:lnTo>
                <a:close/>
                <a:moveTo>
                  <a:pt x="3468719" y="1169302"/>
                </a:moveTo>
                <a:cubicBezTo>
                  <a:pt x="3467945" y="1189202"/>
                  <a:pt x="3466731" y="1202353"/>
                  <a:pt x="3465076" y="1208756"/>
                </a:cubicBezTo>
                <a:lnTo>
                  <a:pt x="3498121" y="1208756"/>
                </a:lnTo>
                <a:lnTo>
                  <a:pt x="3498121" y="1169302"/>
                </a:lnTo>
                <a:close/>
                <a:moveTo>
                  <a:pt x="5450562" y="1166587"/>
                </a:moveTo>
                <a:cubicBezTo>
                  <a:pt x="5446829" y="1167556"/>
                  <a:pt x="5445597" y="1171886"/>
                  <a:pt x="5446869" y="1179578"/>
                </a:cubicBezTo>
                <a:lnTo>
                  <a:pt x="5446869" y="1259829"/>
                </a:lnTo>
                <a:lnTo>
                  <a:pt x="5460767" y="1259829"/>
                </a:lnTo>
                <a:lnTo>
                  <a:pt x="5460767" y="1166738"/>
                </a:lnTo>
                <a:lnTo>
                  <a:pt x="5455130" y="1166738"/>
                </a:lnTo>
                <a:cubicBezTo>
                  <a:pt x="5453329" y="1166314"/>
                  <a:pt x="5451807" y="1166264"/>
                  <a:pt x="5450562" y="1166587"/>
                </a:cubicBezTo>
                <a:close/>
                <a:moveTo>
                  <a:pt x="2459712" y="1166587"/>
                </a:moveTo>
                <a:cubicBezTo>
                  <a:pt x="2455978" y="1167556"/>
                  <a:pt x="2454747" y="1171886"/>
                  <a:pt x="2456019" y="1179578"/>
                </a:cubicBezTo>
                <a:lnTo>
                  <a:pt x="2456019" y="1259829"/>
                </a:lnTo>
                <a:lnTo>
                  <a:pt x="2469916" y="1259829"/>
                </a:lnTo>
                <a:lnTo>
                  <a:pt x="2469916" y="1166738"/>
                </a:lnTo>
                <a:lnTo>
                  <a:pt x="2464280" y="1166738"/>
                </a:lnTo>
                <a:cubicBezTo>
                  <a:pt x="2462479" y="1166314"/>
                  <a:pt x="2460957" y="1166264"/>
                  <a:pt x="2459712" y="1166587"/>
                </a:cubicBezTo>
                <a:close/>
                <a:moveTo>
                  <a:pt x="5513121" y="1147591"/>
                </a:moveTo>
                <a:cubicBezTo>
                  <a:pt x="5512131" y="1152271"/>
                  <a:pt x="5509201" y="1155242"/>
                  <a:pt x="5504331" y="1156504"/>
                </a:cubicBezTo>
                <a:lnTo>
                  <a:pt x="5513121" y="1167036"/>
                </a:lnTo>
                <a:close/>
                <a:moveTo>
                  <a:pt x="2522271" y="1147591"/>
                </a:moveTo>
                <a:cubicBezTo>
                  <a:pt x="2521280" y="1152271"/>
                  <a:pt x="2518350" y="1155242"/>
                  <a:pt x="2513480" y="1156504"/>
                </a:cubicBezTo>
                <a:lnTo>
                  <a:pt x="2522271" y="1167036"/>
                </a:lnTo>
                <a:close/>
                <a:moveTo>
                  <a:pt x="5565048" y="1146309"/>
                </a:moveTo>
                <a:cubicBezTo>
                  <a:pt x="5557764" y="1145455"/>
                  <a:pt x="5554976" y="1148819"/>
                  <a:pt x="5556685" y="1156402"/>
                </a:cubicBezTo>
                <a:lnTo>
                  <a:pt x="5556685" y="1184482"/>
                </a:lnTo>
                <a:lnTo>
                  <a:pt x="5569301" y="1184482"/>
                </a:lnTo>
                <a:lnTo>
                  <a:pt x="5569301" y="1146309"/>
                </a:lnTo>
                <a:close/>
                <a:moveTo>
                  <a:pt x="2574198" y="1146309"/>
                </a:moveTo>
                <a:cubicBezTo>
                  <a:pt x="2566913" y="1145455"/>
                  <a:pt x="2564126" y="1148819"/>
                  <a:pt x="2565835" y="1156402"/>
                </a:cubicBezTo>
                <a:lnTo>
                  <a:pt x="2565835" y="1184482"/>
                </a:lnTo>
                <a:lnTo>
                  <a:pt x="2578451" y="1184482"/>
                </a:lnTo>
                <a:lnTo>
                  <a:pt x="2578451" y="1146309"/>
                </a:lnTo>
                <a:close/>
                <a:moveTo>
                  <a:pt x="5615623" y="1146196"/>
                </a:moveTo>
                <a:cubicBezTo>
                  <a:pt x="5613143" y="1147242"/>
                  <a:pt x="5612224" y="1151763"/>
                  <a:pt x="5612865" y="1159759"/>
                </a:cubicBezTo>
                <a:lnTo>
                  <a:pt x="5612865" y="1184482"/>
                </a:lnTo>
                <a:lnTo>
                  <a:pt x="5629306" y="1184482"/>
                </a:lnTo>
                <a:lnTo>
                  <a:pt x="5629306" y="1146309"/>
                </a:lnTo>
                <a:lnTo>
                  <a:pt x="5618623" y="1146309"/>
                </a:lnTo>
                <a:cubicBezTo>
                  <a:pt x="5617449" y="1145885"/>
                  <a:pt x="5616450" y="1145848"/>
                  <a:pt x="5615623" y="1146196"/>
                </a:cubicBezTo>
                <a:close/>
                <a:moveTo>
                  <a:pt x="2624773" y="1146196"/>
                </a:moveTo>
                <a:cubicBezTo>
                  <a:pt x="2622293" y="1147242"/>
                  <a:pt x="2621374" y="1151763"/>
                  <a:pt x="2622015" y="1159759"/>
                </a:cubicBezTo>
                <a:lnTo>
                  <a:pt x="2622015" y="1184482"/>
                </a:lnTo>
                <a:lnTo>
                  <a:pt x="2638455" y="1184482"/>
                </a:lnTo>
                <a:lnTo>
                  <a:pt x="2638455" y="1146309"/>
                </a:lnTo>
                <a:lnTo>
                  <a:pt x="2627773" y="1146309"/>
                </a:lnTo>
                <a:cubicBezTo>
                  <a:pt x="2626600" y="1145885"/>
                  <a:pt x="2625600" y="1145848"/>
                  <a:pt x="2624773" y="1146196"/>
                </a:cubicBezTo>
                <a:close/>
                <a:moveTo>
                  <a:pt x="5248643" y="1145028"/>
                </a:moveTo>
                <a:lnTo>
                  <a:pt x="5246283" y="1207474"/>
                </a:lnTo>
                <a:lnTo>
                  <a:pt x="5285716" y="1207474"/>
                </a:lnTo>
                <a:lnTo>
                  <a:pt x="5285716" y="1145028"/>
                </a:lnTo>
                <a:close/>
                <a:moveTo>
                  <a:pt x="2257793" y="1145028"/>
                </a:moveTo>
                <a:lnTo>
                  <a:pt x="2255432" y="1207474"/>
                </a:lnTo>
                <a:lnTo>
                  <a:pt x="2294866" y="1207474"/>
                </a:lnTo>
                <a:lnTo>
                  <a:pt x="2294866" y="1145028"/>
                </a:lnTo>
                <a:close/>
                <a:moveTo>
                  <a:pt x="4844832" y="1134547"/>
                </a:moveTo>
                <a:cubicBezTo>
                  <a:pt x="4846974" y="1134429"/>
                  <a:pt x="4849508" y="1134905"/>
                  <a:pt x="4852435" y="1135973"/>
                </a:cubicBezTo>
                <a:cubicBezTo>
                  <a:pt x="4852692" y="1135973"/>
                  <a:pt x="4853255" y="1135980"/>
                  <a:pt x="4854123" y="1135993"/>
                </a:cubicBezTo>
                <a:cubicBezTo>
                  <a:pt x="4887358" y="1137024"/>
                  <a:pt x="4897688" y="1144295"/>
                  <a:pt x="4885113" y="1157806"/>
                </a:cubicBezTo>
                <a:cubicBezTo>
                  <a:pt x="4884068" y="1158850"/>
                  <a:pt x="4883546" y="1159251"/>
                  <a:pt x="4883546" y="1159006"/>
                </a:cubicBezTo>
                <a:lnTo>
                  <a:pt x="4883546" y="1328990"/>
                </a:lnTo>
                <a:cubicBezTo>
                  <a:pt x="4884401" y="1338147"/>
                  <a:pt x="4876092" y="1343213"/>
                  <a:pt x="4858620" y="1344190"/>
                </a:cubicBezTo>
                <a:cubicBezTo>
                  <a:pt x="4842790" y="1345913"/>
                  <a:pt x="4835302" y="1340724"/>
                  <a:pt x="4836156" y="1328624"/>
                </a:cubicBezTo>
                <a:lnTo>
                  <a:pt x="4836156" y="1151620"/>
                </a:lnTo>
                <a:cubicBezTo>
                  <a:pt x="4835515" y="1140592"/>
                  <a:pt x="4838408" y="1134901"/>
                  <a:pt x="4844832" y="1134547"/>
                </a:cubicBezTo>
                <a:close/>
                <a:moveTo>
                  <a:pt x="1853982" y="1134547"/>
                </a:moveTo>
                <a:cubicBezTo>
                  <a:pt x="1856123" y="1134429"/>
                  <a:pt x="1858658" y="1134905"/>
                  <a:pt x="1861584" y="1135973"/>
                </a:cubicBezTo>
                <a:cubicBezTo>
                  <a:pt x="1861842" y="1135973"/>
                  <a:pt x="1862405" y="1135980"/>
                  <a:pt x="1863273" y="1135993"/>
                </a:cubicBezTo>
                <a:cubicBezTo>
                  <a:pt x="1896508" y="1137024"/>
                  <a:pt x="1906837" y="1144295"/>
                  <a:pt x="1894263" y="1157806"/>
                </a:cubicBezTo>
                <a:cubicBezTo>
                  <a:pt x="1893218" y="1158850"/>
                  <a:pt x="1892696" y="1159251"/>
                  <a:pt x="1892696" y="1159006"/>
                </a:cubicBezTo>
                <a:lnTo>
                  <a:pt x="1892696" y="1328990"/>
                </a:lnTo>
                <a:cubicBezTo>
                  <a:pt x="1893550" y="1338147"/>
                  <a:pt x="1885242" y="1343213"/>
                  <a:pt x="1867770" y="1344190"/>
                </a:cubicBezTo>
                <a:cubicBezTo>
                  <a:pt x="1851940" y="1345913"/>
                  <a:pt x="1844452" y="1340724"/>
                  <a:pt x="1845306" y="1328624"/>
                </a:cubicBezTo>
                <a:lnTo>
                  <a:pt x="1845306" y="1151620"/>
                </a:lnTo>
                <a:cubicBezTo>
                  <a:pt x="1844665" y="1140592"/>
                  <a:pt x="1847557" y="1134901"/>
                  <a:pt x="1853982" y="1134547"/>
                </a:cubicBezTo>
                <a:close/>
                <a:moveTo>
                  <a:pt x="5570969" y="1096519"/>
                </a:moveTo>
                <a:cubicBezTo>
                  <a:pt x="5570888" y="1096627"/>
                  <a:pt x="5569992" y="1097536"/>
                  <a:pt x="5568283" y="1099245"/>
                </a:cubicBezTo>
                <a:cubicBezTo>
                  <a:pt x="5556441" y="1113638"/>
                  <a:pt x="5546613" y="1123079"/>
                  <a:pt x="5538800" y="1127569"/>
                </a:cubicBezTo>
                <a:cubicBezTo>
                  <a:pt x="5546844" y="1129170"/>
                  <a:pt x="5553620" y="1131544"/>
                  <a:pt x="5559127" y="1134691"/>
                </a:cubicBezTo>
                <a:lnTo>
                  <a:pt x="5581794" y="1134691"/>
                </a:lnTo>
                <a:cubicBezTo>
                  <a:pt x="5589676" y="1117368"/>
                  <a:pt x="5594871" y="1104644"/>
                  <a:pt x="5597380" y="1096519"/>
                </a:cubicBezTo>
                <a:close/>
                <a:moveTo>
                  <a:pt x="2580119" y="1096519"/>
                </a:moveTo>
                <a:cubicBezTo>
                  <a:pt x="2580038" y="1096627"/>
                  <a:pt x="2579142" y="1097536"/>
                  <a:pt x="2577433" y="1099245"/>
                </a:cubicBezTo>
                <a:cubicBezTo>
                  <a:pt x="2565591" y="1113638"/>
                  <a:pt x="2555763" y="1123079"/>
                  <a:pt x="2547950" y="1127569"/>
                </a:cubicBezTo>
                <a:cubicBezTo>
                  <a:pt x="2555993" y="1129170"/>
                  <a:pt x="2562769" y="1131544"/>
                  <a:pt x="2568276" y="1134691"/>
                </a:cubicBezTo>
                <a:lnTo>
                  <a:pt x="2590944" y="1134691"/>
                </a:lnTo>
                <a:cubicBezTo>
                  <a:pt x="2598825" y="1117368"/>
                  <a:pt x="2604021" y="1104644"/>
                  <a:pt x="2606530" y="1096519"/>
                </a:cubicBezTo>
                <a:close/>
                <a:moveTo>
                  <a:pt x="5523576" y="1091828"/>
                </a:moveTo>
                <a:lnTo>
                  <a:pt x="5517028" y="1092694"/>
                </a:lnTo>
                <a:lnTo>
                  <a:pt x="5486384" y="1092694"/>
                </a:lnTo>
                <a:cubicBezTo>
                  <a:pt x="5475709" y="1092694"/>
                  <a:pt x="5469720" y="1095983"/>
                  <a:pt x="5468417" y="1102562"/>
                </a:cubicBezTo>
                <a:cubicBezTo>
                  <a:pt x="5466654" y="1108707"/>
                  <a:pt x="5461072" y="1123751"/>
                  <a:pt x="5451671" y="1147693"/>
                </a:cubicBezTo>
                <a:cubicBezTo>
                  <a:pt x="5450016" y="1152685"/>
                  <a:pt x="5448843" y="1155161"/>
                  <a:pt x="5448151" y="1155120"/>
                </a:cubicBezTo>
                <a:lnTo>
                  <a:pt x="5457002" y="1155120"/>
                </a:lnTo>
                <a:cubicBezTo>
                  <a:pt x="5456134" y="1155120"/>
                  <a:pt x="5456717" y="1153424"/>
                  <a:pt x="5458752" y="1150033"/>
                </a:cubicBezTo>
                <a:cubicBezTo>
                  <a:pt x="5463215" y="1144688"/>
                  <a:pt x="5466728" y="1141372"/>
                  <a:pt x="5469292" y="1140083"/>
                </a:cubicBezTo>
                <a:cubicBezTo>
                  <a:pt x="5475329" y="1138170"/>
                  <a:pt x="5484879" y="1143223"/>
                  <a:pt x="5497942" y="1155242"/>
                </a:cubicBezTo>
                <a:cubicBezTo>
                  <a:pt x="5497087" y="1155242"/>
                  <a:pt x="5495785" y="1153065"/>
                  <a:pt x="5494035" y="1148710"/>
                </a:cubicBezTo>
                <a:close/>
                <a:moveTo>
                  <a:pt x="2532726" y="1091828"/>
                </a:moveTo>
                <a:lnTo>
                  <a:pt x="2526177" y="1092694"/>
                </a:lnTo>
                <a:lnTo>
                  <a:pt x="2495534" y="1092694"/>
                </a:lnTo>
                <a:cubicBezTo>
                  <a:pt x="2484858" y="1092694"/>
                  <a:pt x="2478869" y="1095983"/>
                  <a:pt x="2477567" y="1102562"/>
                </a:cubicBezTo>
                <a:cubicBezTo>
                  <a:pt x="2475804" y="1108707"/>
                  <a:pt x="2470222" y="1123751"/>
                  <a:pt x="2460821" y="1147693"/>
                </a:cubicBezTo>
                <a:cubicBezTo>
                  <a:pt x="2459166" y="1152685"/>
                  <a:pt x="2457993" y="1155161"/>
                  <a:pt x="2457301" y="1155120"/>
                </a:cubicBezTo>
                <a:lnTo>
                  <a:pt x="2466152" y="1155120"/>
                </a:lnTo>
                <a:cubicBezTo>
                  <a:pt x="2465284" y="1155120"/>
                  <a:pt x="2465867" y="1153424"/>
                  <a:pt x="2467902" y="1150033"/>
                </a:cubicBezTo>
                <a:cubicBezTo>
                  <a:pt x="2472365" y="1144688"/>
                  <a:pt x="2475878" y="1141372"/>
                  <a:pt x="2478442" y="1140083"/>
                </a:cubicBezTo>
                <a:cubicBezTo>
                  <a:pt x="2484478" y="1138170"/>
                  <a:pt x="2494028" y="1143223"/>
                  <a:pt x="2507091" y="1155242"/>
                </a:cubicBezTo>
                <a:cubicBezTo>
                  <a:pt x="2506237" y="1155242"/>
                  <a:pt x="2504934" y="1153065"/>
                  <a:pt x="2503185" y="1148710"/>
                </a:cubicBezTo>
                <a:close/>
                <a:moveTo>
                  <a:pt x="5111744" y="1079915"/>
                </a:moveTo>
                <a:cubicBezTo>
                  <a:pt x="5106101" y="1079061"/>
                  <a:pt x="5103707" y="1083076"/>
                  <a:pt x="5104562" y="1091961"/>
                </a:cubicBezTo>
                <a:lnTo>
                  <a:pt x="5104562" y="1158945"/>
                </a:lnTo>
                <a:lnTo>
                  <a:pt x="5136324" y="1158945"/>
                </a:lnTo>
                <a:lnTo>
                  <a:pt x="5136324" y="1079915"/>
                </a:lnTo>
                <a:close/>
                <a:moveTo>
                  <a:pt x="2120894" y="1079915"/>
                </a:moveTo>
                <a:cubicBezTo>
                  <a:pt x="2115251" y="1079061"/>
                  <a:pt x="2112857" y="1083076"/>
                  <a:pt x="2113711" y="1091961"/>
                </a:cubicBezTo>
                <a:lnTo>
                  <a:pt x="2113711" y="1158945"/>
                </a:lnTo>
                <a:lnTo>
                  <a:pt x="2145474" y="1158945"/>
                </a:lnTo>
                <a:lnTo>
                  <a:pt x="2145474" y="1079915"/>
                </a:lnTo>
                <a:close/>
                <a:moveTo>
                  <a:pt x="3917475" y="1077379"/>
                </a:moveTo>
                <a:cubicBezTo>
                  <a:pt x="3919767" y="1077320"/>
                  <a:pt x="3922477" y="1077725"/>
                  <a:pt x="3925604" y="1078593"/>
                </a:cubicBezTo>
                <a:cubicBezTo>
                  <a:pt x="3950645" y="1082526"/>
                  <a:pt x="3961890" y="1087213"/>
                  <a:pt x="3959340" y="1092653"/>
                </a:cubicBezTo>
                <a:cubicBezTo>
                  <a:pt x="3959340" y="1094281"/>
                  <a:pt x="3958132" y="1096892"/>
                  <a:pt x="3955718" y="1100487"/>
                </a:cubicBezTo>
                <a:cubicBezTo>
                  <a:pt x="3953019" y="1102521"/>
                  <a:pt x="3951669" y="1105004"/>
                  <a:pt x="3951669" y="1107934"/>
                </a:cubicBezTo>
                <a:lnTo>
                  <a:pt x="3951669" y="1255739"/>
                </a:lnTo>
                <a:cubicBezTo>
                  <a:pt x="3948006" y="1261870"/>
                  <a:pt x="3937833" y="1265404"/>
                  <a:pt x="3921148" y="1266340"/>
                </a:cubicBezTo>
                <a:cubicBezTo>
                  <a:pt x="3910756" y="1266340"/>
                  <a:pt x="3905988" y="1263213"/>
                  <a:pt x="3906843" y="1256960"/>
                </a:cubicBezTo>
                <a:lnTo>
                  <a:pt x="3908105" y="1090435"/>
                </a:lnTo>
                <a:cubicBezTo>
                  <a:pt x="3907474" y="1081909"/>
                  <a:pt x="3910597" y="1077557"/>
                  <a:pt x="3917475" y="1077379"/>
                </a:cubicBezTo>
                <a:close/>
                <a:moveTo>
                  <a:pt x="5254409" y="1073413"/>
                </a:moveTo>
                <a:cubicBezTo>
                  <a:pt x="5250060" y="1074458"/>
                  <a:pt x="5248205" y="1078979"/>
                  <a:pt x="5248846" y="1086976"/>
                </a:cubicBezTo>
                <a:lnTo>
                  <a:pt x="5248846" y="1132148"/>
                </a:lnTo>
                <a:lnTo>
                  <a:pt x="5285716" y="1132148"/>
                </a:lnTo>
                <a:lnTo>
                  <a:pt x="5285716" y="1073526"/>
                </a:lnTo>
                <a:lnTo>
                  <a:pt x="5259590" y="1073526"/>
                </a:lnTo>
                <a:cubicBezTo>
                  <a:pt x="5257585" y="1073102"/>
                  <a:pt x="5255859" y="1073064"/>
                  <a:pt x="5254409" y="1073413"/>
                </a:cubicBezTo>
                <a:close/>
                <a:moveTo>
                  <a:pt x="2263559" y="1073413"/>
                </a:moveTo>
                <a:cubicBezTo>
                  <a:pt x="2259209" y="1074458"/>
                  <a:pt x="2257355" y="1078979"/>
                  <a:pt x="2257996" y="1086976"/>
                </a:cubicBezTo>
                <a:lnTo>
                  <a:pt x="2257996" y="1132148"/>
                </a:lnTo>
                <a:lnTo>
                  <a:pt x="2294866" y="1132148"/>
                </a:lnTo>
                <a:lnTo>
                  <a:pt x="2294866" y="1073526"/>
                </a:lnTo>
                <a:lnTo>
                  <a:pt x="2268740" y="1073526"/>
                </a:lnTo>
                <a:cubicBezTo>
                  <a:pt x="2266735" y="1073102"/>
                  <a:pt x="2265008" y="1073064"/>
                  <a:pt x="2263559" y="1073413"/>
                </a:cubicBezTo>
                <a:close/>
                <a:moveTo>
                  <a:pt x="3475722" y="1070849"/>
                </a:moveTo>
                <a:cubicBezTo>
                  <a:pt x="3472240" y="1071864"/>
                  <a:pt x="3470814" y="1076324"/>
                  <a:pt x="3471445" y="1084229"/>
                </a:cubicBezTo>
                <a:cubicBezTo>
                  <a:pt x="3470604" y="1087593"/>
                  <a:pt x="3470523" y="1093351"/>
                  <a:pt x="3471201" y="1101504"/>
                </a:cubicBezTo>
                <a:lnTo>
                  <a:pt x="3619433" y="1101504"/>
                </a:lnTo>
                <a:lnTo>
                  <a:pt x="3619433" y="1070983"/>
                </a:lnTo>
                <a:lnTo>
                  <a:pt x="3479889" y="1070983"/>
                </a:lnTo>
                <a:cubicBezTo>
                  <a:pt x="3478272" y="1070555"/>
                  <a:pt x="3476883" y="1070511"/>
                  <a:pt x="3475722" y="1070849"/>
                </a:cubicBezTo>
                <a:close/>
                <a:moveTo>
                  <a:pt x="1471798" y="1064634"/>
                </a:moveTo>
                <a:cubicBezTo>
                  <a:pt x="1475152" y="1064512"/>
                  <a:pt x="1479597" y="1065306"/>
                  <a:pt x="1485131" y="1067015"/>
                </a:cubicBezTo>
                <a:cubicBezTo>
                  <a:pt x="1486935" y="1067015"/>
                  <a:pt x="1488387" y="1067578"/>
                  <a:pt x="1489486" y="1068704"/>
                </a:cubicBezTo>
                <a:cubicBezTo>
                  <a:pt x="1510959" y="1073180"/>
                  <a:pt x="1521696" y="1077745"/>
                  <a:pt x="1521696" y="1082398"/>
                </a:cubicBezTo>
                <a:cubicBezTo>
                  <a:pt x="1521696" y="1084351"/>
                  <a:pt x="1520407" y="1086616"/>
                  <a:pt x="1517830" y="1089194"/>
                </a:cubicBezTo>
                <a:cubicBezTo>
                  <a:pt x="1514602" y="1091622"/>
                  <a:pt x="1512424" y="1093670"/>
                  <a:pt x="1511298" y="1095339"/>
                </a:cubicBezTo>
                <a:cubicBezTo>
                  <a:pt x="1496756" y="1194621"/>
                  <a:pt x="1463197" y="1262433"/>
                  <a:pt x="1410618" y="1298774"/>
                </a:cubicBezTo>
                <a:cubicBezTo>
                  <a:pt x="1389145" y="1312895"/>
                  <a:pt x="1377655" y="1319108"/>
                  <a:pt x="1376150" y="1317412"/>
                </a:cubicBezTo>
                <a:cubicBezTo>
                  <a:pt x="1373491" y="1317412"/>
                  <a:pt x="1380016" y="1308012"/>
                  <a:pt x="1395724" y="1289211"/>
                </a:cubicBezTo>
                <a:cubicBezTo>
                  <a:pt x="1436216" y="1245341"/>
                  <a:pt x="1457730" y="1177665"/>
                  <a:pt x="1460266" y="1086182"/>
                </a:cubicBezTo>
                <a:cubicBezTo>
                  <a:pt x="1460266" y="1074950"/>
                  <a:pt x="1461847" y="1068805"/>
                  <a:pt x="1465008" y="1067747"/>
                </a:cubicBezTo>
                <a:cubicBezTo>
                  <a:pt x="1466181" y="1065794"/>
                  <a:pt x="1468445" y="1064756"/>
                  <a:pt x="1471798" y="1064634"/>
                </a:cubicBezTo>
                <a:close/>
                <a:moveTo>
                  <a:pt x="1550906" y="1048071"/>
                </a:moveTo>
                <a:cubicBezTo>
                  <a:pt x="1559923" y="1047379"/>
                  <a:pt x="1569340" y="1051327"/>
                  <a:pt x="1579157" y="1059914"/>
                </a:cubicBezTo>
                <a:cubicBezTo>
                  <a:pt x="1579157" y="1064702"/>
                  <a:pt x="1575203" y="1068799"/>
                  <a:pt x="1567295" y="1072203"/>
                </a:cubicBezTo>
                <a:cubicBezTo>
                  <a:pt x="1564555" y="1072868"/>
                  <a:pt x="1563355" y="1073031"/>
                  <a:pt x="1563693" y="1072692"/>
                </a:cubicBezTo>
                <a:cubicBezTo>
                  <a:pt x="1562065" y="1105329"/>
                  <a:pt x="1568428" y="1137702"/>
                  <a:pt x="1582779" y="1169811"/>
                </a:cubicBezTo>
                <a:cubicBezTo>
                  <a:pt x="1583770" y="1172768"/>
                  <a:pt x="1584265" y="1174647"/>
                  <a:pt x="1584265" y="1175447"/>
                </a:cubicBezTo>
                <a:cubicBezTo>
                  <a:pt x="1599281" y="1217146"/>
                  <a:pt x="1629192" y="1249194"/>
                  <a:pt x="1673998" y="1271590"/>
                </a:cubicBezTo>
                <a:cubicBezTo>
                  <a:pt x="1680576" y="1274886"/>
                  <a:pt x="1683866" y="1277361"/>
                  <a:pt x="1683866" y="1279016"/>
                </a:cubicBezTo>
                <a:cubicBezTo>
                  <a:pt x="1683866" y="1282869"/>
                  <a:pt x="1680685" y="1285433"/>
                  <a:pt x="1674323" y="1286708"/>
                </a:cubicBezTo>
                <a:cubicBezTo>
                  <a:pt x="1667079" y="1288322"/>
                  <a:pt x="1660805" y="1290642"/>
                  <a:pt x="1655502" y="1293667"/>
                </a:cubicBezTo>
                <a:cubicBezTo>
                  <a:pt x="1652232" y="1296108"/>
                  <a:pt x="1647254" y="1300673"/>
                  <a:pt x="1640566" y="1307361"/>
                </a:cubicBezTo>
                <a:cubicBezTo>
                  <a:pt x="1634720" y="1313207"/>
                  <a:pt x="1629965" y="1316130"/>
                  <a:pt x="1626303" y="1316130"/>
                </a:cubicBezTo>
                <a:cubicBezTo>
                  <a:pt x="1600271" y="1298170"/>
                  <a:pt x="1576905" y="1258567"/>
                  <a:pt x="1556205" y="1197321"/>
                </a:cubicBezTo>
                <a:cubicBezTo>
                  <a:pt x="1550156" y="1175712"/>
                  <a:pt x="1546276" y="1154293"/>
                  <a:pt x="1544567" y="1133063"/>
                </a:cubicBezTo>
                <a:cubicBezTo>
                  <a:pt x="1541990" y="1111427"/>
                  <a:pt x="1541141" y="1083842"/>
                  <a:pt x="1542023" y="1050309"/>
                </a:cubicBezTo>
                <a:cubicBezTo>
                  <a:pt x="1544940" y="1049048"/>
                  <a:pt x="1547901" y="1048302"/>
                  <a:pt x="1550906" y="1048071"/>
                </a:cubicBezTo>
                <a:close/>
                <a:moveTo>
                  <a:pt x="5740892" y="1046586"/>
                </a:moveTo>
                <a:cubicBezTo>
                  <a:pt x="5741543" y="1046586"/>
                  <a:pt x="5742344" y="1046593"/>
                  <a:pt x="5743293" y="1046606"/>
                </a:cubicBezTo>
                <a:cubicBezTo>
                  <a:pt x="5755189" y="1047610"/>
                  <a:pt x="5763552" y="1051985"/>
                  <a:pt x="5768382" y="1059730"/>
                </a:cubicBezTo>
                <a:cubicBezTo>
                  <a:pt x="5772031" y="1066120"/>
                  <a:pt x="5773855" y="1072821"/>
                  <a:pt x="5773855" y="1079834"/>
                </a:cubicBezTo>
                <a:lnTo>
                  <a:pt x="5773855" y="1086020"/>
                </a:lnTo>
                <a:cubicBezTo>
                  <a:pt x="5772919" y="1095461"/>
                  <a:pt x="5769351" y="1106367"/>
                  <a:pt x="5763152" y="1118738"/>
                </a:cubicBezTo>
                <a:cubicBezTo>
                  <a:pt x="5753141" y="1133321"/>
                  <a:pt x="5738362" y="1143366"/>
                  <a:pt x="5718815" y="1148873"/>
                </a:cubicBezTo>
                <a:lnTo>
                  <a:pt x="5718815" y="1140002"/>
                </a:lnTo>
                <a:cubicBezTo>
                  <a:pt x="5733465" y="1131374"/>
                  <a:pt x="5743680" y="1118155"/>
                  <a:pt x="5749458" y="1100344"/>
                </a:cubicBezTo>
                <a:cubicBezTo>
                  <a:pt x="5743829" y="1100344"/>
                  <a:pt x="5737670" y="1098913"/>
                  <a:pt x="5730983" y="1096051"/>
                </a:cubicBezTo>
                <a:cubicBezTo>
                  <a:pt x="5721284" y="1089282"/>
                  <a:pt x="5715946" y="1081489"/>
                  <a:pt x="5714969" y="1072671"/>
                </a:cubicBezTo>
                <a:lnTo>
                  <a:pt x="5714969" y="1069314"/>
                </a:lnTo>
                <a:cubicBezTo>
                  <a:pt x="5716854" y="1055193"/>
                  <a:pt x="5725496" y="1047617"/>
                  <a:pt x="5740892" y="1046586"/>
                </a:cubicBezTo>
                <a:close/>
                <a:moveTo>
                  <a:pt x="2750042" y="1046586"/>
                </a:moveTo>
                <a:cubicBezTo>
                  <a:pt x="2750693" y="1046586"/>
                  <a:pt x="2751493" y="1046593"/>
                  <a:pt x="2752443" y="1046606"/>
                </a:cubicBezTo>
                <a:cubicBezTo>
                  <a:pt x="2764339" y="1047610"/>
                  <a:pt x="2772702" y="1051985"/>
                  <a:pt x="2777531" y="1059730"/>
                </a:cubicBezTo>
                <a:cubicBezTo>
                  <a:pt x="2781180" y="1066120"/>
                  <a:pt x="2783005" y="1072821"/>
                  <a:pt x="2783005" y="1079834"/>
                </a:cubicBezTo>
                <a:lnTo>
                  <a:pt x="2783005" y="1086020"/>
                </a:lnTo>
                <a:cubicBezTo>
                  <a:pt x="2782069" y="1095461"/>
                  <a:pt x="2778501" y="1106367"/>
                  <a:pt x="2772302" y="1118738"/>
                </a:cubicBezTo>
                <a:cubicBezTo>
                  <a:pt x="2762291" y="1133321"/>
                  <a:pt x="2747512" y="1143366"/>
                  <a:pt x="2727964" y="1148873"/>
                </a:cubicBezTo>
                <a:lnTo>
                  <a:pt x="2727964" y="1140002"/>
                </a:lnTo>
                <a:cubicBezTo>
                  <a:pt x="2742615" y="1131374"/>
                  <a:pt x="2752829" y="1118155"/>
                  <a:pt x="2758608" y="1100344"/>
                </a:cubicBezTo>
                <a:cubicBezTo>
                  <a:pt x="2752979" y="1100344"/>
                  <a:pt x="2746820" y="1098913"/>
                  <a:pt x="2740133" y="1096051"/>
                </a:cubicBezTo>
                <a:cubicBezTo>
                  <a:pt x="2730433" y="1089282"/>
                  <a:pt x="2725096" y="1081489"/>
                  <a:pt x="2724119" y="1072671"/>
                </a:cubicBezTo>
                <a:lnTo>
                  <a:pt x="2724119" y="1069314"/>
                </a:lnTo>
                <a:cubicBezTo>
                  <a:pt x="2726005" y="1055193"/>
                  <a:pt x="2734645" y="1047617"/>
                  <a:pt x="2750042" y="1046586"/>
                </a:cubicBezTo>
                <a:close/>
                <a:moveTo>
                  <a:pt x="5815527" y="1045324"/>
                </a:moveTo>
                <a:cubicBezTo>
                  <a:pt x="5817494" y="1045324"/>
                  <a:pt x="5819006" y="1045331"/>
                  <a:pt x="5820064" y="1045345"/>
                </a:cubicBezTo>
                <a:cubicBezTo>
                  <a:pt x="5831920" y="1047298"/>
                  <a:pt x="5840147" y="1051964"/>
                  <a:pt x="5844746" y="1059344"/>
                </a:cubicBezTo>
                <a:cubicBezTo>
                  <a:pt x="5847717" y="1064281"/>
                  <a:pt x="5849202" y="1071111"/>
                  <a:pt x="5849202" y="1079834"/>
                </a:cubicBezTo>
                <a:lnTo>
                  <a:pt x="5849202" y="1084697"/>
                </a:lnTo>
                <a:cubicBezTo>
                  <a:pt x="5848253" y="1095942"/>
                  <a:pt x="5844787" y="1106699"/>
                  <a:pt x="5838805" y="1116968"/>
                </a:cubicBezTo>
                <a:cubicBezTo>
                  <a:pt x="5828563" y="1132785"/>
                  <a:pt x="5813675" y="1142993"/>
                  <a:pt x="5794142" y="1147591"/>
                </a:cubicBezTo>
                <a:lnTo>
                  <a:pt x="5794142" y="1138699"/>
                </a:lnTo>
                <a:cubicBezTo>
                  <a:pt x="5809619" y="1130099"/>
                  <a:pt x="5819833" y="1116887"/>
                  <a:pt x="5824785" y="1099062"/>
                </a:cubicBezTo>
                <a:cubicBezTo>
                  <a:pt x="5817311" y="1099062"/>
                  <a:pt x="5811335" y="1097726"/>
                  <a:pt x="5806859" y="1095054"/>
                </a:cubicBezTo>
                <a:cubicBezTo>
                  <a:pt x="5796807" y="1090035"/>
                  <a:pt x="5791293" y="1082554"/>
                  <a:pt x="5790316" y="1072610"/>
                </a:cubicBezTo>
                <a:lnTo>
                  <a:pt x="5790316" y="1067971"/>
                </a:lnTo>
                <a:cubicBezTo>
                  <a:pt x="5792175" y="1055871"/>
                  <a:pt x="5800578" y="1048322"/>
                  <a:pt x="5815527" y="1045324"/>
                </a:cubicBezTo>
                <a:close/>
                <a:moveTo>
                  <a:pt x="2824677" y="1045324"/>
                </a:moveTo>
                <a:cubicBezTo>
                  <a:pt x="2826644" y="1045324"/>
                  <a:pt x="2828156" y="1045331"/>
                  <a:pt x="2829214" y="1045345"/>
                </a:cubicBezTo>
                <a:cubicBezTo>
                  <a:pt x="2841070" y="1047298"/>
                  <a:pt x="2849297" y="1051964"/>
                  <a:pt x="2853896" y="1059344"/>
                </a:cubicBezTo>
                <a:cubicBezTo>
                  <a:pt x="2856866" y="1064281"/>
                  <a:pt x="2858352" y="1071111"/>
                  <a:pt x="2858352" y="1079834"/>
                </a:cubicBezTo>
                <a:lnTo>
                  <a:pt x="2858352" y="1084697"/>
                </a:lnTo>
                <a:cubicBezTo>
                  <a:pt x="2857402" y="1095942"/>
                  <a:pt x="2853937" y="1106699"/>
                  <a:pt x="2847954" y="1116968"/>
                </a:cubicBezTo>
                <a:cubicBezTo>
                  <a:pt x="2837713" y="1132785"/>
                  <a:pt x="2822825" y="1142993"/>
                  <a:pt x="2803291" y="1147591"/>
                </a:cubicBezTo>
                <a:lnTo>
                  <a:pt x="2803291" y="1138699"/>
                </a:lnTo>
                <a:cubicBezTo>
                  <a:pt x="2818769" y="1130099"/>
                  <a:pt x="2828984" y="1116887"/>
                  <a:pt x="2833935" y="1099062"/>
                </a:cubicBezTo>
                <a:cubicBezTo>
                  <a:pt x="2826461" y="1099062"/>
                  <a:pt x="2820485" y="1097726"/>
                  <a:pt x="2816009" y="1095054"/>
                </a:cubicBezTo>
                <a:cubicBezTo>
                  <a:pt x="2805957" y="1090035"/>
                  <a:pt x="2800443" y="1082554"/>
                  <a:pt x="2799466" y="1072610"/>
                </a:cubicBezTo>
                <a:lnTo>
                  <a:pt x="2799466" y="1067971"/>
                </a:lnTo>
                <a:cubicBezTo>
                  <a:pt x="2801324" y="1055871"/>
                  <a:pt x="2809728" y="1048322"/>
                  <a:pt x="2824677" y="1045324"/>
                </a:cubicBezTo>
                <a:close/>
                <a:moveTo>
                  <a:pt x="3113131" y="1044003"/>
                </a:moveTo>
                <a:cubicBezTo>
                  <a:pt x="3115208" y="1043619"/>
                  <a:pt x="3117669" y="1043646"/>
                  <a:pt x="3120510" y="1044083"/>
                </a:cubicBezTo>
                <a:cubicBezTo>
                  <a:pt x="3153514" y="1045128"/>
                  <a:pt x="3164041" y="1051225"/>
                  <a:pt x="3152090" y="1062376"/>
                </a:cubicBezTo>
                <a:cubicBezTo>
                  <a:pt x="3150421" y="1064058"/>
                  <a:pt x="3149587" y="1064770"/>
                  <a:pt x="3149587" y="1064512"/>
                </a:cubicBezTo>
                <a:lnTo>
                  <a:pt x="3149587" y="1105504"/>
                </a:lnTo>
                <a:lnTo>
                  <a:pt x="3152590" y="1101982"/>
                </a:lnTo>
                <a:cubicBezTo>
                  <a:pt x="3157608" y="1096549"/>
                  <a:pt x="3161470" y="1093833"/>
                  <a:pt x="3164176" y="1093833"/>
                </a:cubicBezTo>
                <a:cubicBezTo>
                  <a:pt x="3168775" y="1092110"/>
                  <a:pt x="3178833" y="1097923"/>
                  <a:pt x="3194352" y="1111271"/>
                </a:cubicBezTo>
                <a:lnTo>
                  <a:pt x="3196671" y="1113162"/>
                </a:lnTo>
                <a:lnTo>
                  <a:pt x="3196671" y="1107222"/>
                </a:lnTo>
                <a:cubicBezTo>
                  <a:pt x="3195817" y="1098282"/>
                  <a:pt x="3200510" y="1095149"/>
                  <a:pt x="3210752" y="1097821"/>
                </a:cubicBezTo>
                <a:cubicBezTo>
                  <a:pt x="3230381" y="1104509"/>
                  <a:pt x="3241199" y="1107859"/>
                  <a:pt x="3243206" y="1107873"/>
                </a:cubicBezTo>
                <a:lnTo>
                  <a:pt x="3265727" y="1107873"/>
                </a:lnTo>
                <a:lnTo>
                  <a:pt x="3258106" y="1105136"/>
                </a:lnTo>
                <a:cubicBezTo>
                  <a:pt x="3252554" y="1101148"/>
                  <a:pt x="3249528" y="1094077"/>
                  <a:pt x="3249026" y="1083924"/>
                </a:cubicBezTo>
                <a:cubicBezTo>
                  <a:pt x="3249026" y="1082906"/>
                  <a:pt x="3249026" y="1081089"/>
                  <a:pt x="3249026" y="1078471"/>
                </a:cubicBezTo>
                <a:cubicBezTo>
                  <a:pt x="3251576" y="1066425"/>
                  <a:pt x="3246041" y="1055966"/>
                  <a:pt x="3232422" y="1047095"/>
                </a:cubicBezTo>
                <a:cubicBezTo>
                  <a:pt x="3260109" y="1040787"/>
                  <a:pt x="3281758" y="1047576"/>
                  <a:pt x="3297371" y="1067463"/>
                </a:cubicBezTo>
                <a:cubicBezTo>
                  <a:pt x="3304398" y="1085558"/>
                  <a:pt x="3299386" y="1099022"/>
                  <a:pt x="3282335" y="1107852"/>
                </a:cubicBezTo>
                <a:lnTo>
                  <a:pt x="3282036" y="1107873"/>
                </a:lnTo>
                <a:lnTo>
                  <a:pt x="3302723" y="1107873"/>
                </a:lnTo>
                <a:cubicBezTo>
                  <a:pt x="3301638" y="1107873"/>
                  <a:pt x="3302506" y="1104699"/>
                  <a:pt x="3305328" y="1098350"/>
                </a:cubicBezTo>
                <a:cubicBezTo>
                  <a:pt x="3310849" y="1088203"/>
                  <a:pt x="3315793" y="1082011"/>
                  <a:pt x="3320161" y="1079773"/>
                </a:cubicBezTo>
                <a:cubicBezTo>
                  <a:pt x="3327811" y="1081658"/>
                  <a:pt x="3340644" y="1090713"/>
                  <a:pt x="3358659" y="1106937"/>
                </a:cubicBezTo>
                <a:cubicBezTo>
                  <a:pt x="3362280" y="1111929"/>
                  <a:pt x="3362898" y="1115374"/>
                  <a:pt x="3360510" y="1117273"/>
                </a:cubicBezTo>
                <a:cubicBezTo>
                  <a:pt x="3359357" y="1119607"/>
                  <a:pt x="3355417" y="1120773"/>
                  <a:pt x="3348688" y="1120773"/>
                </a:cubicBezTo>
                <a:lnTo>
                  <a:pt x="3253543" y="1120773"/>
                </a:lnTo>
                <a:cubicBezTo>
                  <a:pt x="3245526" y="1119078"/>
                  <a:pt x="3241924" y="1122828"/>
                  <a:pt x="3242738" y="1132025"/>
                </a:cubicBezTo>
                <a:cubicBezTo>
                  <a:pt x="3243593" y="1218381"/>
                  <a:pt x="3232157" y="1273421"/>
                  <a:pt x="3208432" y="1297146"/>
                </a:cubicBezTo>
                <a:cubicBezTo>
                  <a:pt x="3189360" y="1320559"/>
                  <a:pt x="3167873" y="1335807"/>
                  <a:pt x="3143971" y="1342888"/>
                </a:cubicBezTo>
                <a:cubicBezTo>
                  <a:pt x="3133987" y="1343769"/>
                  <a:pt x="3133289" y="1340141"/>
                  <a:pt x="3141875" y="1332002"/>
                </a:cubicBezTo>
                <a:cubicBezTo>
                  <a:pt x="3166618" y="1314679"/>
                  <a:pt x="3181906" y="1293511"/>
                  <a:pt x="3187739" y="1268497"/>
                </a:cubicBezTo>
                <a:cubicBezTo>
                  <a:pt x="3195403" y="1243795"/>
                  <a:pt x="3198821" y="1197531"/>
                  <a:pt x="3197994" y="1129706"/>
                </a:cubicBezTo>
                <a:lnTo>
                  <a:pt x="3149587" y="1129706"/>
                </a:lnTo>
                <a:lnTo>
                  <a:pt x="3149587" y="1170421"/>
                </a:lnTo>
                <a:cubicBezTo>
                  <a:pt x="3173475" y="1163612"/>
                  <a:pt x="3186708" y="1161746"/>
                  <a:pt x="3189285" y="1164826"/>
                </a:cubicBezTo>
                <a:cubicBezTo>
                  <a:pt x="3190913" y="1167634"/>
                  <a:pt x="3182157" y="1175325"/>
                  <a:pt x="3163016" y="1187900"/>
                </a:cubicBezTo>
                <a:cubicBezTo>
                  <a:pt x="3155515" y="1192064"/>
                  <a:pt x="3151039" y="1194628"/>
                  <a:pt x="3149587" y="1195591"/>
                </a:cubicBezTo>
                <a:lnTo>
                  <a:pt x="3149587" y="1300727"/>
                </a:lnTo>
                <a:cubicBezTo>
                  <a:pt x="3149587" y="1313967"/>
                  <a:pt x="3144358" y="1324405"/>
                  <a:pt x="3133899" y="1332042"/>
                </a:cubicBezTo>
                <a:cubicBezTo>
                  <a:pt x="3120931" y="1341009"/>
                  <a:pt x="3107970" y="1343647"/>
                  <a:pt x="3095015" y="1339957"/>
                </a:cubicBezTo>
                <a:cubicBezTo>
                  <a:pt x="3092342" y="1337285"/>
                  <a:pt x="3090484" y="1333392"/>
                  <a:pt x="3089440" y="1328278"/>
                </a:cubicBezTo>
                <a:cubicBezTo>
                  <a:pt x="3087988" y="1319556"/>
                  <a:pt x="3081497" y="1313275"/>
                  <a:pt x="3069967" y="1309436"/>
                </a:cubicBezTo>
                <a:cubicBezTo>
                  <a:pt x="3063361" y="1301880"/>
                  <a:pt x="3064799" y="1298964"/>
                  <a:pt x="3074280" y="1300687"/>
                </a:cubicBezTo>
                <a:cubicBezTo>
                  <a:pt x="3094587" y="1300687"/>
                  <a:pt x="3104741" y="1296448"/>
                  <a:pt x="3104741" y="1287969"/>
                </a:cubicBezTo>
                <a:lnTo>
                  <a:pt x="3104741" y="1219093"/>
                </a:lnTo>
                <a:cubicBezTo>
                  <a:pt x="3100075" y="1223067"/>
                  <a:pt x="3093265" y="1228602"/>
                  <a:pt x="3084312" y="1235696"/>
                </a:cubicBezTo>
                <a:cubicBezTo>
                  <a:pt x="3077801" y="1239942"/>
                  <a:pt x="3073019" y="1241543"/>
                  <a:pt x="3069967" y="1240498"/>
                </a:cubicBezTo>
                <a:cubicBezTo>
                  <a:pt x="3066630" y="1239373"/>
                  <a:pt x="3062954" y="1230108"/>
                  <a:pt x="3058939" y="1212704"/>
                </a:cubicBezTo>
                <a:cubicBezTo>
                  <a:pt x="3061380" y="1224519"/>
                  <a:pt x="3058504" y="1222599"/>
                  <a:pt x="3050311" y="1206945"/>
                </a:cubicBezTo>
                <a:cubicBezTo>
                  <a:pt x="3043189" y="1195903"/>
                  <a:pt x="3050983" y="1188856"/>
                  <a:pt x="3073690" y="1185804"/>
                </a:cubicBezTo>
                <a:cubicBezTo>
                  <a:pt x="3087038" y="1184149"/>
                  <a:pt x="3097389" y="1182311"/>
                  <a:pt x="3104741" y="1180290"/>
                </a:cubicBezTo>
                <a:lnTo>
                  <a:pt x="3104741" y="1129706"/>
                </a:lnTo>
                <a:lnTo>
                  <a:pt x="3062682" y="1129706"/>
                </a:lnTo>
                <a:cubicBezTo>
                  <a:pt x="3057840" y="1129706"/>
                  <a:pt x="3054164" y="1127820"/>
                  <a:pt x="3051654" y="1124049"/>
                </a:cubicBezTo>
                <a:cubicBezTo>
                  <a:pt x="3050447" y="1119233"/>
                  <a:pt x="3052848" y="1116826"/>
                  <a:pt x="3058857" y="1116826"/>
                </a:cubicBezTo>
                <a:lnTo>
                  <a:pt x="3104741" y="1116826"/>
                </a:lnTo>
                <a:lnTo>
                  <a:pt x="3104741" y="1058550"/>
                </a:lnTo>
                <a:cubicBezTo>
                  <a:pt x="3104100" y="1050004"/>
                  <a:pt x="3106896" y="1045155"/>
                  <a:pt x="3113131" y="1044003"/>
                </a:cubicBezTo>
                <a:close/>
                <a:moveTo>
                  <a:pt x="4344477" y="1042740"/>
                </a:moveTo>
                <a:lnTo>
                  <a:pt x="4344477" y="1052385"/>
                </a:lnTo>
                <a:cubicBezTo>
                  <a:pt x="4326408" y="1066153"/>
                  <a:pt x="4316194" y="1079610"/>
                  <a:pt x="4313833" y="1092755"/>
                </a:cubicBezTo>
                <a:cubicBezTo>
                  <a:pt x="4335958" y="1093595"/>
                  <a:pt x="4347020" y="1102908"/>
                  <a:pt x="4347020" y="1120692"/>
                </a:cubicBezTo>
                <a:lnTo>
                  <a:pt x="4347020" y="1121974"/>
                </a:lnTo>
                <a:cubicBezTo>
                  <a:pt x="4347020" y="1138197"/>
                  <a:pt x="4338488" y="1146309"/>
                  <a:pt x="4321423" y="1146309"/>
                </a:cubicBezTo>
                <a:lnTo>
                  <a:pt x="4319836" y="1146309"/>
                </a:lnTo>
                <a:cubicBezTo>
                  <a:pt x="4300601" y="1143461"/>
                  <a:pt x="4290034" y="1132086"/>
                  <a:pt x="4288134" y="1112187"/>
                </a:cubicBezTo>
                <a:lnTo>
                  <a:pt x="4288134" y="1110477"/>
                </a:lnTo>
                <a:cubicBezTo>
                  <a:pt x="4288134" y="1098228"/>
                  <a:pt x="4292191" y="1086250"/>
                  <a:pt x="4300302" y="1074543"/>
                </a:cubicBezTo>
                <a:cubicBezTo>
                  <a:pt x="4309839" y="1059798"/>
                  <a:pt x="4324564" y="1049197"/>
                  <a:pt x="4344477" y="1042740"/>
                </a:cubicBezTo>
                <a:close/>
                <a:moveTo>
                  <a:pt x="4265304" y="1042740"/>
                </a:moveTo>
                <a:lnTo>
                  <a:pt x="4265304" y="1052385"/>
                </a:lnTo>
                <a:cubicBezTo>
                  <a:pt x="4247249" y="1066140"/>
                  <a:pt x="4237035" y="1079596"/>
                  <a:pt x="4234661" y="1092755"/>
                </a:cubicBezTo>
                <a:cubicBezTo>
                  <a:pt x="4256799" y="1093595"/>
                  <a:pt x="4267868" y="1102908"/>
                  <a:pt x="4267868" y="1120692"/>
                </a:cubicBezTo>
                <a:lnTo>
                  <a:pt x="4267868" y="1121974"/>
                </a:lnTo>
                <a:cubicBezTo>
                  <a:pt x="4267868" y="1138197"/>
                  <a:pt x="4259329" y="1146309"/>
                  <a:pt x="4242251" y="1146309"/>
                </a:cubicBezTo>
                <a:lnTo>
                  <a:pt x="4240663" y="1146309"/>
                </a:lnTo>
                <a:cubicBezTo>
                  <a:pt x="4221428" y="1143461"/>
                  <a:pt x="4210868" y="1132086"/>
                  <a:pt x="4208982" y="1112187"/>
                </a:cubicBezTo>
                <a:lnTo>
                  <a:pt x="4208982" y="1110477"/>
                </a:lnTo>
                <a:cubicBezTo>
                  <a:pt x="4208982" y="1098228"/>
                  <a:pt x="4213038" y="1086250"/>
                  <a:pt x="4221150" y="1074543"/>
                </a:cubicBezTo>
                <a:cubicBezTo>
                  <a:pt x="4230686" y="1059798"/>
                  <a:pt x="4245404" y="1049197"/>
                  <a:pt x="4265304" y="1042740"/>
                </a:cubicBezTo>
                <a:close/>
                <a:moveTo>
                  <a:pt x="1334577" y="1042740"/>
                </a:moveTo>
                <a:lnTo>
                  <a:pt x="1334577" y="1052385"/>
                </a:lnTo>
                <a:cubicBezTo>
                  <a:pt x="1316508" y="1066153"/>
                  <a:pt x="1306294" y="1079610"/>
                  <a:pt x="1303933" y="1092755"/>
                </a:cubicBezTo>
                <a:cubicBezTo>
                  <a:pt x="1326058" y="1093595"/>
                  <a:pt x="1337121" y="1102908"/>
                  <a:pt x="1337121" y="1120692"/>
                </a:cubicBezTo>
                <a:lnTo>
                  <a:pt x="1337121" y="1121974"/>
                </a:lnTo>
                <a:cubicBezTo>
                  <a:pt x="1337121" y="1138197"/>
                  <a:pt x="1328588" y="1146309"/>
                  <a:pt x="1311523" y="1146309"/>
                </a:cubicBezTo>
                <a:lnTo>
                  <a:pt x="1309936" y="1146309"/>
                </a:lnTo>
                <a:cubicBezTo>
                  <a:pt x="1290701" y="1143461"/>
                  <a:pt x="1280134" y="1132086"/>
                  <a:pt x="1278234" y="1112187"/>
                </a:cubicBezTo>
                <a:lnTo>
                  <a:pt x="1278234" y="1110477"/>
                </a:lnTo>
                <a:cubicBezTo>
                  <a:pt x="1278234" y="1098228"/>
                  <a:pt x="1282291" y="1086250"/>
                  <a:pt x="1290402" y="1074543"/>
                </a:cubicBezTo>
                <a:cubicBezTo>
                  <a:pt x="1299939" y="1059798"/>
                  <a:pt x="1314664" y="1049197"/>
                  <a:pt x="1334577" y="1042740"/>
                </a:cubicBezTo>
                <a:close/>
                <a:moveTo>
                  <a:pt x="1255404" y="1042740"/>
                </a:moveTo>
                <a:lnTo>
                  <a:pt x="1255404" y="1052385"/>
                </a:lnTo>
                <a:cubicBezTo>
                  <a:pt x="1237350" y="1066140"/>
                  <a:pt x="1227135" y="1079596"/>
                  <a:pt x="1224761" y="1092755"/>
                </a:cubicBezTo>
                <a:cubicBezTo>
                  <a:pt x="1246899" y="1093595"/>
                  <a:pt x="1257968" y="1102908"/>
                  <a:pt x="1257968" y="1120692"/>
                </a:cubicBezTo>
                <a:lnTo>
                  <a:pt x="1257968" y="1121974"/>
                </a:lnTo>
                <a:cubicBezTo>
                  <a:pt x="1257968" y="1138197"/>
                  <a:pt x="1249429" y="1146309"/>
                  <a:pt x="1232351" y="1146309"/>
                </a:cubicBezTo>
                <a:lnTo>
                  <a:pt x="1230764" y="1146309"/>
                </a:lnTo>
                <a:cubicBezTo>
                  <a:pt x="1211529" y="1143461"/>
                  <a:pt x="1200968" y="1132086"/>
                  <a:pt x="1199082" y="1112187"/>
                </a:cubicBezTo>
                <a:lnTo>
                  <a:pt x="1199082" y="1110477"/>
                </a:lnTo>
                <a:cubicBezTo>
                  <a:pt x="1199082" y="1098228"/>
                  <a:pt x="1203138" y="1086250"/>
                  <a:pt x="1211250" y="1074543"/>
                </a:cubicBezTo>
                <a:cubicBezTo>
                  <a:pt x="1220787" y="1059798"/>
                  <a:pt x="1235505" y="1049197"/>
                  <a:pt x="1255404" y="1042740"/>
                </a:cubicBezTo>
                <a:close/>
                <a:moveTo>
                  <a:pt x="5551982" y="1042041"/>
                </a:moveTo>
                <a:cubicBezTo>
                  <a:pt x="5554409" y="1041758"/>
                  <a:pt x="5557197" y="1042059"/>
                  <a:pt x="5560348" y="1042944"/>
                </a:cubicBezTo>
                <a:cubicBezTo>
                  <a:pt x="5590245" y="1048505"/>
                  <a:pt x="5604346" y="1054223"/>
                  <a:pt x="5602650" y="1060097"/>
                </a:cubicBezTo>
                <a:cubicBezTo>
                  <a:pt x="5602650" y="1061819"/>
                  <a:pt x="5600426" y="1064342"/>
                  <a:pt x="5595976" y="1067666"/>
                </a:cubicBezTo>
                <a:cubicBezTo>
                  <a:pt x="5588638" y="1073377"/>
                  <a:pt x="5582350" y="1078694"/>
                  <a:pt x="5577114" y="1083618"/>
                </a:cubicBezTo>
                <a:lnTo>
                  <a:pt x="5600005" y="1083618"/>
                </a:lnTo>
                <a:cubicBezTo>
                  <a:pt x="5599137" y="1083618"/>
                  <a:pt x="5599720" y="1081916"/>
                  <a:pt x="5601755" y="1078511"/>
                </a:cubicBezTo>
                <a:cubicBezTo>
                  <a:pt x="5606232" y="1071349"/>
                  <a:pt x="5610735" y="1066662"/>
                  <a:pt x="5615266" y="1064451"/>
                </a:cubicBezTo>
                <a:cubicBezTo>
                  <a:pt x="5636834" y="1071722"/>
                  <a:pt x="5653058" y="1084602"/>
                  <a:pt x="5663937" y="1103091"/>
                </a:cubicBezTo>
                <a:cubicBezTo>
                  <a:pt x="5662174" y="1107025"/>
                  <a:pt x="5657637" y="1109514"/>
                  <a:pt x="5650325" y="1110559"/>
                </a:cubicBezTo>
                <a:cubicBezTo>
                  <a:pt x="5632473" y="1112987"/>
                  <a:pt x="5615300" y="1121031"/>
                  <a:pt x="5598805" y="1134691"/>
                </a:cubicBezTo>
                <a:lnTo>
                  <a:pt x="5623039" y="1134691"/>
                </a:lnTo>
                <a:cubicBezTo>
                  <a:pt x="5624110" y="1133090"/>
                  <a:pt x="5626348" y="1130587"/>
                  <a:pt x="5629753" y="1127183"/>
                </a:cubicBezTo>
                <a:cubicBezTo>
                  <a:pt x="5636211" y="1118555"/>
                  <a:pt x="5641385" y="1115218"/>
                  <a:pt x="5645279" y="1117172"/>
                </a:cubicBezTo>
                <a:cubicBezTo>
                  <a:pt x="5663035" y="1123398"/>
                  <a:pt x="5676051" y="1133389"/>
                  <a:pt x="5684326" y="1147144"/>
                </a:cubicBezTo>
                <a:cubicBezTo>
                  <a:pt x="5685194" y="1150549"/>
                  <a:pt x="5682671" y="1153594"/>
                  <a:pt x="5676756" y="1156280"/>
                </a:cubicBezTo>
                <a:cubicBezTo>
                  <a:pt x="5675861" y="1156578"/>
                  <a:pt x="5675413" y="1156212"/>
                  <a:pt x="5675413" y="1155181"/>
                </a:cubicBezTo>
                <a:lnTo>
                  <a:pt x="5675413" y="1307116"/>
                </a:lnTo>
                <a:cubicBezTo>
                  <a:pt x="5675413" y="1320342"/>
                  <a:pt x="5669906" y="1331093"/>
                  <a:pt x="5658891" y="1339367"/>
                </a:cubicBezTo>
                <a:cubicBezTo>
                  <a:pt x="5645286" y="1347710"/>
                  <a:pt x="5633497" y="1349589"/>
                  <a:pt x="5623527" y="1345004"/>
                </a:cubicBezTo>
                <a:cubicBezTo>
                  <a:pt x="5619715" y="1342467"/>
                  <a:pt x="5617809" y="1337923"/>
                  <a:pt x="5617809" y="1331371"/>
                </a:cubicBezTo>
                <a:cubicBezTo>
                  <a:pt x="5617809" y="1323802"/>
                  <a:pt x="5614818" y="1318721"/>
                  <a:pt x="5608836" y="1316130"/>
                </a:cubicBezTo>
                <a:cubicBezTo>
                  <a:pt x="5592924" y="1321231"/>
                  <a:pt x="5582588" y="1323361"/>
                  <a:pt x="5577826" y="1322520"/>
                </a:cubicBezTo>
                <a:cubicBezTo>
                  <a:pt x="5572142" y="1322520"/>
                  <a:pt x="5569301" y="1317812"/>
                  <a:pt x="5569301" y="1308398"/>
                </a:cubicBezTo>
                <a:lnTo>
                  <a:pt x="5569301" y="1245911"/>
                </a:lnTo>
                <a:lnTo>
                  <a:pt x="5554976" y="1245911"/>
                </a:lnTo>
                <a:cubicBezTo>
                  <a:pt x="5549930" y="1292941"/>
                  <a:pt x="5517706" y="1325924"/>
                  <a:pt x="5458305" y="1344861"/>
                </a:cubicBezTo>
                <a:cubicBezTo>
                  <a:pt x="5451427" y="1346136"/>
                  <a:pt x="5447988" y="1345044"/>
                  <a:pt x="5447988" y="1341585"/>
                </a:cubicBezTo>
                <a:cubicBezTo>
                  <a:pt x="5447988" y="1339211"/>
                  <a:pt x="5449731" y="1336865"/>
                  <a:pt x="5453218" y="1334545"/>
                </a:cubicBezTo>
                <a:cubicBezTo>
                  <a:pt x="5472338" y="1324147"/>
                  <a:pt x="5486783" y="1311634"/>
                  <a:pt x="5496553" y="1297004"/>
                </a:cubicBezTo>
                <a:lnTo>
                  <a:pt x="5501492" y="1280773"/>
                </a:lnTo>
                <a:lnTo>
                  <a:pt x="5504331" y="1279016"/>
                </a:lnTo>
                <a:lnTo>
                  <a:pt x="5504331" y="1271442"/>
                </a:lnTo>
                <a:lnTo>
                  <a:pt x="5511839" y="1246766"/>
                </a:lnTo>
                <a:cubicBezTo>
                  <a:pt x="5512694" y="1237487"/>
                  <a:pt x="5513121" y="1225258"/>
                  <a:pt x="5513121" y="1210079"/>
                </a:cubicBezTo>
                <a:cubicBezTo>
                  <a:pt x="5513121" y="1203269"/>
                  <a:pt x="5513121" y="1194757"/>
                  <a:pt x="5513121" y="1184543"/>
                </a:cubicBezTo>
                <a:cubicBezTo>
                  <a:pt x="5513121" y="1180283"/>
                  <a:pt x="5513121" y="1175074"/>
                  <a:pt x="5513121" y="1168916"/>
                </a:cubicBezTo>
                <a:lnTo>
                  <a:pt x="5513121" y="1167429"/>
                </a:lnTo>
                <a:lnTo>
                  <a:pt x="5506752" y="1177380"/>
                </a:lnTo>
                <a:cubicBezTo>
                  <a:pt x="5505138" y="1178452"/>
                  <a:pt x="5504331" y="1178710"/>
                  <a:pt x="5504331" y="1178153"/>
                </a:cubicBezTo>
                <a:lnTo>
                  <a:pt x="5504331" y="1271442"/>
                </a:lnTo>
                <a:lnTo>
                  <a:pt x="5501492" y="1280773"/>
                </a:lnTo>
                <a:lnTo>
                  <a:pt x="5479507" y="1294379"/>
                </a:lnTo>
                <a:cubicBezTo>
                  <a:pt x="5466159" y="1297811"/>
                  <a:pt x="5459912" y="1293891"/>
                  <a:pt x="5460767" y="1282618"/>
                </a:cubicBezTo>
                <a:lnTo>
                  <a:pt x="5460767" y="1272709"/>
                </a:lnTo>
                <a:lnTo>
                  <a:pt x="5446869" y="1272709"/>
                </a:lnTo>
                <a:lnTo>
                  <a:pt x="5446869" y="1300666"/>
                </a:lnTo>
                <a:cubicBezTo>
                  <a:pt x="5448578" y="1308710"/>
                  <a:pt x="5441681" y="1314245"/>
                  <a:pt x="5426176" y="1317270"/>
                </a:cubicBezTo>
                <a:cubicBezTo>
                  <a:pt x="5410928" y="1320770"/>
                  <a:pt x="5403732" y="1317290"/>
                  <a:pt x="5404587" y="1306832"/>
                </a:cubicBezTo>
                <a:lnTo>
                  <a:pt x="5404587" y="1208878"/>
                </a:lnTo>
                <a:cubicBezTo>
                  <a:pt x="5403040" y="1215864"/>
                  <a:pt x="5397112" y="1223217"/>
                  <a:pt x="5386803" y="1230935"/>
                </a:cubicBezTo>
                <a:cubicBezTo>
                  <a:pt x="5379926" y="1234109"/>
                  <a:pt x="5376487" y="1234509"/>
                  <a:pt x="5376487" y="1232136"/>
                </a:cubicBezTo>
                <a:cubicBezTo>
                  <a:pt x="5375646" y="1230698"/>
                  <a:pt x="5377199" y="1226608"/>
                  <a:pt x="5381146" y="1219866"/>
                </a:cubicBezTo>
                <a:cubicBezTo>
                  <a:pt x="5396000" y="1195069"/>
                  <a:pt x="5407259" y="1167763"/>
                  <a:pt x="5414923" y="1137947"/>
                </a:cubicBezTo>
                <a:cubicBezTo>
                  <a:pt x="5419102" y="1122075"/>
                  <a:pt x="5421611" y="1106564"/>
                  <a:pt x="5422452" y="1091412"/>
                </a:cubicBezTo>
                <a:lnTo>
                  <a:pt x="5388716" y="1091412"/>
                </a:lnTo>
                <a:cubicBezTo>
                  <a:pt x="5380563" y="1088536"/>
                  <a:pt x="5378393" y="1084236"/>
                  <a:pt x="5382205" y="1078511"/>
                </a:cubicBezTo>
                <a:lnTo>
                  <a:pt x="5468600" y="1078511"/>
                </a:lnTo>
                <a:cubicBezTo>
                  <a:pt x="5479656" y="1062342"/>
                  <a:pt x="5487707" y="1054257"/>
                  <a:pt x="5492753" y="1054257"/>
                </a:cubicBezTo>
                <a:cubicBezTo>
                  <a:pt x="5500037" y="1054257"/>
                  <a:pt x="5511595" y="1062172"/>
                  <a:pt x="5527425" y="1078003"/>
                </a:cubicBezTo>
                <a:lnTo>
                  <a:pt x="5528035" y="1083244"/>
                </a:lnTo>
                <a:lnTo>
                  <a:pt x="5539919" y="1060361"/>
                </a:lnTo>
                <a:cubicBezTo>
                  <a:pt x="5540681" y="1048997"/>
                  <a:pt x="5544703" y="1042890"/>
                  <a:pt x="5551982" y="1042041"/>
                </a:cubicBezTo>
                <a:close/>
                <a:moveTo>
                  <a:pt x="2561132" y="1042041"/>
                </a:moveTo>
                <a:cubicBezTo>
                  <a:pt x="2563558" y="1041758"/>
                  <a:pt x="2566347" y="1042059"/>
                  <a:pt x="2569497" y="1042944"/>
                </a:cubicBezTo>
                <a:cubicBezTo>
                  <a:pt x="2599395" y="1048505"/>
                  <a:pt x="2613496" y="1054223"/>
                  <a:pt x="2611800" y="1060097"/>
                </a:cubicBezTo>
                <a:cubicBezTo>
                  <a:pt x="2611800" y="1061819"/>
                  <a:pt x="2609576" y="1064342"/>
                  <a:pt x="2605126" y="1067666"/>
                </a:cubicBezTo>
                <a:cubicBezTo>
                  <a:pt x="2597787" y="1073377"/>
                  <a:pt x="2591500" y="1078694"/>
                  <a:pt x="2586264" y="1083618"/>
                </a:cubicBezTo>
                <a:lnTo>
                  <a:pt x="2609155" y="1083618"/>
                </a:lnTo>
                <a:cubicBezTo>
                  <a:pt x="2608287" y="1083618"/>
                  <a:pt x="2608870" y="1081916"/>
                  <a:pt x="2610905" y="1078511"/>
                </a:cubicBezTo>
                <a:cubicBezTo>
                  <a:pt x="2615381" y="1071349"/>
                  <a:pt x="2619885" y="1066662"/>
                  <a:pt x="2624415" y="1064451"/>
                </a:cubicBezTo>
                <a:cubicBezTo>
                  <a:pt x="2645984" y="1071722"/>
                  <a:pt x="2662208" y="1084602"/>
                  <a:pt x="2673087" y="1103091"/>
                </a:cubicBezTo>
                <a:cubicBezTo>
                  <a:pt x="2671324" y="1107025"/>
                  <a:pt x="2666786" y="1109514"/>
                  <a:pt x="2659474" y="1110559"/>
                </a:cubicBezTo>
                <a:cubicBezTo>
                  <a:pt x="2641623" y="1112987"/>
                  <a:pt x="2624449" y="1121031"/>
                  <a:pt x="2607954" y="1134691"/>
                </a:cubicBezTo>
                <a:lnTo>
                  <a:pt x="2632188" y="1134691"/>
                </a:lnTo>
                <a:cubicBezTo>
                  <a:pt x="2633260" y="1133090"/>
                  <a:pt x="2635499" y="1130587"/>
                  <a:pt x="2638903" y="1127183"/>
                </a:cubicBezTo>
                <a:cubicBezTo>
                  <a:pt x="2645360" y="1118555"/>
                  <a:pt x="2650535" y="1115218"/>
                  <a:pt x="2654428" y="1117172"/>
                </a:cubicBezTo>
                <a:cubicBezTo>
                  <a:pt x="2672185" y="1123398"/>
                  <a:pt x="2685201" y="1133389"/>
                  <a:pt x="2693476" y="1147144"/>
                </a:cubicBezTo>
                <a:cubicBezTo>
                  <a:pt x="2694343" y="1150549"/>
                  <a:pt x="2691821" y="1153594"/>
                  <a:pt x="2685906" y="1156280"/>
                </a:cubicBezTo>
                <a:cubicBezTo>
                  <a:pt x="2685011" y="1156578"/>
                  <a:pt x="2684563" y="1156212"/>
                  <a:pt x="2684563" y="1155181"/>
                </a:cubicBezTo>
                <a:lnTo>
                  <a:pt x="2684563" y="1307116"/>
                </a:lnTo>
                <a:cubicBezTo>
                  <a:pt x="2684563" y="1320342"/>
                  <a:pt x="2679056" y="1331093"/>
                  <a:pt x="2668041" y="1339367"/>
                </a:cubicBezTo>
                <a:cubicBezTo>
                  <a:pt x="2654435" y="1347710"/>
                  <a:pt x="2642647" y="1349589"/>
                  <a:pt x="2632677" y="1345004"/>
                </a:cubicBezTo>
                <a:cubicBezTo>
                  <a:pt x="2628865" y="1342467"/>
                  <a:pt x="2626959" y="1337923"/>
                  <a:pt x="2626959" y="1331371"/>
                </a:cubicBezTo>
                <a:cubicBezTo>
                  <a:pt x="2626959" y="1323802"/>
                  <a:pt x="2623968" y="1318721"/>
                  <a:pt x="2617986" y="1316130"/>
                </a:cubicBezTo>
                <a:cubicBezTo>
                  <a:pt x="2602074" y="1321231"/>
                  <a:pt x="2591738" y="1323361"/>
                  <a:pt x="2586976" y="1322520"/>
                </a:cubicBezTo>
                <a:cubicBezTo>
                  <a:pt x="2581292" y="1322520"/>
                  <a:pt x="2578451" y="1317812"/>
                  <a:pt x="2578451" y="1308398"/>
                </a:cubicBezTo>
                <a:lnTo>
                  <a:pt x="2578451" y="1245911"/>
                </a:lnTo>
                <a:lnTo>
                  <a:pt x="2564126" y="1245911"/>
                </a:lnTo>
                <a:cubicBezTo>
                  <a:pt x="2559080" y="1292941"/>
                  <a:pt x="2526856" y="1325924"/>
                  <a:pt x="2467454" y="1344861"/>
                </a:cubicBezTo>
                <a:cubicBezTo>
                  <a:pt x="2460577" y="1346136"/>
                  <a:pt x="2457138" y="1345044"/>
                  <a:pt x="2457138" y="1341585"/>
                </a:cubicBezTo>
                <a:cubicBezTo>
                  <a:pt x="2457138" y="1339211"/>
                  <a:pt x="2458881" y="1336865"/>
                  <a:pt x="2462367" y="1334545"/>
                </a:cubicBezTo>
                <a:cubicBezTo>
                  <a:pt x="2481487" y="1324147"/>
                  <a:pt x="2495932" y="1311634"/>
                  <a:pt x="2505703" y="1297004"/>
                </a:cubicBezTo>
                <a:lnTo>
                  <a:pt x="2510641" y="1280773"/>
                </a:lnTo>
                <a:lnTo>
                  <a:pt x="2513480" y="1279016"/>
                </a:lnTo>
                <a:lnTo>
                  <a:pt x="2513480" y="1271443"/>
                </a:lnTo>
                <a:lnTo>
                  <a:pt x="2520989" y="1246766"/>
                </a:lnTo>
                <a:cubicBezTo>
                  <a:pt x="2521844" y="1237487"/>
                  <a:pt x="2522271" y="1225258"/>
                  <a:pt x="2522271" y="1210079"/>
                </a:cubicBezTo>
                <a:cubicBezTo>
                  <a:pt x="2522271" y="1203269"/>
                  <a:pt x="2522271" y="1194757"/>
                  <a:pt x="2522271" y="1184543"/>
                </a:cubicBezTo>
                <a:cubicBezTo>
                  <a:pt x="2522271" y="1180283"/>
                  <a:pt x="2522271" y="1175074"/>
                  <a:pt x="2522271" y="1168916"/>
                </a:cubicBezTo>
                <a:lnTo>
                  <a:pt x="2522271" y="1167429"/>
                </a:lnTo>
                <a:lnTo>
                  <a:pt x="2515902" y="1177380"/>
                </a:lnTo>
                <a:cubicBezTo>
                  <a:pt x="2514288" y="1178452"/>
                  <a:pt x="2513480" y="1178710"/>
                  <a:pt x="2513480" y="1178153"/>
                </a:cubicBezTo>
                <a:lnTo>
                  <a:pt x="2513480" y="1271443"/>
                </a:lnTo>
                <a:lnTo>
                  <a:pt x="2510641" y="1280773"/>
                </a:lnTo>
                <a:lnTo>
                  <a:pt x="2488657" y="1294379"/>
                </a:lnTo>
                <a:cubicBezTo>
                  <a:pt x="2475308" y="1297811"/>
                  <a:pt x="2469062" y="1293891"/>
                  <a:pt x="2469916" y="1282618"/>
                </a:cubicBezTo>
                <a:lnTo>
                  <a:pt x="2469916" y="1272709"/>
                </a:lnTo>
                <a:lnTo>
                  <a:pt x="2456019" y="1272709"/>
                </a:lnTo>
                <a:lnTo>
                  <a:pt x="2456019" y="1300666"/>
                </a:lnTo>
                <a:cubicBezTo>
                  <a:pt x="2457728" y="1308710"/>
                  <a:pt x="2450830" y="1314245"/>
                  <a:pt x="2435325" y="1317270"/>
                </a:cubicBezTo>
                <a:cubicBezTo>
                  <a:pt x="2420079" y="1320770"/>
                  <a:pt x="2412882" y="1317290"/>
                  <a:pt x="2413736" y="1306832"/>
                </a:cubicBezTo>
                <a:lnTo>
                  <a:pt x="2413736" y="1208878"/>
                </a:lnTo>
                <a:cubicBezTo>
                  <a:pt x="2412190" y="1215864"/>
                  <a:pt x="2406263" y="1223217"/>
                  <a:pt x="2395953" y="1230935"/>
                </a:cubicBezTo>
                <a:cubicBezTo>
                  <a:pt x="2389075" y="1234109"/>
                  <a:pt x="2385637" y="1234509"/>
                  <a:pt x="2385637" y="1232136"/>
                </a:cubicBezTo>
                <a:cubicBezTo>
                  <a:pt x="2384796" y="1230698"/>
                  <a:pt x="2386349" y="1226608"/>
                  <a:pt x="2390296" y="1219866"/>
                </a:cubicBezTo>
                <a:cubicBezTo>
                  <a:pt x="2405150" y="1195069"/>
                  <a:pt x="2416409" y="1167763"/>
                  <a:pt x="2424073" y="1137947"/>
                </a:cubicBezTo>
                <a:cubicBezTo>
                  <a:pt x="2428251" y="1122075"/>
                  <a:pt x="2430761" y="1106564"/>
                  <a:pt x="2431602" y="1091412"/>
                </a:cubicBezTo>
                <a:lnTo>
                  <a:pt x="2397865" y="1091412"/>
                </a:lnTo>
                <a:cubicBezTo>
                  <a:pt x="2389713" y="1088536"/>
                  <a:pt x="2387542" y="1084236"/>
                  <a:pt x="2391354" y="1078511"/>
                </a:cubicBezTo>
                <a:lnTo>
                  <a:pt x="2477750" y="1078511"/>
                </a:lnTo>
                <a:cubicBezTo>
                  <a:pt x="2488806" y="1062342"/>
                  <a:pt x="2496857" y="1054257"/>
                  <a:pt x="2501903" y="1054257"/>
                </a:cubicBezTo>
                <a:cubicBezTo>
                  <a:pt x="2509187" y="1054257"/>
                  <a:pt x="2520745" y="1062172"/>
                  <a:pt x="2536575" y="1078003"/>
                </a:cubicBezTo>
                <a:lnTo>
                  <a:pt x="2537184" y="1083244"/>
                </a:lnTo>
                <a:lnTo>
                  <a:pt x="2549068" y="1060361"/>
                </a:lnTo>
                <a:cubicBezTo>
                  <a:pt x="2549831" y="1048997"/>
                  <a:pt x="2553853" y="1042890"/>
                  <a:pt x="2561132" y="1042041"/>
                </a:cubicBezTo>
                <a:close/>
                <a:moveTo>
                  <a:pt x="4521867" y="1041479"/>
                </a:moveTo>
                <a:cubicBezTo>
                  <a:pt x="4548143" y="1041479"/>
                  <a:pt x="4561830" y="1045365"/>
                  <a:pt x="4562929" y="1053138"/>
                </a:cubicBezTo>
                <a:cubicBezTo>
                  <a:pt x="4562929" y="1054684"/>
                  <a:pt x="4561776" y="1057207"/>
                  <a:pt x="4559470" y="1060707"/>
                </a:cubicBezTo>
                <a:cubicBezTo>
                  <a:pt x="4557530" y="1062647"/>
                  <a:pt x="4556560" y="1064342"/>
                  <a:pt x="4556560" y="1065794"/>
                </a:cubicBezTo>
                <a:lnTo>
                  <a:pt x="4556560" y="1157684"/>
                </a:lnTo>
                <a:lnTo>
                  <a:pt x="4620207" y="1157684"/>
                </a:lnTo>
                <a:cubicBezTo>
                  <a:pt x="4631060" y="1138489"/>
                  <a:pt x="4639029" y="1127841"/>
                  <a:pt x="4644116" y="1125738"/>
                </a:cubicBezTo>
                <a:cubicBezTo>
                  <a:pt x="4653557" y="1127610"/>
                  <a:pt x="4665522" y="1136237"/>
                  <a:pt x="4680009" y="1151620"/>
                </a:cubicBezTo>
                <a:cubicBezTo>
                  <a:pt x="4684526" y="1157412"/>
                  <a:pt x="4686357" y="1161455"/>
                  <a:pt x="4685503" y="1163747"/>
                </a:cubicBezTo>
                <a:cubicBezTo>
                  <a:pt x="4685503" y="1168292"/>
                  <a:pt x="4681426" y="1170143"/>
                  <a:pt x="4673274" y="1169302"/>
                </a:cubicBezTo>
                <a:lnTo>
                  <a:pt x="4556560" y="1169302"/>
                </a:lnTo>
                <a:lnTo>
                  <a:pt x="4556560" y="1323720"/>
                </a:lnTo>
                <a:cubicBezTo>
                  <a:pt x="4556560" y="1339089"/>
                  <a:pt x="4543660" y="1345919"/>
                  <a:pt x="4517859" y="1344210"/>
                </a:cubicBezTo>
                <a:cubicBezTo>
                  <a:pt x="4509503" y="1344210"/>
                  <a:pt x="4505325" y="1339503"/>
                  <a:pt x="4505325" y="1330089"/>
                </a:cubicBezTo>
                <a:lnTo>
                  <a:pt x="4505325" y="1170564"/>
                </a:lnTo>
                <a:lnTo>
                  <a:pt x="4390483" y="1170564"/>
                </a:lnTo>
                <a:cubicBezTo>
                  <a:pt x="4386495" y="1170564"/>
                  <a:pt x="4383246" y="1168678"/>
                  <a:pt x="4380736" y="1164907"/>
                </a:cubicBezTo>
                <a:cubicBezTo>
                  <a:pt x="4379529" y="1160091"/>
                  <a:pt x="4381503" y="1157684"/>
                  <a:pt x="4386657" y="1157684"/>
                </a:cubicBezTo>
                <a:lnTo>
                  <a:pt x="4505325" y="1157684"/>
                </a:lnTo>
                <a:lnTo>
                  <a:pt x="4505325" y="1058632"/>
                </a:lnTo>
                <a:cubicBezTo>
                  <a:pt x="4504470" y="1045487"/>
                  <a:pt x="4509984" y="1039769"/>
                  <a:pt x="4521867" y="1041479"/>
                </a:cubicBezTo>
                <a:close/>
                <a:moveTo>
                  <a:pt x="3633432" y="1041458"/>
                </a:moveTo>
                <a:cubicBezTo>
                  <a:pt x="3654119" y="1046939"/>
                  <a:pt x="3667311" y="1054413"/>
                  <a:pt x="3673008" y="1063881"/>
                </a:cubicBezTo>
                <a:cubicBezTo>
                  <a:pt x="3673985" y="1067503"/>
                  <a:pt x="3672378" y="1072061"/>
                  <a:pt x="3668186" y="1077555"/>
                </a:cubicBezTo>
                <a:cubicBezTo>
                  <a:pt x="3666423" y="1079332"/>
                  <a:pt x="3665541" y="1080092"/>
                  <a:pt x="3665541" y="1079834"/>
                </a:cubicBezTo>
                <a:lnTo>
                  <a:pt x="3665541" y="1111759"/>
                </a:lnTo>
                <a:cubicBezTo>
                  <a:pt x="3665541" y="1117646"/>
                  <a:pt x="3663106" y="1121804"/>
                  <a:pt x="3658236" y="1124232"/>
                </a:cubicBezTo>
                <a:cubicBezTo>
                  <a:pt x="3656134" y="1125290"/>
                  <a:pt x="3648117" y="1126260"/>
                  <a:pt x="3634185" y="1127142"/>
                </a:cubicBezTo>
                <a:cubicBezTo>
                  <a:pt x="3623496" y="1128851"/>
                  <a:pt x="3618579" y="1124178"/>
                  <a:pt x="3619433" y="1113123"/>
                </a:cubicBezTo>
                <a:lnTo>
                  <a:pt x="3471221" y="1113123"/>
                </a:lnTo>
                <a:lnTo>
                  <a:pt x="3468922" y="1157684"/>
                </a:lnTo>
                <a:lnTo>
                  <a:pt x="3498121" y="1157684"/>
                </a:lnTo>
                <a:lnTo>
                  <a:pt x="3498121" y="1135200"/>
                </a:lnTo>
                <a:cubicBezTo>
                  <a:pt x="3497280" y="1122923"/>
                  <a:pt x="3502007" y="1117646"/>
                  <a:pt x="3512303" y="1119369"/>
                </a:cubicBezTo>
                <a:cubicBezTo>
                  <a:pt x="3548074" y="1119369"/>
                  <a:pt x="3559103" y="1125514"/>
                  <a:pt x="3545388" y="1137804"/>
                </a:cubicBezTo>
                <a:cubicBezTo>
                  <a:pt x="3544629" y="1138564"/>
                  <a:pt x="3544249" y="1138822"/>
                  <a:pt x="3544249" y="1138577"/>
                </a:cubicBezTo>
                <a:lnTo>
                  <a:pt x="3544249" y="1157684"/>
                </a:lnTo>
                <a:lnTo>
                  <a:pt x="3570904" y="1157684"/>
                </a:lnTo>
                <a:lnTo>
                  <a:pt x="3570904" y="1137784"/>
                </a:lnTo>
                <a:cubicBezTo>
                  <a:pt x="3570050" y="1124639"/>
                  <a:pt x="3574777" y="1118928"/>
                  <a:pt x="3585086" y="1120651"/>
                </a:cubicBezTo>
                <a:cubicBezTo>
                  <a:pt x="3620844" y="1120651"/>
                  <a:pt x="3632354" y="1127162"/>
                  <a:pt x="3619616" y="1140185"/>
                </a:cubicBezTo>
                <a:cubicBezTo>
                  <a:pt x="3618735" y="1141066"/>
                  <a:pt x="3618294" y="1141507"/>
                  <a:pt x="3618294" y="1141507"/>
                </a:cubicBezTo>
                <a:lnTo>
                  <a:pt x="3618294" y="1156402"/>
                </a:lnTo>
                <a:lnTo>
                  <a:pt x="3625883" y="1156402"/>
                </a:lnTo>
                <a:cubicBezTo>
                  <a:pt x="3624744" y="1156402"/>
                  <a:pt x="3624791" y="1154849"/>
                  <a:pt x="3626026" y="1151742"/>
                </a:cubicBezTo>
                <a:cubicBezTo>
                  <a:pt x="3634558" y="1140375"/>
                  <a:pt x="3641321" y="1134691"/>
                  <a:pt x="3646312" y="1134691"/>
                </a:cubicBezTo>
                <a:cubicBezTo>
                  <a:pt x="3651033" y="1134691"/>
                  <a:pt x="3659186" y="1140483"/>
                  <a:pt x="3670770" y="1152068"/>
                </a:cubicBezTo>
                <a:cubicBezTo>
                  <a:pt x="3671625" y="1152922"/>
                  <a:pt x="3672412" y="1153743"/>
                  <a:pt x="3673131" y="1154530"/>
                </a:cubicBezTo>
                <a:cubicBezTo>
                  <a:pt x="3678285" y="1159413"/>
                  <a:pt x="3680198" y="1162967"/>
                  <a:pt x="3678869" y="1165192"/>
                </a:cubicBezTo>
                <a:cubicBezTo>
                  <a:pt x="3677512" y="1167932"/>
                  <a:pt x="3673470" y="1169302"/>
                  <a:pt x="3666741" y="1169302"/>
                </a:cubicBezTo>
                <a:lnTo>
                  <a:pt x="3618294" y="1169302"/>
                </a:lnTo>
                <a:lnTo>
                  <a:pt x="3618294" y="1208756"/>
                </a:lnTo>
                <a:lnTo>
                  <a:pt x="3638662" y="1208756"/>
                </a:lnTo>
                <a:cubicBezTo>
                  <a:pt x="3638011" y="1208756"/>
                  <a:pt x="3639428" y="1206660"/>
                  <a:pt x="3642914" y="1202469"/>
                </a:cubicBezTo>
                <a:cubicBezTo>
                  <a:pt x="3649453" y="1192186"/>
                  <a:pt x="3655265" y="1187045"/>
                  <a:pt x="3660352" y="1187045"/>
                </a:cubicBezTo>
                <a:cubicBezTo>
                  <a:pt x="3665073" y="1187045"/>
                  <a:pt x="3672486" y="1192092"/>
                  <a:pt x="3682592" y="1202184"/>
                </a:cubicBezTo>
                <a:cubicBezTo>
                  <a:pt x="3685970" y="1204707"/>
                  <a:pt x="3688412" y="1206728"/>
                  <a:pt x="3689917" y="1208248"/>
                </a:cubicBezTo>
                <a:cubicBezTo>
                  <a:pt x="3693241" y="1211910"/>
                  <a:pt x="3694258" y="1215410"/>
                  <a:pt x="3692969" y="1218747"/>
                </a:cubicBezTo>
                <a:cubicBezTo>
                  <a:pt x="3691002" y="1220673"/>
                  <a:pt x="3687367" y="1221636"/>
                  <a:pt x="3682063" y="1221636"/>
                </a:cubicBezTo>
                <a:lnTo>
                  <a:pt x="3638723" y="1221636"/>
                </a:lnTo>
                <a:cubicBezTo>
                  <a:pt x="3654906" y="1231403"/>
                  <a:pt x="3662021" y="1240553"/>
                  <a:pt x="3660067" y="1249085"/>
                </a:cubicBezTo>
                <a:cubicBezTo>
                  <a:pt x="3657897" y="1251215"/>
                  <a:pt x="3654845" y="1252280"/>
                  <a:pt x="3650911" y="1252280"/>
                </a:cubicBezTo>
                <a:cubicBezTo>
                  <a:pt x="3647099" y="1251439"/>
                  <a:pt x="3643742" y="1251418"/>
                  <a:pt x="3640839" y="1252219"/>
                </a:cubicBezTo>
                <a:cubicBezTo>
                  <a:pt x="3616069" y="1258214"/>
                  <a:pt x="3599194" y="1262582"/>
                  <a:pt x="3590214" y="1265323"/>
                </a:cubicBezTo>
                <a:cubicBezTo>
                  <a:pt x="3607781" y="1278928"/>
                  <a:pt x="3638662" y="1289428"/>
                  <a:pt x="3682857" y="1296821"/>
                </a:cubicBezTo>
                <a:cubicBezTo>
                  <a:pt x="3690887" y="1299683"/>
                  <a:pt x="3690765" y="1304295"/>
                  <a:pt x="3682490" y="1310657"/>
                </a:cubicBezTo>
                <a:cubicBezTo>
                  <a:pt x="3681107" y="1311349"/>
                  <a:pt x="3680103" y="1312007"/>
                  <a:pt x="3679479" y="1312631"/>
                </a:cubicBezTo>
                <a:cubicBezTo>
                  <a:pt x="3672045" y="1318436"/>
                  <a:pt x="3666016" y="1325199"/>
                  <a:pt x="3661390" y="1332917"/>
                </a:cubicBezTo>
                <a:cubicBezTo>
                  <a:pt x="3658053" y="1342155"/>
                  <a:pt x="3650368" y="1344983"/>
                  <a:pt x="3638336" y="1341402"/>
                </a:cubicBezTo>
                <a:cubicBezTo>
                  <a:pt x="3613132" y="1330089"/>
                  <a:pt x="3590784" y="1313580"/>
                  <a:pt x="3571291" y="1291876"/>
                </a:cubicBezTo>
                <a:cubicBezTo>
                  <a:pt x="3547118" y="1304166"/>
                  <a:pt x="3526228" y="1319122"/>
                  <a:pt x="3508620" y="1336743"/>
                </a:cubicBezTo>
                <a:cubicBezTo>
                  <a:pt x="3500685" y="1344285"/>
                  <a:pt x="3494702" y="1347588"/>
                  <a:pt x="3490674" y="1346652"/>
                </a:cubicBezTo>
                <a:cubicBezTo>
                  <a:pt x="3486265" y="1345553"/>
                  <a:pt x="3478628" y="1334599"/>
                  <a:pt x="3467762" y="1313790"/>
                </a:cubicBezTo>
                <a:cubicBezTo>
                  <a:pt x="3465022" y="1307863"/>
                  <a:pt x="3468522" y="1302789"/>
                  <a:pt x="3478262" y="1298570"/>
                </a:cubicBezTo>
                <a:cubicBezTo>
                  <a:pt x="3480445" y="1297472"/>
                  <a:pt x="3481538" y="1296916"/>
                  <a:pt x="3481538" y="1296902"/>
                </a:cubicBezTo>
                <a:lnTo>
                  <a:pt x="3481538" y="1220375"/>
                </a:lnTo>
                <a:lnTo>
                  <a:pt x="3463225" y="1220375"/>
                </a:lnTo>
                <a:cubicBezTo>
                  <a:pt x="3456619" y="1259944"/>
                  <a:pt x="3435606" y="1296570"/>
                  <a:pt x="3400188" y="1330252"/>
                </a:cubicBezTo>
                <a:cubicBezTo>
                  <a:pt x="3394124" y="1335311"/>
                  <a:pt x="3389418" y="1337841"/>
                  <a:pt x="3386067" y="1337841"/>
                </a:cubicBezTo>
                <a:cubicBezTo>
                  <a:pt x="3382459" y="1335535"/>
                  <a:pt x="3382513" y="1330848"/>
                  <a:pt x="3386229" y="1323781"/>
                </a:cubicBezTo>
                <a:cubicBezTo>
                  <a:pt x="3402115" y="1296203"/>
                  <a:pt x="3412173" y="1268924"/>
                  <a:pt x="3416405" y="1241943"/>
                </a:cubicBezTo>
                <a:cubicBezTo>
                  <a:pt x="3421519" y="1218828"/>
                  <a:pt x="3424503" y="1171181"/>
                  <a:pt x="3425358" y="1099001"/>
                </a:cubicBezTo>
                <a:lnTo>
                  <a:pt x="3425358" y="1055376"/>
                </a:lnTo>
                <a:cubicBezTo>
                  <a:pt x="3426443" y="1044402"/>
                  <a:pt x="3432405" y="1040678"/>
                  <a:pt x="3443243" y="1044205"/>
                </a:cubicBezTo>
                <a:cubicBezTo>
                  <a:pt x="3445835" y="1045073"/>
                  <a:pt x="3450914" y="1046925"/>
                  <a:pt x="3458484" y="1049760"/>
                </a:cubicBezTo>
                <a:cubicBezTo>
                  <a:pt x="3471995" y="1055308"/>
                  <a:pt x="3478852" y="1058082"/>
                  <a:pt x="3479055" y="1058082"/>
                </a:cubicBezTo>
                <a:lnTo>
                  <a:pt x="3619494" y="1058082"/>
                </a:lnTo>
                <a:cubicBezTo>
                  <a:pt x="3618477" y="1058082"/>
                  <a:pt x="3618457" y="1057153"/>
                  <a:pt x="3619433" y="1055295"/>
                </a:cubicBezTo>
                <a:cubicBezTo>
                  <a:pt x="3623448" y="1048186"/>
                  <a:pt x="3628115" y="1043574"/>
                  <a:pt x="3633432" y="1041458"/>
                </a:cubicBezTo>
                <a:close/>
                <a:moveTo>
                  <a:pt x="3982714" y="1041444"/>
                </a:moveTo>
                <a:cubicBezTo>
                  <a:pt x="3985532" y="1041467"/>
                  <a:pt x="3988891" y="1041906"/>
                  <a:pt x="3992791" y="1042761"/>
                </a:cubicBezTo>
                <a:cubicBezTo>
                  <a:pt x="3995124" y="1044931"/>
                  <a:pt x="3995945" y="1046023"/>
                  <a:pt x="3995253" y="1046036"/>
                </a:cubicBezTo>
                <a:cubicBezTo>
                  <a:pt x="4016428" y="1046742"/>
                  <a:pt x="4027016" y="1049496"/>
                  <a:pt x="4027016" y="1054298"/>
                </a:cubicBezTo>
                <a:cubicBezTo>
                  <a:pt x="4027016" y="1057418"/>
                  <a:pt x="4025218" y="1060171"/>
                  <a:pt x="4021624" y="1062559"/>
                </a:cubicBezTo>
                <a:cubicBezTo>
                  <a:pt x="4019250" y="1064336"/>
                  <a:pt x="4018063" y="1066269"/>
                  <a:pt x="4018063" y="1068358"/>
                </a:cubicBezTo>
                <a:lnTo>
                  <a:pt x="4019345" y="1304532"/>
                </a:lnTo>
                <a:cubicBezTo>
                  <a:pt x="4018368" y="1327864"/>
                  <a:pt x="4003399" y="1343220"/>
                  <a:pt x="3974438" y="1350599"/>
                </a:cubicBezTo>
                <a:cubicBezTo>
                  <a:pt x="3963328" y="1353149"/>
                  <a:pt x="3956267" y="1349182"/>
                  <a:pt x="3953256" y="1338696"/>
                </a:cubicBezTo>
                <a:cubicBezTo>
                  <a:pt x="3949987" y="1328061"/>
                  <a:pt x="3944201" y="1320865"/>
                  <a:pt x="3935900" y="1317107"/>
                </a:cubicBezTo>
                <a:cubicBezTo>
                  <a:pt x="3926540" y="1312414"/>
                  <a:pt x="3921860" y="1310067"/>
                  <a:pt x="3921860" y="1310067"/>
                </a:cubicBezTo>
                <a:cubicBezTo>
                  <a:pt x="3920354" y="1303786"/>
                  <a:pt x="3924986" y="1301534"/>
                  <a:pt x="3935757" y="1303311"/>
                </a:cubicBezTo>
                <a:cubicBezTo>
                  <a:pt x="3951425" y="1303244"/>
                  <a:pt x="3961144" y="1302504"/>
                  <a:pt x="3964915" y="1301094"/>
                </a:cubicBezTo>
                <a:cubicBezTo>
                  <a:pt x="3968754" y="1299167"/>
                  <a:pt x="3970674" y="1294365"/>
                  <a:pt x="3970674" y="1286687"/>
                </a:cubicBezTo>
                <a:lnTo>
                  <a:pt x="3970674" y="1258587"/>
                </a:lnTo>
                <a:lnTo>
                  <a:pt x="3971955" y="1052466"/>
                </a:lnTo>
                <a:cubicBezTo>
                  <a:pt x="3970674" y="1045050"/>
                  <a:pt x="3974260" y="1041376"/>
                  <a:pt x="3982714" y="1041444"/>
                </a:cubicBezTo>
                <a:close/>
                <a:moveTo>
                  <a:pt x="3874735" y="1039500"/>
                </a:moveTo>
                <a:cubicBezTo>
                  <a:pt x="3876501" y="1039466"/>
                  <a:pt x="3878258" y="1039936"/>
                  <a:pt x="3880005" y="1040909"/>
                </a:cubicBezTo>
                <a:cubicBezTo>
                  <a:pt x="3891467" y="1048817"/>
                  <a:pt x="3899748" y="1055756"/>
                  <a:pt x="3904849" y="1061724"/>
                </a:cubicBezTo>
                <a:cubicBezTo>
                  <a:pt x="3907128" y="1064763"/>
                  <a:pt x="3907840" y="1067096"/>
                  <a:pt x="3906985" y="1068724"/>
                </a:cubicBezTo>
                <a:cubicBezTo>
                  <a:pt x="3906985" y="1071925"/>
                  <a:pt x="3904408" y="1073526"/>
                  <a:pt x="3899253" y="1073526"/>
                </a:cubicBezTo>
                <a:lnTo>
                  <a:pt x="3833089" y="1073526"/>
                </a:lnTo>
                <a:lnTo>
                  <a:pt x="3846792" y="1081675"/>
                </a:lnTo>
                <a:cubicBezTo>
                  <a:pt x="3850743" y="1085189"/>
                  <a:pt x="3852081" y="1088312"/>
                  <a:pt x="3850806" y="1091045"/>
                </a:cubicBezTo>
                <a:cubicBezTo>
                  <a:pt x="3850806" y="1093975"/>
                  <a:pt x="3847211" y="1096634"/>
                  <a:pt x="3840022" y="1099022"/>
                </a:cubicBezTo>
                <a:cubicBezTo>
                  <a:pt x="3833944" y="1101314"/>
                  <a:pt x="3829149" y="1103864"/>
                  <a:pt x="3825636" y="1106672"/>
                </a:cubicBezTo>
                <a:cubicBezTo>
                  <a:pt x="3821458" y="1110837"/>
                  <a:pt x="3815353" y="1116487"/>
                  <a:pt x="3807323" y="1123622"/>
                </a:cubicBezTo>
                <a:cubicBezTo>
                  <a:pt x="3795223" y="1134921"/>
                  <a:pt x="3787586" y="1140741"/>
                  <a:pt x="3784412" y="1141080"/>
                </a:cubicBezTo>
                <a:lnTo>
                  <a:pt x="3855771" y="1141080"/>
                </a:lnTo>
                <a:cubicBezTo>
                  <a:pt x="3851809" y="1133945"/>
                  <a:pt x="3845827" y="1125575"/>
                  <a:pt x="3837824" y="1115971"/>
                </a:cubicBezTo>
                <a:cubicBezTo>
                  <a:pt x="3833605" y="1112824"/>
                  <a:pt x="3831496" y="1109901"/>
                  <a:pt x="3831496" y="1107201"/>
                </a:cubicBezTo>
                <a:cubicBezTo>
                  <a:pt x="3833856" y="1104231"/>
                  <a:pt x="3838170" y="1103674"/>
                  <a:pt x="3844437" y="1105533"/>
                </a:cubicBezTo>
                <a:cubicBezTo>
                  <a:pt x="3877183" y="1115259"/>
                  <a:pt x="3896737" y="1128302"/>
                  <a:pt x="3903099" y="1144661"/>
                </a:cubicBezTo>
                <a:cubicBezTo>
                  <a:pt x="3907399" y="1165484"/>
                  <a:pt x="3900325" y="1178377"/>
                  <a:pt x="3881877" y="1183342"/>
                </a:cubicBezTo>
                <a:cubicBezTo>
                  <a:pt x="3869017" y="1183342"/>
                  <a:pt x="3861603" y="1175942"/>
                  <a:pt x="3859637" y="1161143"/>
                </a:cubicBezTo>
                <a:cubicBezTo>
                  <a:pt x="3858755" y="1158498"/>
                  <a:pt x="3858314" y="1157813"/>
                  <a:pt x="3858314" y="1159088"/>
                </a:cubicBezTo>
                <a:cubicBezTo>
                  <a:pt x="3849849" y="1161475"/>
                  <a:pt x="3842757" y="1163330"/>
                  <a:pt x="3837035" y="1164653"/>
                </a:cubicBezTo>
                <a:lnTo>
                  <a:pt x="3830621" y="1165818"/>
                </a:lnTo>
                <a:lnTo>
                  <a:pt x="3846980" y="1175610"/>
                </a:lnTo>
                <a:cubicBezTo>
                  <a:pt x="3846980" y="1178404"/>
                  <a:pt x="3845319" y="1181463"/>
                  <a:pt x="3841995" y="1184787"/>
                </a:cubicBezTo>
                <a:cubicBezTo>
                  <a:pt x="3840205" y="1186577"/>
                  <a:pt x="3839309" y="1188198"/>
                  <a:pt x="3839309" y="1189650"/>
                </a:cubicBezTo>
                <a:lnTo>
                  <a:pt x="3839309" y="1217689"/>
                </a:lnTo>
                <a:lnTo>
                  <a:pt x="3846899" y="1217689"/>
                </a:lnTo>
                <a:cubicBezTo>
                  <a:pt x="3847781" y="1217689"/>
                  <a:pt x="3850310" y="1214589"/>
                  <a:pt x="3854489" y="1208390"/>
                </a:cubicBezTo>
                <a:cubicBezTo>
                  <a:pt x="3862940" y="1196697"/>
                  <a:pt x="3870068" y="1192302"/>
                  <a:pt x="3875874" y="1195205"/>
                </a:cubicBezTo>
                <a:cubicBezTo>
                  <a:pt x="3885776" y="1201512"/>
                  <a:pt x="3894166" y="1208526"/>
                  <a:pt x="3901044" y="1216244"/>
                </a:cubicBezTo>
                <a:cubicBezTo>
                  <a:pt x="3905005" y="1222918"/>
                  <a:pt x="3904632" y="1227273"/>
                  <a:pt x="3899925" y="1229307"/>
                </a:cubicBezTo>
                <a:lnTo>
                  <a:pt x="3839309" y="1229307"/>
                </a:lnTo>
                <a:lnTo>
                  <a:pt x="3839309" y="1275110"/>
                </a:lnTo>
                <a:cubicBezTo>
                  <a:pt x="3869315" y="1273482"/>
                  <a:pt x="3888401" y="1272214"/>
                  <a:pt x="3896567" y="1271305"/>
                </a:cubicBezTo>
                <a:cubicBezTo>
                  <a:pt x="3902658" y="1271305"/>
                  <a:pt x="3905704" y="1272600"/>
                  <a:pt x="3905704" y="1275191"/>
                </a:cubicBezTo>
                <a:cubicBezTo>
                  <a:pt x="3905704" y="1280346"/>
                  <a:pt x="3902909" y="1282923"/>
                  <a:pt x="3897320" y="1282923"/>
                </a:cubicBezTo>
                <a:cubicBezTo>
                  <a:pt x="3810246" y="1308290"/>
                  <a:pt x="3762518" y="1323069"/>
                  <a:pt x="3754134" y="1327261"/>
                </a:cubicBezTo>
                <a:cubicBezTo>
                  <a:pt x="3745642" y="1330910"/>
                  <a:pt x="3740169" y="1331805"/>
                  <a:pt x="3737714" y="1329946"/>
                </a:cubicBezTo>
                <a:cubicBezTo>
                  <a:pt x="3729642" y="1313804"/>
                  <a:pt x="3724759" y="1298503"/>
                  <a:pt x="3723064" y="1284042"/>
                </a:cubicBezTo>
                <a:cubicBezTo>
                  <a:pt x="3722155" y="1279810"/>
                  <a:pt x="3731087" y="1277694"/>
                  <a:pt x="3749861" y="1277694"/>
                </a:cubicBezTo>
                <a:cubicBezTo>
                  <a:pt x="3766885" y="1277694"/>
                  <a:pt x="3781332" y="1277694"/>
                  <a:pt x="3793202" y="1277694"/>
                </a:cubicBezTo>
                <a:lnTo>
                  <a:pt x="3793202" y="1229307"/>
                </a:lnTo>
                <a:lnTo>
                  <a:pt x="3738365" y="1229307"/>
                </a:lnTo>
                <a:cubicBezTo>
                  <a:pt x="3733915" y="1229307"/>
                  <a:pt x="3730911" y="1226974"/>
                  <a:pt x="3729351" y="1222308"/>
                </a:cubicBezTo>
                <a:cubicBezTo>
                  <a:pt x="3729351" y="1218374"/>
                  <a:pt x="3731935" y="1216407"/>
                  <a:pt x="3737103" y="1216407"/>
                </a:cubicBezTo>
                <a:lnTo>
                  <a:pt x="3793202" y="1216407"/>
                </a:lnTo>
                <a:lnTo>
                  <a:pt x="3793202" y="1175671"/>
                </a:lnTo>
                <a:cubicBezTo>
                  <a:pt x="3787165" y="1177285"/>
                  <a:pt x="3777642" y="1180263"/>
                  <a:pt x="3764634" y="1184604"/>
                </a:cubicBezTo>
                <a:cubicBezTo>
                  <a:pt x="3757783" y="1186313"/>
                  <a:pt x="3753124" y="1187167"/>
                  <a:pt x="3750655" y="1187167"/>
                </a:cubicBezTo>
                <a:cubicBezTo>
                  <a:pt x="3741566" y="1177089"/>
                  <a:pt x="3737022" y="1162886"/>
                  <a:pt x="3737022" y="1144560"/>
                </a:cubicBezTo>
                <a:cubicBezTo>
                  <a:pt x="3738473" y="1141643"/>
                  <a:pt x="3742828" y="1139662"/>
                  <a:pt x="3750085" y="1138618"/>
                </a:cubicBezTo>
                <a:cubicBezTo>
                  <a:pt x="3757329" y="1137899"/>
                  <a:pt x="3761615" y="1136224"/>
                  <a:pt x="3762945" y="1133592"/>
                </a:cubicBezTo>
                <a:cubicBezTo>
                  <a:pt x="3775506" y="1109338"/>
                  <a:pt x="3784316" y="1089316"/>
                  <a:pt x="3789376" y="1073526"/>
                </a:cubicBezTo>
                <a:lnTo>
                  <a:pt x="3739138" y="1073526"/>
                </a:lnTo>
                <a:cubicBezTo>
                  <a:pt x="3732613" y="1071939"/>
                  <a:pt x="3730674" y="1068066"/>
                  <a:pt x="3733319" y="1061908"/>
                </a:cubicBezTo>
                <a:lnTo>
                  <a:pt x="3853288" y="1061908"/>
                </a:lnTo>
                <a:cubicBezTo>
                  <a:pt x="3853966" y="1061908"/>
                  <a:pt x="3855723" y="1059072"/>
                  <a:pt x="3858558" y="1053402"/>
                </a:cubicBezTo>
                <a:cubicBezTo>
                  <a:pt x="3864042" y="1044236"/>
                  <a:pt x="3869434" y="1039602"/>
                  <a:pt x="3874735" y="1039500"/>
                </a:cubicBezTo>
                <a:close/>
                <a:moveTo>
                  <a:pt x="5297070" y="1038915"/>
                </a:moveTo>
                <a:cubicBezTo>
                  <a:pt x="5322451" y="1046240"/>
                  <a:pt x="5337020" y="1056129"/>
                  <a:pt x="5340777" y="1068582"/>
                </a:cubicBezTo>
                <a:cubicBezTo>
                  <a:pt x="5339610" y="1072258"/>
                  <a:pt x="5337582" y="1076036"/>
                  <a:pt x="5334693" y="1079915"/>
                </a:cubicBezTo>
                <a:cubicBezTo>
                  <a:pt x="5332780" y="1081814"/>
                  <a:pt x="5331824" y="1082642"/>
                  <a:pt x="5331824" y="1082398"/>
                </a:cubicBezTo>
                <a:lnTo>
                  <a:pt x="5331824" y="1293646"/>
                </a:lnTo>
                <a:cubicBezTo>
                  <a:pt x="5330875" y="1309884"/>
                  <a:pt x="5325991" y="1321529"/>
                  <a:pt x="5317174" y="1328583"/>
                </a:cubicBezTo>
                <a:cubicBezTo>
                  <a:pt x="5306403" y="1338160"/>
                  <a:pt x="5292994" y="1341640"/>
                  <a:pt x="5276946" y="1339022"/>
                </a:cubicBezTo>
                <a:cubicBezTo>
                  <a:pt x="5273976" y="1337556"/>
                  <a:pt x="5271392" y="1334084"/>
                  <a:pt x="5269194" y="1328604"/>
                </a:cubicBezTo>
                <a:cubicBezTo>
                  <a:pt x="5266956" y="1319610"/>
                  <a:pt x="5262065" y="1313614"/>
                  <a:pt x="5254523" y="1310616"/>
                </a:cubicBezTo>
                <a:cubicBezTo>
                  <a:pt x="5238720" y="1297160"/>
                  <a:pt x="5239771" y="1291300"/>
                  <a:pt x="5257677" y="1293036"/>
                </a:cubicBezTo>
                <a:cubicBezTo>
                  <a:pt x="5276370" y="1292290"/>
                  <a:pt x="5285716" y="1288471"/>
                  <a:pt x="5285716" y="1281580"/>
                </a:cubicBezTo>
                <a:lnTo>
                  <a:pt x="5285716" y="1219093"/>
                </a:lnTo>
                <a:lnTo>
                  <a:pt x="5245937" y="1219093"/>
                </a:lnTo>
                <a:cubicBezTo>
                  <a:pt x="5241732" y="1271196"/>
                  <a:pt x="5208443" y="1308222"/>
                  <a:pt x="5146071" y="1330170"/>
                </a:cubicBezTo>
                <a:cubicBezTo>
                  <a:pt x="5131068" y="1336017"/>
                  <a:pt x="5118357" y="1339849"/>
                  <a:pt x="5107939" y="1341667"/>
                </a:cubicBezTo>
                <a:cubicBezTo>
                  <a:pt x="5099624" y="1342521"/>
                  <a:pt x="5101435" y="1338031"/>
                  <a:pt x="5113372" y="1328197"/>
                </a:cubicBezTo>
                <a:cubicBezTo>
                  <a:pt x="5136026" y="1317290"/>
                  <a:pt x="5153960" y="1305651"/>
                  <a:pt x="5167176" y="1293280"/>
                </a:cubicBezTo>
                <a:lnTo>
                  <a:pt x="5173019" y="1284269"/>
                </a:lnTo>
                <a:lnTo>
                  <a:pt x="5164757" y="1287987"/>
                </a:lnTo>
                <a:cubicBezTo>
                  <a:pt x="5161181" y="1288871"/>
                  <a:pt x="5156974" y="1289312"/>
                  <a:pt x="5152134" y="1289312"/>
                </a:cubicBezTo>
                <a:cubicBezTo>
                  <a:pt x="5140740" y="1290167"/>
                  <a:pt x="5135470" y="1284951"/>
                  <a:pt x="5136324" y="1273665"/>
                </a:cubicBezTo>
                <a:lnTo>
                  <a:pt x="5136324" y="1261233"/>
                </a:lnTo>
                <a:lnTo>
                  <a:pt x="5104562" y="1261233"/>
                </a:lnTo>
                <a:lnTo>
                  <a:pt x="5104562" y="1280868"/>
                </a:lnTo>
                <a:cubicBezTo>
                  <a:pt x="5105416" y="1295016"/>
                  <a:pt x="5096043" y="1301663"/>
                  <a:pt x="5076441" y="1300809"/>
                </a:cubicBezTo>
                <a:cubicBezTo>
                  <a:pt x="5064436" y="1301663"/>
                  <a:pt x="5059288" y="1297716"/>
                  <a:pt x="5060997" y="1288966"/>
                </a:cubicBezTo>
                <a:lnTo>
                  <a:pt x="5060997" y="1070901"/>
                </a:lnTo>
                <a:cubicBezTo>
                  <a:pt x="5060997" y="1063264"/>
                  <a:pt x="5062185" y="1058849"/>
                  <a:pt x="5064558" y="1057655"/>
                </a:cubicBezTo>
                <a:cubicBezTo>
                  <a:pt x="5067638" y="1054521"/>
                  <a:pt x="5073097" y="1055234"/>
                  <a:pt x="5080938" y="1059791"/>
                </a:cubicBezTo>
                <a:cubicBezTo>
                  <a:pt x="5090461" y="1063251"/>
                  <a:pt x="5096246" y="1065658"/>
                  <a:pt x="5098295" y="1067015"/>
                </a:cubicBezTo>
                <a:lnTo>
                  <a:pt x="5132580" y="1067015"/>
                </a:lnTo>
                <a:cubicBezTo>
                  <a:pt x="5133177" y="1067015"/>
                  <a:pt x="5134527" y="1064566"/>
                  <a:pt x="5136629" y="1059669"/>
                </a:cubicBezTo>
                <a:cubicBezTo>
                  <a:pt x="5139627" y="1052656"/>
                  <a:pt x="5143561" y="1049150"/>
                  <a:pt x="5148431" y="1049150"/>
                </a:cubicBezTo>
                <a:cubicBezTo>
                  <a:pt x="5168819" y="1053789"/>
                  <a:pt x="5182710" y="1063501"/>
                  <a:pt x="5190103" y="1078287"/>
                </a:cubicBezTo>
                <a:cubicBezTo>
                  <a:pt x="5190103" y="1081801"/>
                  <a:pt x="5187776" y="1084724"/>
                  <a:pt x="5183124" y="1087057"/>
                </a:cubicBezTo>
                <a:cubicBezTo>
                  <a:pt x="5180967" y="1088685"/>
                  <a:pt x="5179888" y="1089682"/>
                  <a:pt x="5179888" y="1090048"/>
                </a:cubicBezTo>
                <a:lnTo>
                  <a:pt x="5179888" y="1268110"/>
                </a:lnTo>
                <a:lnTo>
                  <a:pt x="5178938" y="1275141"/>
                </a:lnTo>
                <a:lnTo>
                  <a:pt x="5192667" y="1253969"/>
                </a:lnTo>
                <a:cubicBezTo>
                  <a:pt x="5203627" y="1227869"/>
                  <a:pt x="5206978" y="1165633"/>
                  <a:pt x="5202718" y="1067259"/>
                </a:cubicBezTo>
                <a:cubicBezTo>
                  <a:pt x="5202718" y="1057289"/>
                  <a:pt x="5203485" y="1051537"/>
                  <a:pt x="5205018" y="1050004"/>
                </a:cubicBezTo>
                <a:cubicBezTo>
                  <a:pt x="5208233" y="1047712"/>
                  <a:pt x="5213889" y="1047915"/>
                  <a:pt x="5221988" y="1050615"/>
                </a:cubicBezTo>
                <a:cubicBezTo>
                  <a:pt x="5236801" y="1055837"/>
                  <a:pt x="5246534" y="1059601"/>
                  <a:pt x="5251186" y="1061908"/>
                </a:cubicBezTo>
                <a:lnTo>
                  <a:pt x="5280690" y="1061908"/>
                </a:lnTo>
                <a:cubicBezTo>
                  <a:pt x="5279863" y="1061908"/>
                  <a:pt x="5280751" y="1059954"/>
                  <a:pt x="5283356" y="1056048"/>
                </a:cubicBezTo>
                <a:cubicBezTo>
                  <a:pt x="5287941" y="1046877"/>
                  <a:pt x="5292512" y="1041167"/>
                  <a:pt x="5297070" y="1038915"/>
                </a:cubicBezTo>
                <a:close/>
                <a:moveTo>
                  <a:pt x="2306220" y="1038915"/>
                </a:moveTo>
                <a:cubicBezTo>
                  <a:pt x="2331600" y="1046240"/>
                  <a:pt x="2346169" y="1056129"/>
                  <a:pt x="2349927" y="1068582"/>
                </a:cubicBezTo>
                <a:cubicBezTo>
                  <a:pt x="2348760" y="1072258"/>
                  <a:pt x="2346732" y="1076036"/>
                  <a:pt x="2343842" y="1079915"/>
                </a:cubicBezTo>
                <a:cubicBezTo>
                  <a:pt x="2341930" y="1081814"/>
                  <a:pt x="2340974" y="1082642"/>
                  <a:pt x="2340974" y="1082398"/>
                </a:cubicBezTo>
                <a:lnTo>
                  <a:pt x="2340974" y="1293646"/>
                </a:lnTo>
                <a:cubicBezTo>
                  <a:pt x="2340024" y="1309884"/>
                  <a:pt x="2335141" y="1321529"/>
                  <a:pt x="2326323" y="1328583"/>
                </a:cubicBezTo>
                <a:cubicBezTo>
                  <a:pt x="2315553" y="1338160"/>
                  <a:pt x="2302144" y="1341640"/>
                  <a:pt x="2286096" y="1339022"/>
                </a:cubicBezTo>
                <a:cubicBezTo>
                  <a:pt x="2283125" y="1337556"/>
                  <a:pt x="2280541" y="1334084"/>
                  <a:pt x="2278344" y="1328604"/>
                </a:cubicBezTo>
                <a:cubicBezTo>
                  <a:pt x="2276105" y="1319610"/>
                  <a:pt x="2271215" y="1313614"/>
                  <a:pt x="2263673" y="1310616"/>
                </a:cubicBezTo>
                <a:cubicBezTo>
                  <a:pt x="2247870" y="1297160"/>
                  <a:pt x="2248921" y="1291300"/>
                  <a:pt x="2266827" y="1293036"/>
                </a:cubicBezTo>
                <a:cubicBezTo>
                  <a:pt x="2285520" y="1292290"/>
                  <a:pt x="2294866" y="1288471"/>
                  <a:pt x="2294866" y="1281580"/>
                </a:cubicBezTo>
                <a:lnTo>
                  <a:pt x="2294866" y="1219093"/>
                </a:lnTo>
                <a:lnTo>
                  <a:pt x="2255087" y="1219093"/>
                </a:lnTo>
                <a:cubicBezTo>
                  <a:pt x="2250881" y="1271196"/>
                  <a:pt x="2217593" y="1308222"/>
                  <a:pt x="2155220" y="1330170"/>
                </a:cubicBezTo>
                <a:cubicBezTo>
                  <a:pt x="2140217" y="1336017"/>
                  <a:pt x="2127507" y="1339849"/>
                  <a:pt x="2117089" y="1341667"/>
                </a:cubicBezTo>
                <a:cubicBezTo>
                  <a:pt x="2108774" y="1342521"/>
                  <a:pt x="2110585" y="1338031"/>
                  <a:pt x="2122522" y="1328197"/>
                </a:cubicBezTo>
                <a:cubicBezTo>
                  <a:pt x="2145175" y="1317290"/>
                  <a:pt x="2163110" y="1305651"/>
                  <a:pt x="2176326" y="1293280"/>
                </a:cubicBezTo>
                <a:lnTo>
                  <a:pt x="2182169" y="1284269"/>
                </a:lnTo>
                <a:lnTo>
                  <a:pt x="2173907" y="1287987"/>
                </a:lnTo>
                <a:cubicBezTo>
                  <a:pt x="2170331" y="1288871"/>
                  <a:pt x="2166123" y="1289312"/>
                  <a:pt x="2161284" y="1289312"/>
                </a:cubicBezTo>
                <a:cubicBezTo>
                  <a:pt x="2149889" y="1290167"/>
                  <a:pt x="2144619" y="1284951"/>
                  <a:pt x="2145474" y="1273665"/>
                </a:cubicBezTo>
                <a:lnTo>
                  <a:pt x="2145474" y="1261233"/>
                </a:lnTo>
                <a:lnTo>
                  <a:pt x="2113711" y="1261233"/>
                </a:lnTo>
                <a:lnTo>
                  <a:pt x="2113711" y="1280868"/>
                </a:lnTo>
                <a:cubicBezTo>
                  <a:pt x="2114566" y="1295016"/>
                  <a:pt x="2105193" y="1301663"/>
                  <a:pt x="2085591" y="1300809"/>
                </a:cubicBezTo>
                <a:cubicBezTo>
                  <a:pt x="2073586" y="1301663"/>
                  <a:pt x="2068438" y="1297716"/>
                  <a:pt x="2070147" y="1288966"/>
                </a:cubicBezTo>
                <a:lnTo>
                  <a:pt x="2070147" y="1070901"/>
                </a:lnTo>
                <a:cubicBezTo>
                  <a:pt x="2070147" y="1063264"/>
                  <a:pt x="2071334" y="1058849"/>
                  <a:pt x="2073708" y="1057655"/>
                </a:cubicBezTo>
                <a:cubicBezTo>
                  <a:pt x="2076787" y="1054521"/>
                  <a:pt x="2082247" y="1055234"/>
                  <a:pt x="2090088" y="1059791"/>
                </a:cubicBezTo>
                <a:cubicBezTo>
                  <a:pt x="2099610" y="1063251"/>
                  <a:pt x="2105396" y="1065658"/>
                  <a:pt x="2107444" y="1067015"/>
                </a:cubicBezTo>
                <a:lnTo>
                  <a:pt x="2141730" y="1067015"/>
                </a:lnTo>
                <a:cubicBezTo>
                  <a:pt x="2142327" y="1067015"/>
                  <a:pt x="2143676" y="1064566"/>
                  <a:pt x="2145779" y="1059669"/>
                </a:cubicBezTo>
                <a:cubicBezTo>
                  <a:pt x="2148777" y="1052656"/>
                  <a:pt x="2152711" y="1049150"/>
                  <a:pt x="2157581" y="1049150"/>
                </a:cubicBezTo>
                <a:cubicBezTo>
                  <a:pt x="2177969" y="1053789"/>
                  <a:pt x="2191860" y="1063501"/>
                  <a:pt x="2199253" y="1078287"/>
                </a:cubicBezTo>
                <a:cubicBezTo>
                  <a:pt x="2199253" y="1081801"/>
                  <a:pt x="2196926" y="1084724"/>
                  <a:pt x="2192274" y="1087057"/>
                </a:cubicBezTo>
                <a:cubicBezTo>
                  <a:pt x="2190117" y="1088685"/>
                  <a:pt x="2189038" y="1089682"/>
                  <a:pt x="2189038" y="1090048"/>
                </a:cubicBezTo>
                <a:lnTo>
                  <a:pt x="2189038" y="1268110"/>
                </a:lnTo>
                <a:lnTo>
                  <a:pt x="2188088" y="1275141"/>
                </a:lnTo>
                <a:lnTo>
                  <a:pt x="2201817" y="1253969"/>
                </a:lnTo>
                <a:cubicBezTo>
                  <a:pt x="2212777" y="1227869"/>
                  <a:pt x="2216128" y="1165633"/>
                  <a:pt x="2211868" y="1067259"/>
                </a:cubicBezTo>
                <a:cubicBezTo>
                  <a:pt x="2211868" y="1057289"/>
                  <a:pt x="2212635" y="1051537"/>
                  <a:pt x="2214168" y="1050004"/>
                </a:cubicBezTo>
                <a:cubicBezTo>
                  <a:pt x="2217382" y="1047712"/>
                  <a:pt x="2223039" y="1047915"/>
                  <a:pt x="2231137" y="1050615"/>
                </a:cubicBezTo>
                <a:cubicBezTo>
                  <a:pt x="2245950" y="1055837"/>
                  <a:pt x="2255683" y="1059601"/>
                  <a:pt x="2260336" y="1061908"/>
                </a:cubicBezTo>
                <a:lnTo>
                  <a:pt x="2289840" y="1061908"/>
                </a:lnTo>
                <a:cubicBezTo>
                  <a:pt x="2289013" y="1061908"/>
                  <a:pt x="2289901" y="1059954"/>
                  <a:pt x="2292506" y="1056048"/>
                </a:cubicBezTo>
                <a:cubicBezTo>
                  <a:pt x="2297091" y="1046877"/>
                  <a:pt x="2301662" y="1041167"/>
                  <a:pt x="2306220" y="1038915"/>
                </a:cubicBezTo>
                <a:close/>
                <a:moveTo>
                  <a:pt x="4835241" y="1036351"/>
                </a:moveTo>
                <a:cubicBezTo>
                  <a:pt x="4860200" y="1039905"/>
                  <a:pt x="4878853" y="1046918"/>
                  <a:pt x="4891197" y="1057390"/>
                </a:cubicBezTo>
                <a:cubicBezTo>
                  <a:pt x="4891197" y="1061473"/>
                  <a:pt x="4889027" y="1064241"/>
                  <a:pt x="4884685" y="1065692"/>
                </a:cubicBezTo>
                <a:cubicBezTo>
                  <a:pt x="4883926" y="1065950"/>
                  <a:pt x="4883546" y="1065462"/>
                  <a:pt x="4883546" y="1064227"/>
                </a:cubicBezTo>
                <a:cubicBezTo>
                  <a:pt x="4911056" y="1118406"/>
                  <a:pt x="4955461" y="1152536"/>
                  <a:pt x="5016762" y="1166616"/>
                </a:cubicBezTo>
                <a:cubicBezTo>
                  <a:pt x="5021577" y="1166616"/>
                  <a:pt x="5020051" y="1171093"/>
                  <a:pt x="5012184" y="1180046"/>
                </a:cubicBezTo>
                <a:cubicBezTo>
                  <a:pt x="5002281" y="1186638"/>
                  <a:pt x="4995736" y="1192336"/>
                  <a:pt x="4992548" y="1197138"/>
                </a:cubicBezTo>
                <a:cubicBezTo>
                  <a:pt x="4991897" y="1197802"/>
                  <a:pt x="4991239" y="1199098"/>
                  <a:pt x="4990574" y="1201024"/>
                </a:cubicBezTo>
                <a:cubicBezTo>
                  <a:pt x="4987061" y="1212215"/>
                  <a:pt x="4979085" y="1214162"/>
                  <a:pt x="4966646" y="1206864"/>
                </a:cubicBezTo>
                <a:cubicBezTo>
                  <a:pt x="4913091" y="1167145"/>
                  <a:pt x="4882108" y="1123127"/>
                  <a:pt x="4873698" y="1074808"/>
                </a:cubicBezTo>
                <a:cubicBezTo>
                  <a:pt x="4836828" y="1132134"/>
                  <a:pt x="4787030" y="1176702"/>
                  <a:pt x="4724306" y="1208512"/>
                </a:cubicBezTo>
                <a:cubicBezTo>
                  <a:pt x="4717008" y="1212161"/>
                  <a:pt x="4711398" y="1213986"/>
                  <a:pt x="4707478" y="1213986"/>
                </a:cubicBezTo>
                <a:cubicBezTo>
                  <a:pt x="4703884" y="1211164"/>
                  <a:pt x="4705192" y="1207020"/>
                  <a:pt x="4711405" y="1201553"/>
                </a:cubicBezTo>
                <a:cubicBezTo>
                  <a:pt x="4756564" y="1170625"/>
                  <a:pt x="4791338" y="1130906"/>
                  <a:pt x="4815727" y="1082398"/>
                </a:cubicBezTo>
                <a:cubicBezTo>
                  <a:pt x="4820014" y="1074394"/>
                  <a:pt x="4823846" y="1064485"/>
                  <a:pt x="4827224" y="1052670"/>
                </a:cubicBezTo>
                <a:cubicBezTo>
                  <a:pt x="4829082" y="1044327"/>
                  <a:pt x="4831754" y="1038888"/>
                  <a:pt x="4835241" y="1036351"/>
                </a:cubicBezTo>
                <a:close/>
                <a:moveTo>
                  <a:pt x="1844391" y="1036351"/>
                </a:moveTo>
                <a:cubicBezTo>
                  <a:pt x="1869350" y="1039905"/>
                  <a:pt x="1888002" y="1046918"/>
                  <a:pt x="1900346" y="1057390"/>
                </a:cubicBezTo>
                <a:cubicBezTo>
                  <a:pt x="1900346" y="1061473"/>
                  <a:pt x="1898176" y="1064241"/>
                  <a:pt x="1893835" y="1065692"/>
                </a:cubicBezTo>
                <a:cubicBezTo>
                  <a:pt x="1893076" y="1065950"/>
                  <a:pt x="1892696" y="1065462"/>
                  <a:pt x="1892696" y="1064227"/>
                </a:cubicBezTo>
                <a:cubicBezTo>
                  <a:pt x="1920206" y="1118406"/>
                  <a:pt x="1964611" y="1152536"/>
                  <a:pt x="2025911" y="1166616"/>
                </a:cubicBezTo>
                <a:cubicBezTo>
                  <a:pt x="2030727" y="1166616"/>
                  <a:pt x="2029201" y="1171093"/>
                  <a:pt x="2021333" y="1180046"/>
                </a:cubicBezTo>
                <a:cubicBezTo>
                  <a:pt x="2011431" y="1186638"/>
                  <a:pt x="2004886" y="1192336"/>
                  <a:pt x="2001698" y="1197138"/>
                </a:cubicBezTo>
                <a:cubicBezTo>
                  <a:pt x="2001047" y="1197802"/>
                  <a:pt x="2000389" y="1199098"/>
                  <a:pt x="1999724" y="1201024"/>
                </a:cubicBezTo>
                <a:cubicBezTo>
                  <a:pt x="1996211" y="1212215"/>
                  <a:pt x="1988235" y="1214162"/>
                  <a:pt x="1975795" y="1206864"/>
                </a:cubicBezTo>
                <a:cubicBezTo>
                  <a:pt x="1922240" y="1167145"/>
                  <a:pt x="1891258" y="1123127"/>
                  <a:pt x="1882848" y="1074808"/>
                </a:cubicBezTo>
                <a:cubicBezTo>
                  <a:pt x="1845978" y="1132134"/>
                  <a:pt x="1796180" y="1176702"/>
                  <a:pt x="1733456" y="1208512"/>
                </a:cubicBezTo>
                <a:cubicBezTo>
                  <a:pt x="1726158" y="1212161"/>
                  <a:pt x="1720548" y="1213986"/>
                  <a:pt x="1716628" y="1213986"/>
                </a:cubicBezTo>
                <a:cubicBezTo>
                  <a:pt x="1713033" y="1211164"/>
                  <a:pt x="1714342" y="1207020"/>
                  <a:pt x="1720555" y="1201553"/>
                </a:cubicBezTo>
                <a:cubicBezTo>
                  <a:pt x="1765713" y="1170625"/>
                  <a:pt x="1800487" y="1130906"/>
                  <a:pt x="1824877" y="1082398"/>
                </a:cubicBezTo>
                <a:cubicBezTo>
                  <a:pt x="1829164" y="1074394"/>
                  <a:pt x="1832996" y="1064485"/>
                  <a:pt x="1836374" y="1052670"/>
                </a:cubicBezTo>
                <a:cubicBezTo>
                  <a:pt x="1838232" y="1044327"/>
                  <a:pt x="1840904" y="1038888"/>
                  <a:pt x="1844391" y="1036351"/>
                </a:cubicBezTo>
                <a:close/>
                <a:moveTo>
                  <a:pt x="2512537" y="732690"/>
                </a:moveTo>
                <a:cubicBezTo>
                  <a:pt x="2505929" y="734338"/>
                  <a:pt x="2503266" y="741328"/>
                  <a:pt x="2504548" y="753658"/>
                </a:cubicBezTo>
                <a:lnTo>
                  <a:pt x="2504548" y="788880"/>
                </a:lnTo>
                <a:lnTo>
                  <a:pt x="2575887" y="788880"/>
                </a:lnTo>
                <a:lnTo>
                  <a:pt x="2575887" y="732822"/>
                </a:lnTo>
                <a:lnTo>
                  <a:pt x="2520460" y="732822"/>
                </a:lnTo>
                <a:cubicBezTo>
                  <a:pt x="2517380" y="732185"/>
                  <a:pt x="2514740" y="732141"/>
                  <a:pt x="2512537" y="732690"/>
                </a:cubicBezTo>
                <a:close/>
                <a:moveTo>
                  <a:pt x="1850635" y="723890"/>
                </a:moveTo>
                <a:cubicBezTo>
                  <a:pt x="1845643" y="731039"/>
                  <a:pt x="1839586" y="739062"/>
                  <a:pt x="1832465" y="747961"/>
                </a:cubicBezTo>
                <a:cubicBezTo>
                  <a:pt x="1829670" y="750755"/>
                  <a:pt x="1828693" y="752295"/>
                  <a:pt x="1829534" y="752580"/>
                </a:cubicBezTo>
                <a:cubicBezTo>
                  <a:pt x="1829534" y="752092"/>
                  <a:pt x="1831637" y="751847"/>
                  <a:pt x="1835842" y="751847"/>
                </a:cubicBezTo>
                <a:cubicBezTo>
                  <a:pt x="1848810" y="751847"/>
                  <a:pt x="1860449" y="752268"/>
                  <a:pt x="1870759" y="753109"/>
                </a:cubicBezTo>
                <a:cubicBezTo>
                  <a:pt x="1877487" y="744780"/>
                  <a:pt x="1884554" y="735040"/>
                  <a:pt x="1891961" y="723890"/>
                </a:cubicBezTo>
                <a:close/>
                <a:moveTo>
                  <a:pt x="5225508" y="721346"/>
                </a:moveTo>
                <a:cubicBezTo>
                  <a:pt x="5217233" y="720492"/>
                  <a:pt x="5213516" y="723137"/>
                  <a:pt x="5214357" y="729282"/>
                </a:cubicBezTo>
                <a:lnTo>
                  <a:pt x="5214357" y="790162"/>
                </a:lnTo>
                <a:lnTo>
                  <a:pt x="5276784" y="790162"/>
                </a:lnTo>
                <a:lnTo>
                  <a:pt x="5276784" y="721346"/>
                </a:lnTo>
                <a:close/>
                <a:moveTo>
                  <a:pt x="4496066" y="721346"/>
                </a:moveTo>
                <a:cubicBezTo>
                  <a:pt x="4490424" y="720492"/>
                  <a:pt x="4488029" y="723137"/>
                  <a:pt x="4488884" y="729282"/>
                </a:cubicBezTo>
                <a:lnTo>
                  <a:pt x="4488884" y="783773"/>
                </a:lnTo>
                <a:lnTo>
                  <a:pt x="4573001" y="783773"/>
                </a:lnTo>
                <a:lnTo>
                  <a:pt x="4573001" y="721346"/>
                </a:lnTo>
                <a:close/>
                <a:moveTo>
                  <a:pt x="2897928" y="711132"/>
                </a:moveTo>
                <a:lnTo>
                  <a:pt x="2897928" y="788880"/>
                </a:lnTo>
                <a:lnTo>
                  <a:pt x="2950119" y="788880"/>
                </a:lnTo>
                <a:lnTo>
                  <a:pt x="2950119" y="711132"/>
                </a:lnTo>
                <a:close/>
                <a:moveTo>
                  <a:pt x="2799609" y="711132"/>
                </a:moveTo>
                <a:lnTo>
                  <a:pt x="2799609" y="788880"/>
                </a:lnTo>
                <a:lnTo>
                  <a:pt x="2850538" y="788880"/>
                </a:lnTo>
                <a:lnTo>
                  <a:pt x="2850538" y="711132"/>
                </a:lnTo>
                <a:close/>
                <a:moveTo>
                  <a:pt x="5441762" y="689421"/>
                </a:moveTo>
                <a:lnTo>
                  <a:pt x="5441762" y="767169"/>
                </a:lnTo>
                <a:lnTo>
                  <a:pt x="5479914" y="767169"/>
                </a:lnTo>
                <a:lnTo>
                  <a:pt x="5479914" y="689421"/>
                </a:lnTo>
                <a:close/>
                <a:moveTo>
                  <a:pt x="4451485" y="689197"/>
                </a:moveTo>
                <a:cubicBezTo>
                  <a:pt x="4454334" y="689421"/>
                  <a:pt x="4457691" y="690472"/>
                  <a:pt x="4461557" y="692351"/>
                </a:cubicBezTo>
                <a:cubicBezTo>
                  <a:pt x="4465681" y="694820"/>
                  <a:pt x="4470720" y="697750"/>
                  <a:pt x="4476675" y="701141"/>
                </a:cubicBezTo>
                <a:cubicBezTo>
                  <a:pt x="4485723" y="705998"/>
                  <a:pt x="4490641" y="708432"/>
                  <a:pt x="4491427" y="708446"/>
                </a:cubicBezTo>
                <a:lnTo>
                  <a:pt x="4575626" y="708446"/>
                </a:lnTo>
                <a:cubicBezTo>
                  <a:pt x="4575381" y="708446"/>
                  <a:pt x="4576311" y="705998"/>
                  <a:pt x="4578413" y="701101"/>
                </a:cubicBezTo>
                <a:cubicBezTo>
                  <a:pt x="4581126" y="695647"/>
                  <a:pt x="4584273" y="691700"/>
                  <a:pt x="4587854" y="689258"/>
                </a:cubicBezTo>
                <a:cubicBezTo>
                  <a:pt x="4611390" y="696516"/>
                  <a:pt x="4627342" y="706744"/>
                  <a:pt x="4635712" y="719942"/>
                </a:cubicBezTo>
                <a:cubicBezTo>
                  <a:pt x="4634437" y="724148"/>
                  <a:pt x="4631860" y="727715"/>
                  <a:pt x="4627980" y="730645"/>
                </a:cubicBezTo>
                <a:cubicBezTo>
                  <a:pt x="4625470" y="733155"/>
                  <a:pt x="4624216" y="735135"/>
                  <a:pt x="4624216" y="736587"/>
                </a:cubicBezTo>
                <a:lnTo>
                  <a:pt x="4624216" y="792767"/>
                </a:lnTo>
                <a:cubicBezTo>
                  <a:pt x="4624216" y="805762"/>
                  <a:pt x="4622703" y="813786"/>
                  <a:pt x="4619678" y="816838"/>
                </a:cubicBezTo>
                <a:cubicBezTo>
                  <a:pt x="4617562" y="821070"/>
                  <a:pt x="4610380" y="824122"/>
                  <a:pt x="4598130" y="825994"/>
                </a:cubicBezTo>
                <a:cubicBezTo>
                  <a:pt x="4582544" y="826876"/>
                  <a:pt x="4574168" y="822772"/>
                  <a:pt x="4573001" y="813684"/>
                </a:cubicBezTo>
                <a:lnTo>
                  <a:pt x="4573001" y="795391"/>
                </a:lnTo>
                <a:lnTo>
                  <a:pt x="4488884" y="795391"/>
                </a:lnTo>
                <a:lnTo>
                  <a:pt x="4488884" y="806806"/>
                </a:lnTo>
                <a:cubicBezTo>
                  <a:pt x="4488884" y="817563"/>
                  <a:pt x="4480121" y="824400"/>
                  <a:pt x="4462595" y="827317"/>
                </a:cubicBezTo>
                <a:cubicBezTo>
                  <a:pt x="4445123" y="830722"/>
                  <a:pt x="4437235" y="825038"/>
                  <a:pt x="4438930" y="810265"/>
                </a:cubicBezTo>
                <a:lnTo>
                  <a:pt x="4438930" y="705943"/>
                </a:lnTo>
                <a:cubicBezTo>
                  <a:pt x="4438930" y="698455"/>
                  <a:pt x="4440775" y="693477"/>
                  <a:pt x="4444465" y="691008"/>
                </a:cubicBezTo>
                <a:cubicBezTo>
                  <a:pt x="4446296" y="689577"/>
                  <a:pt x="4448636" y="688973"/>
                  <a:pt x="4451485" y="689197"/>
                </a:cubicBezTo>
                <a:close/>
                <a:moveTo>
                  <a:pt x="4892479" y="671536"/>
                </a:moveTo>
                <a:lnTo>
                  <a:pt x="4892479" y="686796"/>
                </a:lnTo>
                <a:cubicBezTo>
                  <a:pt x="4892479" y="694338"/>
                  <a:pt x="4884977" y="698611"/>
                  <a:pt x="4869974" y="699615"/>
                </a:cubicBezTo>
                <a:cubicBezTo>
                  <a:pt x="4858485" y="701324"/>
                  <a:pt x="4852740" y="698326"/>
                  <a:pt x="4852740" y="690622"/>
                </a:cubicBezTo>
                <a:lnTo>
                  <a:pt x="4852740" y="684314"/>
                </a:lnTo>
                <a:lnTo>
                  <a:pt x="4841406" y="684314"/>
                </a:lnTo>
                <a:lnTo>
                  <a:pt x="4841406" y="740331"/>
                </a:lnTo>
                <a:lnTo>
                  <a:pt x="4859129" y="726901"/>
                </a:lnTo>
                <a:cubicBezTo>
                  <a:pt x="4857651" y="722655"/>
                  <a:pt x="4853818" y="715229"/>
                  <a:pt x="4847633" y="704621"/>
                </a:cubicBezTo>
                <a:cubicBezTo>
                  <a:pt x="4870761" y="704621"/>
                  <a:pt x="4889542" y="718152"/>
                  <a:pt x="4903975" y="745214"/>
                </a:cubicBezTo>
                <a:cubicBezTo>
                  <a:pt x="4903975" y="750810"/>
                  <a:pt x="4903341" y="755652"/>
                  <a:pt x="4902075" y="759740"/>
                </a:cubicBezTo>
                <a:lnTo>
                  <a:pt x="4899196" y="764793"/>
                </a:lnTo>
                <a:lnTo>
                  <a:pt x="4903888" y="758847"/>
                </a:lnTo>
                <a:cubicBezTo>
                  <a:pt x="4918332" y="734715"/>
                  <a:pt x="4926818" y="706466"/>
                  <a:pt x="4929348" y="674099"/>
                </a:cubicBezTo>
                <a:lnTo>
                  <a:pt x="4926886" y="674099"/>
                </a:lnTo>
                <a:cubicBezTo>
                  <a:pt x="4927632" y="674099"/>
                  <a:pt x="4927585" y="674947"/>
                  <a:pt x="4926744" y="676643"/>
                </a:cubicBezTo>
                <a:cubicBezTo>
                  <a:pt x="4923502" y="682042"/>
                  <a:pt x="4920334" y="685446"/>
                  <a:pt x="4917242" y="686857"/>
                </a:cubicBezTo>
                <a:cubicBezTo>
                  <a:pt x="4911585" y="685881"/>
                  <a:pt x="4903331" y="680773"/>
                  <a:pt x="4892479" y="671536"/>
                </a:cubicBezTo>
                <a:close/>
                <a:moveTo>
                  <a:pt x="4254400" y="666428"/>
                </a:moveTo>
                <a:cubicBezTo>
                  <a:pt x="4256042" y="684673"/>
                  <a:pt x="4262845" y="701650"/>
                  <a:pt x="4274809" y="717358"/>
                </a:cubicBezTo>
                <a:cubicBezTo>
                  <a:pt x="4281537" y="700171"/>
                  <a:pt x="4284901" y="683195"/>
                  <a:pt x="4284901" y="666428"/>
                </a:cubicBezTo>
                <a:close/>
                <a:moveTo>
                  <a:pt x="4231428" y="666428"/>
                </a:moveTo>
                <a:lnTo>
                  <a:pt x="4231428" y="790142"/>
                </a:lnTo>
                <a:cubicBezTo>
                  <a:pt x="4241846" y="779981"/>
                  <a:pt x="4251158" y="767318"/>
                  <a:pt x="4259365" y="752153"/>
                </a:cubicBezTo>
                <a:cubicBezTo>
                  <a:pt x="4246614" y="725402"/>
                  <a:pt x="4239838" y="696828"/>
                  <a:pt x="4239038" y="666428"/>
                </a:cubicBezTo>
                <a:close/>
                <a:moveTo>
                  <a:pt x="2553016" y="665167"/>
                </a:moveTo>
                <a:cubicBezTo>
                  <a:pt x="2530579" y="686898"/>
                  <a:pt x="2509737" y="703759"/>
                  <a:pt x="2490488" y="715751"/>
                </a:cubicBezTo>
                <a:cubicBezTo>
                  <a:pt x="2494313" y="716253"/>
                  <a:pt x="2498966" y="718070"/>
                  <a:pt x="2504446" y="721204"/>
                </a:cubicBezTo>
                <a:lnTo>
                  <a:pt x="2572143" y="721204"/>
                </a:lnTo>
                <a:cubicBezTo>
                  <a:pt x="2572482" y="721204"/>
                  <a:pt x="2575114" y="718742"/>
                  <a:pt x="2580038" y="713818"/>
                </a:cubicBezTo>
                <a:cubicBezTo>
                  <a:pt x="2580892" y="712122"/>
                  <a:pt x="2581638" y="711274"/>
                  <a:pt x="2582276" y="711274"/>
                </a:cubicBezTo>
                <a:cubicBezTo>
                  <a:pt x="2569891" y="696393"/>
                  <a:pt x="2560138" y="681024"/>
                  <a:pt x="2553016" y="665167"/>
                </a:cubicBezTo>
                <a:close/>
                <a:moveTo>
                  <a:pt x="2522519" y="630179"/>
                </a:moveTo>
                <a:cubicBezTo>
                  <a:pt x="2525168" y="630328"/>
                  <a:pt x="2528124" y="630956"/>
                  <a:pt x="2531387" y="632061"/>
                </a:cubicBezTo>
                <a:cubicBezTo>
                  <a:pt x="2557757" y="637501"/>
                  <a:pt x="2570942" y="642106"/>
                  <a:pt x="2570942" y="645877"/>
                </a:cubicBezTo>
                <a:cubicBezTo>
                  <a:pt x="2571783" y="649621"/>
                  <a:pt x="2570461" y="652782"/>
                  <a:pt x="2566975" y="655359"/>
                </a:cubicBezTo>
                <a:cubicBezTo>
                  <a:pt x="2566283" y="656037"/>
                  <a:pt x="2565903" y="656200"/>
                  <a:pt x="2565835" y="655848"/>
                </a:cubicBezTo>
                <a:cubicBezTo>
                  <a:pt x="2570542" y="665248"/>
                  <a:pt x="2581279" y="673937"/>
                  <a:pt x="2598045" y="681913"/>
                </a:cubicBezTo>
                <a:cubicBezTo>
                  <a:pt x="2619152" y="692046"/>
                  <a:pt x="2646235" y="699602"/>
                  <a:pt x="2679293" y="704580"/>
                </a:cubicBezTo>
                <a:cubicBezTo>
                  <a:pt x="2686211" y="706778"/>
                  <a:pt x="2689671" y="708711"/>
                  <a:pt x="2689671" y="710379"/>
                </a:cubicBezTo>
                <a:cubicBezTo>
                  <a:pt x="2690525" y="712170"/>
                  <a:pt x="2688321" y="715541"/>
                  <a:pt x="2683058" y="720492"/>
                </a:cubicBezTo>
                <a:cubicBezTo>
                  <a:pt x="2674308" y="727668"/>
                  <a:pt x="2668400" y="735847"/>
                  <a:pt x="2665334" y="745031"/>
                </a:cubicBezTo>
                <a:cubicBezTo>
                  <a:pt x="2664154" y="749725"/>
                  <a:pt x="2662133" y="752790"/>
                  <a:pt x="2659271" y="754228"/>
                </a:cubicBezTo>
                <a:cubicBezTo>
                  <a:pt x="2652679" y="756141"/>
                  <a:pt x="2640680" y="750287"/>
                  <a:pt x="2623276" y="736668"/>
                </a:cubicBezTo>
                <a:lnTo>
                  <a:pt x="2623276" y="804161"/>
                </a:lnTo>
                <a:cubicBezTo>
                  <a:pt x="2625840" y="813046"/>
                  <a:pt x="2617280" y="819435"/>
                  <a:pt x="2597597" y="823329"/>
                </a:cubicBezTo>
                <a:cubicBezTo>
                  <a:pt x="2583124" y="826842"/>
                  <a:pt x="2575887" y="822189"/>
                  <a:pt x="2575887" y="809370"/>
                </a:cubicBezTo>
                <a:lnTo>
                  <a:pt x="2575887" y="799217"/>
                </a:lnTo>
                <a:lnTo>
                  <a:pt x="2504548" y="799217"/>
                </a:lnTo>
                <a:lnTo>
                  <a:pt x="2504548" y="810632"/>
                </a:lnTo>
                <a:cubicBezTo>
                  <a:pt x="2505389" y="817780"/>
                  <a:pt x="2496958" y="823342"/>
                  <a:pt x="2479256" y="827317"/>
                </a:cubicBezTo>
                <a:cubicBezTo>
                  <a:pt x="2463670" y="830722"/>
                  <a:pt x="2456724" y="827208"/>
                  <a:pt x="2458420" y="816777"/>
                </a:cubicBezTo>
                <a:lnTo>
                  <a:pt x="2458420" y="732822"/>
                </a:lnTo>
                <a:cubicBezTo>
                  <a:pt x="2442183" y="741260"/>
                  <a:pt x="2426827" y="747608"/>
                  <a:pt x="2412353" y="751868"/>
                </a:cubicBezTo>
                <a:cubicBezTo>
                  <a:pt x="2394542" y="755354"/>
                  <a:pt x="2390812" y="752153"/>
                  <a:pt x="2401162" y="742264"/>
                </a:cubicBezTo>
                <a:cubicBezTo>
                  <a:pt x="2449983" y="714510"/>
                  <a:pt x="2485245" y="681004"/>
                  <a:pt x="2506949" y="641747"/>
                </a:cubicBezTo>
                <a:cubicBezTo>
                  <a:pt x="2509380" y="633587"/>
                  <a:pt x="2514570" y="629731"/>
                  <a:pt x="2522519" y="630179"/>
                </a:cubicBezTo>
                <a:close/>
                <a:moveTo>
                  <a:pt x="4841406" y="625570"/>
                </a:moveTo>
                <a:lnTo>
                  <a:pt x="4841406" y="671413"/>
                </a:lnTo>
                <a:lnTo>
                  <a:pt x="4852740" y="671413"/>
                </a:lnTo>
                <a:lnTo>
                  <a:pt x="4852740" y="625570"/>
                </a:lnTo>
                <a:close/>
                <a:moveTo>
                  <a:pt x="2808236" y="625570"/>
                </a:moveTo>
                <a:cubicBezTo>
                  <a:pt x="2800788" y="624729"/>
                  <a:pt x="2797913" y="626371"/>
                  <a:pt x="2799609" y="630494"/>
                </a:cubicBezTo>
                <a:lnTo>
                  <a:pt x="2799609" y="699513"/>
                </a:lnTo>
                <a:lnTo>
                  <a:pt x="2850538" y="699513"/>
                </a:lnTo>
                <a:lnTo>
                  <a:pt x="2850538" y="625570"/>
                </a:lnTo>
                <a:close/>
                <a:moveTo>
                  <a:pt x="2897928" y="624309"/>
                </a:moveTo>
                <a:lnTo>
                  <a:pt x="2897928" y="699513"/>
                </a:lnTo>
                <a:lnTo>
                  <a:pt x="2950119" y="699513"/>
                </a:lnTo>
                <a:lnTo>
                  <a:pt x="2950119" y="624309"/>
                </a:lnTo>
                <a:close/>
                <a:moveTo>
                  <a:pt x="5448497" y="614094"/>
                </a:moveTo>
                <a:cubicBezTo>
                  <a:pt x="5444550" y="614664"/>
                  <a:pt x="5442304" y="616828"/>
                  <a:pt x="5441762" y="620585"/>
                </a:cubicBezTo>
                <a:lnTo>
                  <a:pt x="5441762" y="677803"/>
                </a:lnTo>
                <a:lnTo>
                  <a:pt x="5479914" y="677803"/>
                </a:lnTo>
                <a:lnTo>
                  <a:pt x="5479914" y="614094"/>
                </a:lnTo>
                <a:close/>
                <a:moveTo>
                  <a:pt x="4780119" y="614094"/>
                </a:moveTo>
                <a:lnTo>
                  <a:pt x="4780119" y="640811"/>
                </a:lnTo>
                <a:cubicBezTo>
                  <a:pt x="4790293" y="645504"/>
                  <a:pt x="4797476" y="651018"/>
                  <a:pt x="4801667" y="657353"/>
                </a:cubicBezTo>
                <a:lnTo>
                  <a:pt x="4801667" y="614094"/>
                </a:lnTo>
                <a:close/>
                <a:moveTo>
                  <a:pt x="2138759" y="610249"/>
                </a:moveTo>
                <a:cubicBezTo>
                  <a:pt x="2133130" y="609407"/>
                  <a:pt x="2130315" y="611510"/>
                  <a:pt x="2130315" y="616556"/>
                </a:cubicBezTo>
                <a:lnTo>
                  <a:pt x="2130315" y="750545"/>
                </a:lnTo>
                <a:cubicBezTo>
                  <a:pt x="2149184" y="734484"/>
                  <a:pt x="2162437" y="716260"/>
                  <a:pt x="2170074" y="695871"/>
                </a:cubicBezTo>
                <a:cubicBezTo>
                  <a:pt x="2178362" y="677640"/>
                  <a:pt x="2182507" y="649099"/>
                  <a:pt x="2182507" y="610249"/>
                </a:cubicBezTo>
                <a:close/>
                <a:moveTo>
                  <a:pt x="1913814" y="610249"/>
                </a:moveTo>
                <a:lnTo>
                  <a:pt x="1913814" y="662481"/>
                </a:lnTo>
                <a:lnTo>
                  <a:pt x="1934080" y="662481"/>
                </a:lnTo>
                <a:lnTo>
                  <a:pt x="1934080" y="610249"/>
                </a:lnTo>
                <a:close/>
                <a:moveTo>
                  <a:pt x="1851245" y="610249"/>
                </a:moveTo>
                <a:lnTo>
                  <a:pt x="1851245" y="662481"/>
                </a:lnTo>
                <a:lnTo>
                  <a:pt x="1870250" y="662481"/>
                </a:lnTo>
                <a:lnTo>
                  <a:pt x="1870250" y="610249"/>
                </a:lnTo>
                <a:close/>
                <a:moveTo>
                  <a:pt x="1794914" y="610012"/>
                </a:moveTo>
                <a:cubicBezTo>
                  <a:pt x="1791183" y="610811"/>
                  <a:pt x="1789958" y="614715"/>
                  <a:pt x="1791240" y="621725"/>
                </a:cubicBezTo>
                <a:lnTo>
                  <a:pt x="1791240" y="662481"/>
                </a:lnTo>
                <a:lnTo>
                  <a:pt x="1808963" y="662481"/>
                </a:lnTo>
                <a:lnTo>
                  <a:pt x="1808963" y="610249"/>
                </a:lnTo>
                <a:lnTo>
                  <a:pt x="1799481" y="610249"/>
                </a:lnTo>
                <a:cubicBezTo>
                  <a:pt x="1797680" y="609825"/>
                  <a:pt x="1796158" y="609746"/>
                  <a:pt x="1794914" y="610012"/>
                </a:cubicBezTo>
                <a:close/>
                <a:moveTo>
                  <a:pt x="4472972" y="607705"/>
                </a:moveTo>
                <a:cubicBezTo>
                  <a:pt x="4453248" y="636477"/>
                  <a:pt x="4438971" y="654735"/>
                  <a:pt x="4430140" y="662481"/>
                </a:cubicBezTo>
                <a:lnTo>
                  <a:pt x="4510432" y="662481"/>
                </a:lnTo>
                <a:lnTo>
                  <a:pt x="4510432" y="607705"/>
                </a:lnTo>
                <a:close/>
                <a:moveTo>
                  <a:pt x="2484506" y="589698"/>
                </a:moveTo>
                <a:cubicBezTo>
                  <a:pt x="2508787" y="595110"/>
                  <a:pt x="2525255" y="602137"/>
                  <a:pt x="2533910" y="610778"/>
                </a:cubicBezTo>
                <a:cubicBezTo>
                  <a:pt x="2533910" y="614820"/>
                  <a:pt x="2530308" y="618035"/>
                  <a:pt x="2523105" y="620422"/>
                </a:cubicBezTo>
                <a:cubicBezTo>
                  <a:pt x="2517258" y="622633"/>
                  <a:pt x="2513284" y="624790"/>
                  <a:pt x="2511181" y="626893"/>
                </a:cubicBezTo>
                <a:cubicBezTo>
                  <a:pt x="2493710" y="641747"/>
                  <a:pt x="2470954" y="657007"/>
                  <a:pt x="2442915" y="672675"/>
                </a:cubicBezTo>
                <a:cubicBezTo>
                  <a:pt x="2430408" y="679580"/>
                  <a:pt x="2422513" y="682408"/>
                  <a:pt x="2419231" y="681160"/>
                </a:cubicBezTo>
                <a:cubicBezTo>
                  <a:pt x="2417264" y="678420"/>
                  <a:pt x="2420479" y="672451"/>
                  <a:pt x="2428875" y="663254"/>
                </a:cubicBezTo>
                <a:cubicBezTo>
                  <a:pt x="2442902" y="649228"/>
                  <a:pt x="2456582" y="630549"/>
                  <a:pt x="2469916" y="607217"/>
                </a:cubicBezTo>
                <a:cubicBezTo>
                  <a:pt x="2475749" y="595537"/>
                  <a:pt x="2480612" y="589698"/>
                  <a:pt x="2484506" y="589698"/>
                </a:cubicBezTo>
                <a:close/>
                <a:moveTo>
                  <a:pt x="1613665" y="573074"/>
                </a:moveTo>
                <a:cubicBezTo>
                  <a:pt x="1623187" y="574959"/>
                  <a:pt x="1636433" y="584380"/>
                  <a:pt x="1653403" y="601336"/>
                </a:cubicBezTo>
                <a:cubicBezTo>
                  <a:pt x="1656293" y="606016"/>
                  <a:pt x="1657310" y="609089"/>
                  <a:pt x="1656456" y="610554"/>
                </a:cubicBezTo>
                <a:cubicBezTo>
                  <a:pt x="1656456" y="613755"/>
                  <a:pt x="1653024" y="615356"/>
                  <a:pt x="1646160" y="615356"/>
                </a:cubicBezTo>
                <a:lnTo>
                  <a:pt x="1549916" y="615356"/>
                </a:lnTo>
                <a:cubicBezTo>
                  <a:pt x="1546036" y="614515"/>
                  <a:pt x="1544097" y="618320"/>
                  <a:pt x="1544097" y="626771"/>
                </a:cubicBezTo>
                <a:lnTo>
                  <a:pt x="1544097" y="693124"/>
                </a:lnTo>
                <a:lnTo>
                  <a:pt x="1582329" y="693124"/>
                </a:lnTo>
                <a:cubicBezTo>
                  <a:pt x="1581637" y="693124"/>
                  <a:pt x="1583883" y="689794"/>
                  <a:pt x="1589064" y="683134"/>
                </a:cubicBezTo>
                <a:cubicBezTo>
                  <a:pt x="1597543" y="672770"/>
                  <a:pt x="1603572" y="667588"/>
                  <a:pt x="1607153" y="667588"/>
                </a:cubicBezTo>
                <a:cubicBezTo>
                  <a:pt x="1615211" y="669596"/>
                  <a:pt x="1626063" y="677850"/>
                  <a:pt x="1639709" y="692351"/>
                </a:cubicBezTo>
                <a:cubicBezTo>
                  <a:pt x="1643209" y="696190"/>
                  <a:pt x="1644294" y="699812"/>
                  <a:pt x="1642965" y="703217"/>
                </a:cubicBezTo>
                <a:cubicBezTo>
                  <a:pt x="1641093" y="705089"/>
                  <a:pt x="1637051" y="706025"/>
                  <a:pt x="1630838" y="706025"/>
                </a:cubicBezTo>
                <a:lnTo>
                  <a:pt x="1544097" y="706025"/>
                </a:lnTo>
                <a:lnTo>
                  <a:pt x="1544097" y="796551"/>
                </a:lnTo>
                <a:lnTo>
                  <a:pt x="1610409" y="796551"/>
                </a:lnTo>
                <a:cubicBezTo>
                  <a:pt x="1609785" y="796551"/>
                  <a:pt x="1612111" y="793540"/>
                  <a:pt x="1617388" y="787517"/>
                </a:cubicBezTo>
                <a:cubicBezTo>
                  <a:pt x="1624428" y="777818"/>
                  <a:pt x="1630031" y="771883"/>
                  <a:pt x="1634195" y="769713"/>
                </a:cubicBezTo>
                <a:cubicBezTo>
                  <a:pt x="1642741" y="771585"/>
                  <a:pt x="1655119" y="780185"/>
                  <a:pt x="1671330" y="795513"/>
                </a:cubicBezTo>
                <a:cubicBezTo>
                  <a:pt x="1673337" y="798891"/>
                  <a:pt x="1673771" y="801970"/>
                  <a:pt x="1672632" y="804751"/>
                </a:cubicBezTo>
                <a:cubicBezTo>
                  <a:pt x="1671058" y="807871"/>
                  <a:pt x="1667769" y="809431"/>
                  <a:pt x="1662763" y="809431"/>
                </a:cubicBezTo>
                <a:lnTo>
                  <a:pt x="1372932" y="809431"/>
                </a:lnTo>
                <a:cubicBezTo>
                  <a:pt x="1367628" y="809431"/>
                  <a:pt x="1364298" y="807403"/>
                  <a:pt x="1362942" y="803347"/>
                </a:cubicBezTo>
                <a:cubicBezTo>
                  <a:pt x="1361884" y="798817"/>
                  <a:pt x="1364359" y="796551"/>
                  <a:pt x="1370369" y="796551"/>
                </a:cubicBezTo>
                <a:lnTo>
                  <a:pt x="1492881" y="796551"/>
                </a:lnTo>
                <a:lnTo>
                  <a:pt x="1492881" y="706025"/>
                </a:lnTo>
                <a:lnTo>
                  <a:pt x="1407401" y="706025"/>
                </a:lnTo>
                <a:cubicBezTo>
                  <a:pt x="1402559" y="706025"/>
                  <a:pt x="1398882" y="704132"/>
                  <a:pt x="1396373" y="700348"/>
                </a:cubicBezTo>
                <a:cubicBezTo>
                  <a:pt x="1395165" y="695532"/>
                  <a:pt x="1397566" y="693124"/>
                  <a:pt x="1403576" y="693124"/>
                </a:cubicBezTo>
                <a:lnTo>
                  <a:pt x="1492881" y="693124"/>
                </a:lnTo>
                <a:lnTo>
                  <a:pt x="1492881" y="615356"/>
                </a:lnTo>
                <a:lnTo>
                  <a:pt x="1397187" y="615356"/>
                </a:lnTo>
                <a:cubicBezTo>
                  <a:pt x="1391489" y="615356"/>
                  <a:pt x="1387495" y="613633"/>
                  <a:pt x="1385202" y="610188"/>
                </a:cubicBezTo>
                <a:cubicBezTo>
                  <a:pt x="1382923" y="605046"/>
                  <a:pt x="1385215" y="602476"/>
                  <a:pt x="1392079" y="602476"/>
                </a:cubicBezTo>
                <a:lnTo>
                  <a:pt x="1589980" y="602476"/>
                </a:lnTo>
                <a:cubicBezTo>
                  <a:pt x="1590061" y="602476"/>
                  <a:pt x="1592815" y="598596"/>
                  <a:pt x="1598241" y="590837"/>
                </a:cubicBezTo>
                <a:cubicBezTo>
                  <a:pt x="1604359" y="581206"/>
                  <a:pt x="1609501" y="575285"/>
                  <a:pt x="1613665" y="573074"/>
                </a:cubicBezTo>
                <a:close/>
                <a:moveTo>
                  <a:pt x="4901411" y="564283"/>
                </a:moveTo>
                <a:cubicBezTo>
                  <a:pt x="4901411" y="563619"/>
                  <a:pt x="4900244" y="564466"/>
                  <a:pt x="4897911" y="566827"/>
                </a:cubicBezTo>
                <a:cubicBezTo>
                  <a:pt x="4894290" y="569716"/>
                  <a:pt x="4892479" y="572253"/>
                  <a:pt x="4892479" y="574437"/>
                </a:cubicBezTo>
                <a:lnTo>
                  <a:pt x="4892479" y="653101"/>
                </a:lnTo>
                <a:lnTo>
                  <a:pt x="4894880" y="600421"/>
                </a:lnTo>
                <a:cubicBezTo>
                  <a:pt x="4893184" y="589853"/>
                  <a:pt x="4902666" y="586788"/>
                  <a:pt x="4923326" y="591224"/>
                </a:cubicBezTo>
                <a:cubicBezTo>
                  <a:pt x="4935114" y="594425"/>
                  <a:pt x="4938607" y="600692"/>
                  <a:pt x="4933805" y="610025"/>
                </a:cubicBezTo>
                <a:cubicBezTo>
                  <a:pt x="4931797" y="612711"/>
                  <a:pt x="4930780" y="614908"/>
                  <a:pt x="4930752" y="616617"/>
                </a:cubicBezTo>
                <a:lnTo>
                  <a:pt x="4929511" y="661199"/>
                </a:lnTo>
                <a:lnTo>
                  <a:pt x="4930997" y="661199"/>
                </a:lnTo>
                <a:cubicBezTo>
                  <a:pt x="4932475" y="652341"/>
                  <a:pt x="4934062" y="624560"/>
                  <a:pt x="4935758" y="577855"/>
                </a:cubicBezTo>
                <a:cubicBezTo>
                  <a:pt x="4936599" y="569445"/>
                  <a:pt x="4937020" y="564921"/>
                  <a:pt x="4937020" y="564283"/>
                </a:cubicBezTo>
                <a:close/>
                <a:moveTo>
                  <a:pt x="4845944" y="564283"/>
                </a:moveTo>
                <a:cubicBezTo>
                  <a:pt x="4842064" y="563442"/>
                  <a:pt x="4840552" y="565192"/>
                  <a:pt x="4841406" y="569533"/>
                </a:cubicBezTo>
                <a:lnTo>
                  <a:pt x="4841406" y="612690"/>
                </a:lnTo>
                <a:lnTo>
                  <a:pt x="4852740" y="612690"/>
                </a:lnTo>
                <a:lnTo>
                  <a:pt x="4852740" y="564283"/>
                </a:lnTo>
                <a:close/>
                <a:moveTo>
                  <a:pt x="1857914" y="560078"/>
                </a:moveTo>
                <a:cubicBezTo>
                  <a:pt x="1852197" y="561230"/>
                  <a:pt x="1849974" y="566979"/>
                  <a:pt x="1851245" y="577326"/>
                </a:cubicBezTo>
                <a:lnTo>
                  <a:pt x="1851245" y="597369"/>
                </a:lnTo>
                <a:lnTo>
                  <a:pt x="1870250" y="597369"/>
                </a:lnTo>
                <a:lnTo>
                  <a:pt x="1870250" y="560458"/>
                </a:lnTo>
                <a:lnTo>
                  <a:pt x="1864797" y="560458"/>
                </a:lnTo>
                <a:cubicBezTo>
                  <a:pt x="1862114" y="559820"/>
                  <a:pt x="1859820" y="559694"/>
                  <a:pt x="1857914" y="560078"/>
                </a:cubicBezTo>
                <a:close/>
                <a:moveTo>
                  <a:pt x="3845779" y="528664"/>
                </a:moveTo>
                <a:cubicBezTo>
                  <a:pt x="3848099" y="528332"/>
                  <a:pt x="3850948" y="528709"/>
                  <a:pt x="3854326" y="529794"/>
                </a:cubicBezTo>
                <a:cubicBezTo>
                  <a:pt x="3886882" y="533525"/>
                  <a:pt x="3902306" y="538069"/>
                  <a:pt x="3900596" y="543427"/>
                </a:cubicBezTo>
                <a:cubicBezTo>
                  <a:pt x="3900596" y="545611"/>
                  <a:pt x="3899003" y="548304"/>
                  <a:pt x="3895815" y="551505"/>
                </a:cubicBezTo>
                <a:cubicBezTo>
                  <a:pt x="3892003" y="554544"/>
                  <a:pt x="3889771" y="558030"/>
                  <a:pt x="3889120" y="561964"/>
                </a:cubicBezTo>
                <a:cubicBezTo>
                  <a:pt x="3886516" y="570279"/>
                  <a:pt x="3885200" y="571900"/>
                  <a:pt x="3885173" y="566827"/>
                </a:cubicBezTo>
                <a:cubicBezTo>
                  <a:pt x="3886950" y="597674"/>
                  <a:pt x="3887838" y="618917"/>
                  <a:pt x="3887838" y="630555"/>
                </a:cubicBezTo>
                <a:lnTo>
                  <a:pt x="3946236" y="630555"/>
                </a:lnTo>
                <a:cubicBezTo>
                  <a:pt x="3956451" y="610126"/>
                  <a:pt x="3965051" y="599912"/>
                  <a:pt x="3972037" y="599912"/>
                </a:cubicBezTo>
                <a:cubicBezTo>
                  <a:pt x="3981126" y="600929"/>
                  <a:pt x="3995362" y="610683"/>
                  <a:pt x="4014746" y="629172"/>
                </a:cubicBezTo>
                <a:cubicBezTo>
                  <a:pt x="4017812" y="632590"/>
                  <a:pt x="4018775" y="635785"/>
                  <a:pt x="4017636" y="638756"/>
                </a:cubicBezTo>
                <a:cubicBezTo>
                  <a:pt x="4016089" y="641889"/>
                  <a:pt x="4012807" y="643456"/>
                  <a:pt x="4007788" y="643456"/>
                </a:cubicBezTo>
                <a:lnTo>
                  <a:pt x="3890382" y="643456"/>
                </a:lnTo>
                <a:cubicBezTo>
                  <a:pt x="3896228" y="673557"/>
                  <a:pt x="3909848" y="700714"/>
                  <a:pt x="3931240" y="724928"/>
                </a:cubicBezTo>
                <a:cubicBezTo>
                  <a:pt x="3948373" y="745045"/>
                  <a:pt x="3977558" y="761838"/>
                  <a:pt x="4018796" y="775308"/>
                </a:cubicBezTo>
                <a:cubicBezTo>
                  <a:pt x="4019867" y="775851"/>
                  <a:pt x="4020945" y="776129"/>
                  <a:pt x="4022031" y="776143"/>
                </a:cubicBezTo>
                <a:cubicBezTo>
                  <a:pt x="4031309" y="778082"/>
                  <a:pt x="4031472" y="781948"/>
                  <a:pt x="4022519" y="787741"/>
                </a:cubicBezTo>
                <a:cubicBezTo>
                  <a:pt x="4022248" y="787741"/>
                  <a:pt x="4021820" y="788032"/>
                  <a:pt x="4021237" y="788616"/>
                </a:cubicBezTo>
                <a:cubicBezTo>
                  <a:pt x="4012786" y="791166"/>
                  <a:pt x="4004878" y="796117"/>
                  <a:pt x="3997512" y="803469"/>
                </a:cubicBezTo>
                <a:cubicBezTo>
                  <a:pt x="3995152" y="805056"/>
                  <a:pt x="3992947" y="807559"/>
                  <a:pt x="3990899" y="810978"/>
                </a:cubicBezTo>
                <a:cubicBezTo>
                  <a:pt x="3988783" y="816254"/>
                  <a:pt x="3985385" y="819571"/>
                  <a:pt x="3980705" y="820928"/>
                </a:cubicBezTo>
                <a:cubicBezTo>
                  <a:pt x="3944920" y="804148"/>
                  <a:pt x="3917437" y="778326"/>
                  <a:pt x="3898256" y="743464"/>
                </a:cubicBezTo>
                <a:cubicBezTo>
                  <a:pt x="3890470" y="723551"/>
                  <a:pt x="3885118" y="698727"/>
                  <a:pt x="3882202" y="668992"/>
                </a:cubicBezTo>
                <a:cubicBezTo>
                  <a:pt x="3876383" y="731106"/>
                  <a:pt x="3849083" y="773931"/>
                  <a:pt x="3800303" y="797467"/>
                </a:cubicBezTo>
                <a:cubicBezTo>
                  <a:pt x="3786399" y="805267"/>
                  <a:pt x="3770236" y="812517"/>
                  <a:pt x="3751815" y="819218"/>
                </a:cubicBezTo>
                <a:cubicBezTo>
                  <a:pt x="3727479" y="826313"/>
                  <a:pt x="3722168" y="824502"/>
                  <a:pt x="3735883" y="813786"/>
                </a:cubicBezTo>
                <a:cubicBezTo>
                  <a:pt x="3774530" y="794455"/>
                  <a:pt x="3800940" y="772304"/>
                  <a:pt x="3815116" y="747330"/>
                </a:cubicBezTo>
                <a:cubicBezTo>
                  <a:pt x="3829441" y="723700"/>
                  <a:pt x="3837458" y="689075"/>
                  <a:pt x="3839167" y="643456"/>
                </a:cubicBezTo>
                <a:lnTo>
                  <a:pt x="3747318" y="643456"/>
                </a:lnTo>
                <a:cubicBezTo>
                  <a:pt x="3742204" y="643456"/>
                  <a:pt x="3737843" y="642249"/>
                  <a:pt x="3734234" y="639834"/>
                </a:cubicBezTo>
                <a:cubicBezTo>
                  <a:pt x="3731833" y="633648"/>
                  <a:pt x="3734065" y="630555"/>
                  <a:pt x="3740929" y="630555"/>
                </a:cubicBezTo>
                <a:lnTo>
                  <a:pt x="3840449" y="630555"/>
                </a:lnTo>
                <a:cubicBezTo>
                  <a:pt x="3840449" y="626337"/>
                  <a:pt x="3840449" y="619120"/>
                  <a:pt x="3840449" y="608906"/>
                </a:cubicBezTo>
                <a:cubicBezTo>
                  <a:pt x="3841290" y="581152"/>
                  <a:pt x="3840862" y="561774"/>
                  <a:pt x="3839167" y="550773"/>
                </a:cubicBezTo>
                <a:cubicBezTo>
                  <a:pt x="3836613" y="537028"/>
                  <a:pt x="3838817" y="529658"/>
                  <a:pt x="3845779" y="528664"/>
                </a:cubicBezTo>
                <a:close/>
                <a:moveTo>
                  <a:pt x="5103219" y="528431"/>
                </a:moveTo>
                <a:cubicBezTo>
                  <a:pt x="5136453" y="529475"/>
                  <a:pt x="5148037" y="535085"/>
                  <a:pt x="5137972" y="545258"/>
                </a:cubicBezTo>
                <a:cubicBezTo>
                  <a:pt x="5136128" y="547714"/>
                  <a:pt x="5135205" y="549776"/>
                  <a:pt x="5135205" y="551444"/>
                </a:cubicBezTo>
                <a:lnTo>
                  <a:pt x="5135205" y="602476"/>
                </a:lnTo>
                <a:lnTo>
                  <a:pt x="5138949" y="602476"/>
                </a:lnTo>
                <a:cubicBezTo>
                  <a:pt x="5137932" y="602476"/>
                  <a:pt x="5138413" y="600482"/>
                  <a:pt x="5140394" y="596494"/>
                </a:cubicBezTo>
                <a:cubicBezTo>
                  <a:pt x="5150730" y="580026"/>
                  <a:pt x="5158042" y="573074"/>
                  <a:pt x="5162328" y="575637"/>
                </a:cubicBezTo>
                <a:cubicBezTo>
                  <a:pt x="5198534" y="570659"/>
                  <a:pt x="5237594" y="558525"/>
                  <a:pt x="5279510" y="539235"/>
                </a:cubicBezTo>
                <a:cubicBezTo>
                  <a:pt x="5289060" y="532860"/>
                  <a:pt x="5298827" y="534162"/>
                  <a:pt x="5308811" y="543142"/>
                </a:cubicBezTo>
                <a:cubicBezTo>
                  <a:pt x="5338627" y="573419"/>
                  <a:pt x="5341774" y="586001"/>
                  <a:pt x="5318252" y="580887"/>
                </a:cubicBezTo>
                <a:cubicBezTo>
                  <a:pt x="5316190" y="580887"/>
                  <a:pt x="5314305" y="580887"/>
                  <a:pt x="5312595" y="580887"/>
                </a:cubicBezTo>
                <a:cubicBezTo>
                  <a:pt x="5293252" y="580887"/>
                  <a:pt x="5277530" y="581606"/>
                  <a:pt x="5265430" y="583044"/>
                </a:cubicBezTo>
                <a:lnTo>
                  <a:pt x="5265430" y="640770"/>
                </a:lnTo>
                <a:lnTo>
                  <a:pt x="5294730" y="640770"/>
                </a:lnTo>
                <a:cubicBezTo>
                  <a:pt x="5293713" y="640770"/>
                  <a:pt x="5294242" y="638695"/>
                  <a:pt x="5296317" y="634544"/>
                </a:cubicBezTo>
                <a:cubicBezTo>
                  <a:pt x="5303439" y="621209"/>
                  <a:pt x="5309503" y="613925"/>
                  <a:pt x="5314508" y="612690"/>
                </a:cubicBezTo>
                <a:cubicBezTo>
                  <a:pt x="5322213" y="612690"/>
                  <a:pt x="5335052" y="621677"/>
                  <a:pt x="5353026" y="639651"/>
                </a:cubicBezTo>
                <a:cubicBezTo>
                  <a:pt x="5355915" y="643517"/>
                  <a:pt x="5357360" y="646555"/>
                  <a:pt x="5357360" y="648767"/>
                </a:cubicBezTo>
                <a:cubicBezTo>
                  <a:pt x="5354986" y="651181"/>
                  <a:pt x="5350706" y="652388"/>
                  <a:pt x="5344521" y="652388"/>
                </a:cubicBezTo>
                <a:lnTo>
                  <a:pt x="5265430" y="652388"/>
                </a:lnTo>
                <a:lnTo>
                  <a:pt x="5265430" y="708446"/>
                </a:lnTo>
                <a:lnTo>
                  <a:pt x="5271737" y="708446"/>
                </a:lnTo>
                <a:cubicBezTo>
                  <a:pt x="5270869" y="708446"/>
                  <a:pt x="5271439" y="706757"/>
                  <a:pt x="5273447" y="703380"/>
                </a:cubicBezTo>
                <a:cubicBezTo>
                  <a:pt x="5277910" y="695349"/>
                  <a:pt x="5282318" y="690221"/>
                  <a:pt x="5286673" y="687997"/>
                </a:cubicBezTo>
                <a:cubicBezTo>
                  <a:pt x="5310981" y="693436"/>
                  <a:pt x="5327314" y="703576"/>
                  <a:pt x="5335670" y="718416"/>
                </a:cubicBezTo>
                <a:cubicBezTo>
                  <a:pt x="5335670" y="720329"/>
                  <a:pt x="5333499" y="723998"/>
                  <a:pt x="5329158" y="729424"/>
                </a:cubicBezTo>
                <a:cubicBezTo>
                  <a:pt x="5325835" y="732748"/>
                  <a:pt x="5324173" y="734281"/>
                  <a:pt x="5324173" y="734023"/>
                </a:cubicBezTo>
                <a:lnTo>
                  <a:pt x="5324173" y="810550"/>
                </a:lnTo>
                <a:cubicBezTo>
                  <a:pt x="5325869" y="819571"/>
                  <a:pt x="5317201" y="825587"/>
                  <a:pt x="5298169" y="828599"/>
                </a:cubicBezTo>
                <a:cubicBezTo>
                  <a:pt x="5283058" y="831149"/>
                  <a:pt x="5275929" y="826374"/>
                  <a:pt x="5276784" y="814274"/>
                </a:cubicBezTo>
                <a:lnTo>
                  <a:pt x="5276784" y="803062"/>
                </a:lnTo>
                <a:lnTo>
                  <a:pt x="5214357" y="803062"/>
                </a:lnTo>
                <a:lnTo>
                  <a:pt x="5214357" y="811914"/>
                </a:lnTo>
                <a:cubicBezTo>
                  <a:pt x="5214357" y="819496"/>
                  <a:pt x="5212981" y="823980"/>
                  <a:pt x="5210227" y="825363"/>
                </a:cubicBezTo>
                <a:cubicBezTo>
                  <a:pt x="5208205" y="827385"/>
                  <a:pt x="5201721" y="829304"/>
                  <a:pt x="5190774" y="831122"/>
                </a:cubicBezTo>
                <a:cubicBezTo>
                  <a:pt x="5176612" y="834540"/>
                  <a:pt x="5169952" y="828510"/>
                  <a:pt x="5170793" y="813033"/>
                </a:cubicBezTo>
                <a:lnTo>
                  <a:pt x="5170793" y="711051"/>
                </a:lnTo>
                <a:cubicBezTo>
                  <a:pt x="5170793" y="702898"/>
                  <a:pt x="5171573" y="698042"/>
                  <a:pt x="5173133" y="696482"/>
                </a:cubicBezTo>
                <a:cubicBezTo>
                  <a:pt x="5176470" y="694230"/>
                  <a:pt x="5181476" y="694521"/>
                  <a:pt x="5188150" y="697357"/>
                </a:cubicBezTo>
                <a:cubicBezTo>
                  <a:pt x="5189859" y="698211"/>
                  <a:pt x="5192043" y="699086"/>
                  <a:pt x="5194701" y="699981"/>
                </a:cubicBezTo>
                <a:cubicBezTo>
                  <a:pt x="5204387" y="705625"/>
                  <a:pt x="5210918" y="708446"/>
                  <a:pt x="5214296" y="708446"/>
                </a:cubicBezTo>
                <a:lnTo>
                  <a:pt x="5219322" y="708446"/>
                </a:lnTo>
                <a:lnTo>
                  <a:pt x="5219322" y="652388"/>
                </a:lnTo>
                <a:lnTo>
                  <a:pt x="5161942" y="652388"/>
                </a:lnTo>
                <a:cubicBezTo>
                  <a:pt x="5158266" y="652388"/>
                  <a:pt x="5155064" y="651039"/>
                  <a:pt x="5152338" y="648339"/>
                </a:cubicBezTo>
                <a:cubicBezTo>
                  <a:pt x="5151022" y="643293"/>
                  <a:pt x="5152948" y="640770"/>
                  <a:pt x="5158116" y="640770"/>
                </a:cubicBezTo>
                <a:lnTo>
                  <a:pt x="5219322" y="640770"/>
                </a:lnTo>
                <a:lnTo>
                  <a:pt x="5219322" y="584712"/>
                </a:lnTo>
                <a:cubicBezTo>
                  <a:pt x="5218522" y="584712"/>
                  <a:pt x="5212282" y="584712"/>
                  <a:pt x="5200602" y="584712"/>
                </a:cubicBezTo>
                <a:cubicBezTo>
                  <a:pt x="5185165" y="585567"/>
                  <a:pt x="5175710" y="585994"/>
                  <a:pt x="5172238" y="585994"/>
                </a:cubicBezTo>
                <a:cubicBezTo>
                  <a:pt x="5182086" y="591095"/>
                  <a:pt x="5188808" y="596324"/>
                  <a:pt x="5192402" y="601682"/>
                </a:cubicBezTo>
                <a:cubicBezTo>
                  <a:pt x="5194274" y="605860"/>
                  <a:pt x="5194783" y="609001"/>
                  <a:pt x="5193928" y="611103"/>
                </a:cubicBezTo>
                <a:cubicBezTo>
                  <a:pt x="5193928" y="613938"/>
                  <a:pt x="5190503" y="615356"/>
                  <a:pt x="5183653" y="615356"/>
                </a:cubicBezTo>
                <a:lnTo>
                  <a:pt x="5135205" y="615356"/>
                </a:lnTo>
                <a:lnTo>
                  <a:pt x="5135205" y="663722"/>
                </a:lnTo>
                <a:cubicBezTo>
                  <a:pt x="5135246" y="663831"/>
                  <a:pt x="5138725" y="663451"/>
                  <a:pt x="5145643" y="662583"/>
                </a:cubicBezTo>
                <a:cubicBezTo>
                  <a:pt x="5169328" y="657387"/>
                  <a:pt x="5181170" y="657550"/>
                  <a:pt x="5181170" y="663071"/>
                </a:cubicBezTo>
                <a:cubicBezTo>
                  <a:pt x="5179773" y="667263"/>
                  <a:pt x="5164452" y="675205"/>
                  <a:pt x="5135205" y="686898"/>
                </a:cubicBezTo>
                <a:lnTo>
                  <a:pt x="5135205" y="792767"/>
                </a:lnTo>
                <a:cubicBezTo>
                  <a:pt x="5135205" y="805124"/>
                  <a:pt x="5130912" y="814640"/>
                  <a:pt x="5122325" y="821314"/>
                </a:cubicBezTo>
                <a:cubicBezTo>
                  <a:pt x="5111839" y="827866"/>
                  <a:pt x="5099651" y="830281"/>
                  <a:pt x="5085760" y="828558"/>
                </a:cubicBezTo>
                <a:cubicBezTo>
                  <a:pt x="5081487" y="827134"/>
                  <a:pt x="5078774" y="823525"/>
                  <a:pt x="5077621" y="817733"/>
                </a:cubicBezTo>
                <a:cubicBezTo>
                  <a:pt x="5076129" y="808088"/>
                  <a:pt x="5069042" y="800892"/>
                  <a:pt x="5056358" y="796144"/>
                </a:cubicBezTo>
                <a:cubicBezTo>
                  <a:pt x="5050932" y="790447"/>
                  <a:pt x="5053354" y="787598"/>
                  <a:pt x="5063622" y="787598"/>
                </a:cubicBezTo>
                <a:cubicBezTo>
                  <a:pt x="5082301" y="787598"/>
                  <a:pt x="5091641" y="784641"/>
                  <a:pt x="5091641" y="778727"/>
                </a:cubicBezTo>
                <a:lnTo>
                  <a:pt x="5091641" y="708568"/>
                </a:lnTo>
                <a:cubicBezTo>
                  <a:pt x="5087734" y="711702"/>
                  <a:pt x="5081318" y="716110"/>
                  <a:pt x="5072392" y="721794"/>
                </a:cubicBezTo>
                <a:cubicBezTo>
                  <a:pt x="5066016" y="726596"/>
                  <a:pt x="5061119" y="728393"/>
                  <a:pt x="5057701" y="727186"/>
                </a:cubicBezTo>
                <a:cubicBezTo>
                  <a:pt x="5053401" y="723971"/>
                  <a:pt x="5048626" y="712305"/>
                  <a:pt x="5043376" y="692188"/>
                </a:cubicBezTo>
                <a:cubicBezTo>
                  <a:pt x="5039795" y="683859"/>
                  <a:pt x="5047113" y="678664"/>
                  <a:pt x="5065331" y="676602"/>
                </a:cubicBezTo>
                <a:cubicBezTo>
                  <a:pt x="5076550" y="674879"/>
                  <a:pt x="5085320" y="673387"/>
                  <a:pt x="5091641" y="672126"/>
                </a:cubicBezTo>
                <a:lnTo>
                  <a:pt x="5091641" y="615356"/>
                </a:lnTo>
                <a:lnTo>
                  <a:pt x="5055972" y="615356"/>
                </a:lnTo>
                <a:cubicBezTo>
                  <a:pt x="5051427" y="615356"/>
                  <a:pt x="5047853" y="614060"/>
                  <a:pt x="5045248" y="611469"/>
                </a:cubicBezTo>
                <a:cubicBezTo>
                  <a:pt x="5042983" y="605474"/>
                  <a:pt x="5044855" y="602476"/>
                  <a:pt x="5050864" y="602476"/>
                </a:cubicBezTo>
                <a:lnTo>
                  <a:pt x="5091641" y="602476"/>
                </a:lnTo>
                <a:lnTo>
                  <a:pt x="5091641" y="542511"/>
                </a:lnTo>
                <a:cubicBezTo>
                  <a:pt x="5091641" y="533111"/>
                  <a:pt x="5095500" y="528417"/>
                  <a:pt x="5103219" y="528431"/>
                </a:cubicBezTo>
                <a:close/>
                <a:moveTo>
                  <a:pt x="1481599" y="527561"/>
                </a:moveTo>
                <a:cubicBezTo>
                  <a:pt x="1486889" y="526445"/>
                  <a:pt x="1496510" y="527610"/>
                  <a:pt x="1510462" y="531056"/>
                </a:cubicBezTo>
                <a:cubicBezTo>
                  <a:pt x="1528761" y="535614"/>
                  <a:pt x="1540712" y="542098"/>
                  <a:pt x="1546314" y="550508"/>
                </a:cubicBezTo>
                <a:cubicBezTo>
                  <a:pt x="1555050" y="565335"/>
                  <a:pt x="1553443" y="578981"/>
                  <a:pt x="1541492" y="591447"/>
                </a:cubicBezTo>
                <a:cubicBezTo>
                  <a:pt x="1525811" y="602286"/>
                  <a:pt x="1512022" y="601723"/>
                  <a:pt x="1500125" y="589759"/>
                </a:cubicBezTo>
                <a:cubicBezTo>
                  <a:pt x="1496991" y="585431"/>
                  <a:pt x="1495852" y="579374"/>
                  <a:pt x="1496707" y="571588"/>
                </a:cubicBezTo>
                <a:cubicBezTo>
                  <a:pt x="1497561" y="558606"/>
                  <a:pt x="1491565" y="547327"/>
                  <a:pt x="1478719" y="537750"/>
                </a:cubicBezTo>
                <a:cubicBezTo>
                  <a:pt x="1475348" y="532073"/>
                  <a:pt x="1476308" y="528677"/>
                  <a:pt x="1481599" y="527561"/>
                </a:cubicBezTo>
                <a:close/>
                <a:moveTo>
                  <a:pt x="3197892" y="527129"/>
                </a:moveTo>
                <a:cubicBezTo>
                  <a:pt x="3224168" y="527129"/>
                  <a:pt x="3237855" y="531015"/>
                  <a:pt x="3238954" y="538788"/>
                </a:cubicBezTo>
                <a:cubicBezTo>
                  <a:pt x="3238954" y="540334"/>
                  <a:pt x="3237801" y="542857"/>
                  <a:pt x="3235494" y="546357"/>
                </a:cubicBezTo>
                <a:cubicBezTo>
                  <a:pt x="3233555" y="548297"/>
                  <a:pt x="3232585" y="549993"/>
                  <a:pt x="3232585" y="551444"/>
                </a:cubicBezTo>
                <a:lnTo>
                  <a:pt x="3232585" y="643334"/>
                </a:lnTo>
                <a:lnTo>
                  <a:pt x="3296232" y="643334"/>
                </a:lnTo>
                <a:cubicBezTo>
                  <a:pt x="3307084" y="624139"/>
                  <a:pt x="3315054" y="613491"/>
                  <a:pt x="3320141" y="611388"/>
                </a:cubicBezTo>
                <a:cubicBezTo>
                  <a:pt x="3329582" y="613260"/>
                  <a:pt x="3341546" y="621887"/>
                  <a:pt x="3356034" y="637270"/>
                </a:cubicBezTo>
                <a:cubicBezTo>
                  <a:pt x="3360551" y="643062"/>
                  <a:pt x="3362382" y="647105"/>
                  <a:pt x="3361527" y="649397"/>
                </a:cubicBezTo>
                <a:cubicBezTo>
                  <a:pt x="3361527" y="653942"/>
                  <a:pt x="3357451" y="655793"/>
                  <a:pt x="3349299" y="654952"/>
                </a:cubicBezTo>
                <a:lnTo>
                  <a:pt x="3232585" y="654952"/>
                </a:lnTo>
                <a:lnTo>
                  <a:pt x="3232585" y="809370"/>
                </a:lnTo>
                <a:cubicBezTo>
                  <a:pt x="3232585" y="824739"/>
                  <a:pt x="3219684" y="831569"/>
                  <a:pt x="3193884" y="829860"/>
                </a:cubicBezTo>
                <a:cubicBezTo>
                  <a:pt x="3185528" y="829860"/>
                  <a:pt x="3181350" y="825153"/>
                  <a:pt x="3181350" y="815739"/>
                </a:cubicBezTo>
                <a:lnTo>
                  <a:pt x="3181350" y="656214"/>
                </a:lnTo>
                <a:lnTo>
                  <a:pt x="3066508" y="656214"/>
                </a:lnTo>
                <a:cubicBezTo>
                  <a:pt x="3062520" y="656214"/>
                  <a:pt x="3059271" y="654328"/>
                  <a:pt x="3056761" y="650557"/>
                </a:cubicBezTo>
                <a:cubicBezTo>
                  <a:pt x="3055554" y="645742"/>
                  <a:pt x="3057528" y="643334"/>
                  <a:pt x="3062682" y="643334"/>
                </a:cubicBezTo>
                <a:lnTo>
                  <a:pt x="3181350" y="643334"/>
                </a:lnTo>
                <a:lnTo>
                  <a:pt x="3181350" y="544282"/>
                </a:lnTo>
                <a:cubicBezTo>
                  <a:pt x="3180495" y="531137"/>
                  <a:pt x="3186009" y="525419"/>
                  <a:pt x="3197892" y="527129"/>
                </a:cubicBezTo>
                <a:close/>
                <a:moveTo>
                  <a:pt x="5554834" y="527108"/>
                </a:moveTo>
                <a:cubicBezTo>
                  <a:pt x="5583089" y="531571"/>
                  <a:pt x="5601579" y="538652"/>
                  <a:pt x="5610301" y="548351"/>
                </a:cubicBezTo>
                <a:cubicBezTo>
                  <a:pt x="5610301" y="551742"/>
                  <a:pt x="5608070" y="555107"/>
                  <a:pt x="5603607" y="558444"/>
                </a:cubicBezTo>
                <a:cubicBezTo>
                  <a:pt x="5600839" y="560533"/>
                  <a:pt x="5599144" y="562479"/>
                  <a:pt x="5598520" y="564283"/>
                </a:cubicBezTo>
                <a:cubicBezTo>
                  <a:pt x="5591629" y="582393"/>
                  <a:pt x="5585769" y="594269"/>
                  <a:pt x="5580940" y="599912"/>
                </a:cubicBezTo>
                <a:lnTo>
                  <a:pt x="5614065" y="599912"/>
                </a:lnTo>
                <a:cubicBezTo>
                  <a:pt x="5614093" y="599912"/>
                  <a:pt x="5615462" y="597877"/>
                  <a:pt x="5618176" y="593808"/>
                </a:cubicBezTo>
                <a:cubicBezTo>
                  <a:pt x="5623371" y="584244"/>
                  <a:pt x="5628363" y="580378"/>
                  <a:pt x="5633151" y="582210"/>
                </a:cubicBezTo>
                <a:cubicBezTo>
                  <a:pt x="5645767" y="584909"/>
                  <a:pt x="5660282" y="594018"/>
                  <a:pt x="5676695" y="609536"/>
                </a:cubicBezTo>
                <a:cubicBezTo>
                  <a:pt x="5676695" y="612887"/>
                  <a:pt x="5673847" y="616834"/>
                  <a:pt x="5668149" y="621379"/>
                </a:cubicBezTo>
                <a:cubicBezTo>
                  <a:pt x="5664487" y="623834"/>
                  <a:pt x="5662655" y="626059"/>
                  <a:pt x="5662655" y="628053"/>
                </a:cubicBezTo>
                <a:cubicBezTo>
                  <a:pt x="5662655" y="659551"/>
                  <a:pt x="5662655" y="690221"/>
                  <a:pt x="5662655" y="720065"/>
                </a:cubicBezTo>
                <a:cubicBezTo>
                  <a:pt x="5661747" y="757002"/>
                  <a:pt x="5660471" y="779493"/>
                  <a:pt x="5658830" y="787537"/>
                </a:cubicBezTo>
                <a:cubicBezTo>
                  <a:pt x="5656931" y="800071"/>
                  <a:pt x="5652197" y="809641"/>
                  <a:pt x="5644627" y="816248"/>
                </a:cubicBezTo>
                <a:cubicBezTo>
                  <a:pt x="5632717" y="823586"/>
                  <a:pt x="5617904" y="827703"/>
                  <a:pt x="5600188" y="828599"/>
                </a:cubicBezTo>
                <a:cubicBezTo>
                  <a:pt x="5591181" y="828599"/>
                  <a:pt x="5585586" y="824210"/>
                  <a:pt x="5583402" y="815434"/>
                </a:cubicBezTo>
                <a:cubicBezTo>
                  <a:pt x="5581191" y="805802"/>
                  <a:pt x="5575540" y="799549"/>
                  <a:pt x="5566452" y="796673"/>
                </a:cubicBezTo>
                <a:cubicBezTo>
                  <a:pt x="5556428" y="793418"/>
                  <a:pt x="5551415" y="790413"/>
                  <a:pt x="5551415" y="787659"/>
                </a:cubicBezTo>
                <a:cubicBezTo>
                  <a:pt x="5551415" y="785068"/>
                  <a:pt x="5556014" y="783773"/>
                  <a:pt x="5565211" y="783773"/>
                </a:cubicBezTo>
                <a:cubicBezTo>
                  <a:pt x="5590849" y="784614"/>
                  <a:pt x="5605512" y="781725"/>
                  <a:pt x="5609202" y="775105"/>
                </a:cubicBezTo>
                <a:cubicBezTo>
                  <a:pt x="5614099" y="770208"/>
                  <a:pt x="5616968" y="747140"/>
                  <a:pt x="5617809" y="705903"/>
                </a:cubicBezTo>
                <a:cubicBezTo>
                  <a:pt x="5617809" y="685501"/>
                  <a:pt x="5617409" y="654043"/>
                  <a:pt x="5616609" y="611530"/>
                </a:cubicBezTo>
                <a:lnTo>
                  <a:pt x="5576728" y="611530"/>
                </a:lnTo>
                <a:cubicBezTo>
                  <a:pt x="5569606" y="624200"/>
                  <a:pt x="5559941" y="638260"/>
                  <a:pt x="5547732" y="653711"/>
                </a:cubicBezTo>
                <a:cubicBezTo>
                  <a:pt x="5573370" y="660833"/>
                  <a:pt x="5591167" y="671183"/>
                  <a:pt x="5601124" y="684761"/>
                </a:cubicBezTo>
                <a:cubicBezTo>
                  <a:pt x="5606387" y="694800"/>
                  <a:pt x="5606394" y="705292"/>
                  <a:pt x="5601145" y="716239"/>
                </a:cubicBezTo>
                <a:cubicBezTo>
                  <a:pt x="5595013" y="726454"/>
                  <a:pt x="5586121" y="731561"/>
                  <a:pt x="5574469" y="731561"/>
                </a:cubicBezTo>
                <a:cubicBezTo>
                  <a:pt x="5562613" y="731561"/>
                  <a:pt x="5556204" y="720953"/>
                  <a:pt x="5555240" y="699737"/>
                </a:cubicBezTo>
                <a:cubicBezTo>
                  <a:pt x="5554467" y="679227"/>
                  <a:pt x="5550120" y="666849"/>
                  <a:pt x="5542198" y="662603"/>
                </a:cubicBezTo>
                <a:cubicBezTo>
                  <a:pt x="5533231" y="672912"/>
                  <a:pt x="5526564" y="679885"/>
                  <a:pt x="5522196" y="683520"/>
                </a:cubicBezTo>
                <a:lnTo>
                  <a:pt x="5522196" y="746801"/>
                </a:lnTo>
                <a:lnTo>
                  <a:pt x="5522196" y="787659"/>
                </a:lnTo>
                <a:cubicBezTo>
                  <a:pt x="5522196" y="798769"/>
                  <a:pt x="5514084" y="804324"/>
                  <a:pt x="5497860" y="804324"/>
                </a:cubicBezTo>
                <a:cubicBezTo>
                  <a:pt x="5485041" y="804324"/>
                  <a:pt x="5479059" y="800336"/>
                  <a:pt x="5479914" y="792360"/>
                </a:cubicBezTo>
                <a:lnTo>
                  <a:pt x="5479914" y="780070"/>
                </a:lnTo>
                <a:lnTo>
                  <a:pt x="5441762" y="780070"/>
                </a:lnTo>
                <a:lnTo>
                  <a:pt x="5441762" y="795086"/>
                </a:lnTo>
                <a:cubicBezTo>
                  <a:pt x="5440663" y="807091"/>
                  <a:pt x="5431337" y="813575"/>
                  <a:pt x="5413784" y="814538"/>
                </a:cubicBezTo>
                <a:cubicBezTo>
                  <a:pt x="5405564" y="814538"/>
                  <a:pt x="5400795" y="811276"/>
                  <a:pt x="5399480" y="804751"/>
                </a:cubicBezTo>
                <a:lnTo>
                  <a:pt x="5399480" y="599973"/>
                </a:lnTo>
                <a:cubicBezTo>
                  <a:pt x="5399480" y="592254"/>
                  <a:pt x="5406500" y="590654"/>
                  <a:pt x="5420539" y="595171"/>
                </a:cubicBezTo>
                <a:cubicBezTo>
                  <a:pt x="5428421" y="598332"/>
                  <a:pt x="5433318" y="599912"/>
                  <a:pt x="5435230" y="599912"/>
                </a:cubicBezTo>
                <a:cubicBezTo>
                  <a:pt x="5435230" y="584895"/>
                  <a:pt x="5434803" y="568821"/>
                  <a:pt x="5433948" y="551688"/>
                </a:cubicBezTo>
                <a:cubicBezTo>
                  <a:pt x="5433094" y="539439"/>
                  <a:pt x="5434830" y="532589"/>
                  <a:pt x="5439157" y="531137"/>
                </a:cubicBezTo>
                <a:cubicBezTo>
                  <a:pt x="5444855" y="528451"/>
                  <a:pt x="5456806" y="529319"/>
                  <a:pt x="5475010" y="533742"/>
                </a:cubicBezTo>
                <a:cubicBezTo>
                  <a:pt x="5487748" y="536672"/>
                  <a:pt x="5494116" y="540022"/>
                  <a:pt x="5494116" y="543793"/>
                </a:cubicBezTo>
                <a:cubicBezTo>
                  <a:pt x="5494116" y="547673"/>
                  <a:pt x="5491973" y="551213"/>
                  <a:pt x="5487686" y="554415"/>
                </a:cubicBezTo>
                <a:cubicBezTo>
                  <a:pt x="5483861" y="556721"/>
                  <a:pt x="5481603" y="558898"/>
                  <a:pt x="5480911" y="560946"/>
                </a:cubicBezTo>
                <a:cubicBezTo>
                  <a:pt x="5474834" y="569614"/>
                  <a:pt x="5468451" y="581063"/>
                  <a:pt x="5461764" y="595293"/>
                </a:cubicBezTo>
                <a:cubicBezTo>
                  <a:pt x="5459281" y="599444"/>
                  <a:pt x="5457721" y="601411"/>
                  <a:pt x="5457084" y="601194"/>
                </a:cubicBezTo>
                <a:lnTo>
                  <a:pt x="5474888" y="601194"/>
                </a:lnTo>
                <a:cubicBezTo>
                  <a:pt x="5474820" y="601194"/>
                  <a:pt x="5476190" y="598739"/>
                  <a:pt x="5478998" y="593828"/>
                </a:cubicBezTo>
                <a:cubicBezTo>
                  <a:pt x="5483095" y="587670"/>
                  <a:pt x="5487056" y="584590"/>
                  <a:pt x="5490881" y="584590"/>
                </a:cubicBezTo>
                <a:cubicBezTo>
                  <a:pt x="5512083" y="591034"/>
                  <a:pt x="5525927" y="600746"/>
                  <a:pt x="5532410" y="613728"/>
                </a:cubicBezTo>
                <a:cubicBezTo>
                  <a:pt x="5532410" y="617241"/>
                  <a:pt x="5530084" y="620165"/>
                  <a:pt x="5525431" y="622498"/>
                </a:cubicBezTo>
                <a:cubicBezTo>
                  <a:pt x="5523274" y="624126"/>
                  <a:pt x="5522196" y="625129"/>
                  <a:pt x="5522196" y="625509"/>
                </a:cubicBezTo>
                <a:lnTo>
                  <a:pt x="5522196" y="672675"/>
                </a:lnTo>
                <a:cubicBezTo>
                  <a:pt x="5527229" y="656207"/>
                  <a:pt x="5534839" y="628195"/>
                  <a:pt x="5545026" y="588639"/>
                </a:cubicBezTo>
                <a:cubicBezTo>
                  <a:pt x="5545881" y="585804"/>
                  <a:pt x="5546315" y="583946"/>
                  <a:pt x="5546328" y="583064"/>
                </a:cubicBezTo>
                <a:cubicBezTo>
                  <a:pt x="5548865" y="572809"/>
                  <a:pt x="5550133" y="560567"/>
                  <a:pt x="5550133" y="546337"/>
                </a:cubicBezTo>
                <a:cubicBezTo>
                  <a:pt x="5550133" y="537343"/>
                  <a:pt x="5551700" y="530934"/>
                  <a:pt x="5554834" y="527108"/>
                </a:cubicBezTo>
                <a:close/>
                <a:moveTo>
                  <a:pt x="2193323" y="526311"/>
                </a:moveTo>
                <a:cubicBezTo>
                  <a:pt x="2195940" y="526042"/>
                  <a:pt x="2199029" y="526342"/>
                  <a:pt x="2202590" y="527210"/>
                </a:cubicBezTo>
                <a:cubicBezTo>
                  <a:pt x="2237818" y="530249"/>
                  <a:pt x="2249036" y="537187"/>
                  <a:pt x="2236245" y="548026"/>
                </a:cubicBezTo>
                <a:cubicBezTo>
                  <a:pt x="2234563" y="549708"/>
                  <a:pt x="2233708" y="550494"/>
                  <a:pt x="2233681" y="550386"/>
                </a:cubicBezTo>
                <a:cubicBezTo>
                  <a:pt x="2232826" y="559040"/>
                  <a:pt x="2231565" y="574701"/>
                  <a:pt x="2229896" y="597369"/>
                </a:cubicBezTo>
                <a:lnTo>
                  <a:pt x="2279626" y="597369"/>
                </a:lnTo>
                <a:cubicBezTo>
                  <a:pt x="2280412" y="597369"/>
                  <a:pt x="2282088" y="595123"/>
                  <a:pt x="2284652" y="590633"/>
                </a:cubicBezTo>
                <a:cubicBezTo>
                  <a:pt x="2287934" y="584054"/>
                  <a:pt x="2291997" y="580765"/>
                  <a:pt x="2296840" y="580765"/>
                </a:cubicBezTo>
                <a:cubicBezTo>
                  <a:pt x="2322328" y="588958"/>
                  <a:pt x="2338322" y="599078"/>
                  <a:pt x="2344819" y="611124"/>
                </a:cubicBezTo>
                <a:cubicBezTo>
                  <a:pt x="2344819" y="614515"/>
                  <a:pt x="2342106" y="617831"/>
                  <a:pt x="2336680" y="621074"/>
                </a:cubicBezTo>
                <a:cubicBezTo>
                  <a:pt x="2333588" y="623542"/>
                  <a:pt x="2332041" y="625021"/>
                  <a:pt x="2332041" y="625509"/>
                </a:cubicBezTo>
                <a:lnTo>
                  <a:pt x="2332041" y="790203"/>
                </a:lnTo>
                <a:cubicBezTo>
                  <a:pt x="2332041" y="803456"/>
                  <a:pt x="2328046" y="813073"/>
                  <a:pt x="2320056" y="819056"/>
                </a:cubicBezTo>
                <a:cubicBezTo>
                  <a:pt x="2313721" y="824482"/>
                  <a:pt x="2301215" y="828083"/>
                  <a:pt x="2282535" y="829860"/>
                </a:cubicBezTo>
                <a:cubicBezTo>
                  <a:pt x="2276295" y="829860"/>
                  <a:pt x="2271534" y="826028"/>
                  <a:pt x="2268251" y="818364"/>
                </a:cubicBezTo>
                <a:cubicBezTo>
                  <a:pt x="2265199" y="806915"/>
                  <a:pt x="2257189" y="799664"/>
                  <a:pt x="2244221" y="796612"/>
                </a:cubicBezTo>
                <a:cubicBezTo>
                  <a:pt x="2235417" y="791457"/>
                  <a:pt x="2235722" y="788880"/>
                  <a:pt x="2245137" y="788880"/>
                </a:cubicBezTo>
                <a:cubicBezTo>
                  <a:pt x="2263219" y="788880"/>
                  <a:pt x="2274166" y="788127"/>
                  <a:pt x="2277978" y="786622"/>
                </a:cubicBezTo>
                <a:cubicBezTo>
                  <a:pt x="2282427" y="785346"/>
                  <a:pt x="2284652" y="782287"/>
                  <a:pt x="2284652" y="777445"/>
                </a:cubicBezTo>
                <a:lnTo>
                  <a:pt x="2284652" y="610249"/>
                </a:lnTo>
                <a:lnTo>
                  <a:pt x="2229286" y="610249"/>
                </a:lnTo>
                <a:cubicBezTo>
                  <a:pt x="2228770" y="613409"/>
                  <a:pt x="2228106" y="619059"/>
                  <a:pt x="2227292" y="627198"/>
                </a:cubicBezTo>
                <a:cubicBezTo>
                  <a:pt x="2226437" y="634048"/>
                  <a:pt x="2225176" y="643754"/>
                  <a:pt x="2223507" y="656316"/>
                </a:cubicBezTo>
                <a:cubicBezTo>
                  <a:pt x="2249253" y="669541"/>
                  <a:pt x="2266881" y="681784"/>
                  <a:pt x="2276391" y="693043"/>
                </a:cubicBezTo>
                <a:cubicBezTo>
                  <a:pt x="2285398" y="704994"/>
                  <a:pt x="2288090" y="716199"/>
                  <a:pt x="2284468" y="726657"/>
                </a:cubicBezTo>
                <a:cubicBezTo>
                  <a:pt x="2281593" y="737211"/>
                  <a:pt x="2275197" y="743491"/>
                  <a:pt x="2265281" y="745499"/>
                </a:cubicBezTo>
                <a:cubicBezTo>
                  <a:pt x="2257128" y="748117"/>
                  <a:pt x="2249959" y="746564"/>
                  <a:pt x="2243773" y="740839"/>
                </a:cubicBezTo>
                <a:cubicBezTo>
                  <a:pt x="2239772" y="737828"/>
                  <a:pt x="2239826" y="734735"/>
                  <a:pt x="2243936" y="731561"/>
                </a:cubicBezTo>
                <a:cubicBezTo>
                  <a:pt x="2241332" y="729797"/>
                  <a:pt x="2238727" y="728061"/>
                  <a:pt x="2236123" y="726352"/>
                </a:cubicBezTo>
                <a:cubicBezTo>
                  <a:pt x="2236977" y="695641"/>
                  <a:pt x="2231911" y="676948"/>
                  <a:pt x="2220923" y="670274"/>
                </a:cubicBezTo>
                <a:cubicBezTo>
                  <a:pt x="2220801" y="671997"/>
                  <a:pt x="2219424" y="675042"/>
                  <a:pt x="2216792" y="679410"/>
                </a:cubicBezTo>
                <a:cubicBezTo>
                  <a:pt x="2211583" y="695051"/>
                  <a:pt x="2202820" y="709470"/>
                  <a:pt x="2190503" y="722669"/>
                </a:cubicBezTo>
                <a:cubicBezTo>
                  <a:pt x="2179095" y="734959"/>
                  <a:pt x="2162044" y="746564"/>
                  <a:pt x="2139349" y="757484"/>
                </a:cubicBezTo>
                <a:cubicBezTo>
                  <a:pt x="2133326" y="760495"/>
                  <a:pt x="2130315" y="761614"/>
                  <a:pt x="2130315" y="760841"/>
                </a:cubicBezTo>
                <a:lnTo>
                  <a:pt x="2130315" y="801699"/>
                </a:lnTo>
                <a:cubicBezTo>
                  <a:pt x="2130315" y="810286"/>
                  <a:pt x="2125167" y="816634"/>
                  <a:pt x="2114871" y="820744"/>
                </a:cubicBezTo>
                <a:cubicBezTo>
                  <a:pt x="2096762" y="825126"/>
                  <a:pt x="2086534" y="822379"/>
                  <a:pt x="2084187" y="812504"/>
                </a:cubicBezTo>
                <a:lnTo>
                  <a:pt x="2084187" y="597409"/>
                </a:lnTo>
                <a:cubicBezTo>
                  <a:pt x="2084187" y="582040"/>
                  <a:pt x="2096396" y="580053"/>
                  <a:pt x="2120813" y="591447"/>
                </a:cubicBezTo>
                <a:cubicBezTo>
                  <a:pt x="2127921" y="595395"/>
                  <a:pt x="2131909" y="597369"/>
                  <a:pt x="2132777" y="597369"/>
                </a:cubicBezTo>
                <a:lnTo>
                  <a:pt x="2182507" y="597369"/>
                </a:lnTo>
                <a:cubicBezTo>
                  <a:pt x="2182507" y="581226"/>
                  <a:pt x="2182507" y="563463"/>
                  <a:pt x="2182507" y="544078"/>
                </a:cubicBezTo>
                <a:cubicBezTo>
                  <a:pt x="2181866" y="533040"/>
                  <a:pt x="2185471" y="527117"/>
                  <a:pt x="2193323" y="526311"/>
                </a:cubicBezTo>
                <a:close/>
                <a:moveTo>
                  <a:pt x="4747747" y="526241"/>
                </a:moveTo>
                <a:cubicBezTo>
                  <a:pt x="4749595" y="526029"/>
                  <a:pt x="4751785" y="526359"/>
                  <a:pt x="4754318" y="527230"/>
                </a:cubicBezTo>
                <a:cubicBezTo>
                  <a:pt x="4780879" y="529265"/>
                  <a:pt x="4790035" y="535200"/>
                  <a:pt x="4781788" y="545035"/>
                </a:cubicBezTo>
                <a:cubicBezTo>
                  <a:pt x="4780676" y="546703"/>
                  <a:pt x="4780119" y="547992"/>
                  <a:pt x="4780119" y="548901"/>
                </a:cubicBezTo>
                <a:lnTo>
                  <a:pt x="4780119" y="593503"/>
                </a:lnTo>
                <a:cubicBezTo>
                  <a:pt x="4787973" y="580738"/>
                  <a:pt x="4795156" y="581592"/>
                  <a:pt x="4801667" y="596066"/>
                </a:cubicBezTo>
                <a:lnTo>
                  <a:pt x="4801667" y="550162"/>
                </a:lnTo>
                <a:cubicBezTo>
                  <a:pt x="4801667" y="545428"/>
                  <a:pt x="4802434" y="542294"/>
                  <a:pt x="4803967" y="540762"/>
                </a:cubicBezTo>
                <a:cubicBezTo>
                  <a:pt x="4807588" y="538469"/>
                  <a:pt x="4811678" y="538706"/>
                  <a:pt x="4816236" y="541474"/>
                </a:cubicBezTo>
                <a:cubicBezTo>
                  <a:pt x="4829475" y="548093"/>
                  <a:pt x="4836991" y="551403"/>
                  <a:pt x="4838781" y="551403"/>
                </a:cubicBezTo>
                <a:lnTo>
                  <a:pt x="4852821" y="551403"/>
                </a:lnTo>
                <a:cubicBezTo>
                  <a:pt x="4851994" y="551403"/>
                  <a:pt x="4852116" y="550589"/>
                  <a:pt x="4853187" y="548962"/>
                </a:cubicBezTo>
                <a:cubicBezTo>
                  <a:pt x="4857854" y="543386"/>
                  <a:pt x="4862147" y="539941"/>
                  <a:pt x="4866067" y="538625"/>
                </a:cubicBezTo>
                <a:cubicBezTo>
                  <a:pt x="4870083" y="538625"/>
                  <a:pt x="4878602" y="542817"/>
                  <a:pt x="4891624" y="551200"/>
                </a:cubicBezTo>
                <a:cubicBezTo>
                  <a:pt x="4891759" y="551335"/>
                  <a:pt x="4891597" y="551403"/>
                  <a:pt x="4891136" y="551403"/>
                </a:cubicBezTo>
                <a:lnTo>
                  <a:pt x="4960073" y="551403"/>
                </a:lnTo>
                <a:cubicBezTo>
                  <a:pt x="4959463" y="551403"/>
                  <a:pt x="4961444" y="548724"/>
                  <a:pt x="4966015" y="543366"/>
                </a:cubicBezTo>
                <a:cubicBezTo>
                  <a:pt x="4972513" y="535946"/>
                  <a:pt x="4977532" y="532236"/>
                  <a:pt x="4981072" y="532236"/>
                </a:cubicBezTo>
                <a:cubicBezTo>
                  <a:pt x="4989143" y="534257"/>
                  <a:pt x="4999494" y="542030"/>
                  <a:pt x="5012122" y="555554"/>
                </a:cubicBezTo>
                <a:cubicBezTo>
                  <a:pt x="5014076" y="561374"/>
                  <a:pt x="5010345" y="564283"/>
                  <a:pt x="5000931" y="564283"/>
                </a:cubicBezTo>
                <a:lnTo>
                  <a:pt x="4989435" y="564283"/>
                </a:lnTo>
                <a:cubicBezTo>
                  <a:pt x="4983263" y="564283"/>
                  <a:pt x="4979865" y="567397"/>
                  <a:pt x="4979241" y="573623"/>
                </a:cubicBezTo>
                <a:cubicBezTo>
                  <a:pt x="4977491" y="587663"/>
                  <a:pt x="4975361" y="608485"/>
                  <a:pt x="4972852" y="636090"/>
                </a:cubicBezTo>
                <a:cubicBezTo>
                  <a:pt x="4972634" y="639369"/>
                  <a:pt x="4972420" y="642325"/>
                  <a:pt x="4972208" y="644958"/>
                </a:cubicBezTo>
                <a:lnTo>
                  <a:pt x="4971584" y="651844"/>
                </a:lnTo>
                <a:lnTo>
                  <a:pt x="4978310" y="643568"/>
                </a:lnTo>
                <a:cubicBezTo>
                  <a:pt x="4980240" y="641703"/>
                  <a:pt x="4981825" y="640770"/>
                  <a:pt x="4983066" y="640770"/>
                </a:cubicBezTo>
                <a:cubicBezTo>
                  <a:pt x="4986864" y="640770"/>
                  <a:pt x="4994244" y="645796"/>
                  <a:pt x="5005204" y="655848"/>
                </a:cubicBezTo>
                <a:cubicBezTo>
                  <a:pt x="5008514" y="658343"/>
                  <a:pt x="5010813" y="660222"/>
                  <a:pt x="5012102" y="661484"/>
                </a:cubicBezTo>
                <a:cubicBezTo>
                  <a:pt x="5014069" y="664848"/>
                  <a:pt x="5014401" y="668070"/>
                  <a:pt x="5013099" y="671149"/>
                </a:cubicBezTo>
                <a:cubicBezTo>
                  <a:pt x="5011173" y="673116"/>
                  <a:pt x="5007972" y="674099"/>
                  <a:pt x="5003495" y="674099"/>
                </a:cubicBezTo>
                <a:lnTo>
                  <a:pt x="4969515" y="674099"/>
                </a:lnTo>
                <a:cubicBezTo>
                  <a:pt x="4969148" y="675496"/>
                  <a:pt x="4968518" y="678393"/>
                  <a:pt x="4967622" y="682788"/>
                </a:cubicBezTo>
                <a:lnTo>
                  <a:pt x="4966848" y="684809"/>
                </a:lnTo>
                <a:lnTo>
                  <a:pt x="4979159" y="690037"/>
                </a:lnTo>
                <a:cubicBezTo>
                  <a:pt x="4981187" y="692658"/>
                  <a:pt x="4981038" y="696115"/>
                  <a:pt x="4978712" y="700409"/>
                </a:cubicBezTo>
                <a:cubicBezTo>
                  <a:pt x="4978251" y="701304"/>
                  <a:pt x="4978020" y="701874"/>
                  <a:pt x="4978020" y="702118"/>
                </a:cubicBezTo>
                <a:lnTo>
                  <a:pt x="4978020" y="775593"/>
                </a:lnTo>
                <a:cubicBezTo>
                  <a:pt x="4977179" y="785292"/>
                  <a:pt x="4977667" y="790182"/>
                  <a:pt x="4979485" y="790264"/>
                </a:cubicBezTo>
                <a:cubicBezTo>
                  <a:pt x="4983731" y="789043"/>
                  <a:pt x="4987448" y="780504"/>
                  <a:pt x="4990635" y="764646"/>
                </a:cubicBezTo>
                <a:cubicBezTo>
                  <a:pt x="4994352" y="754404"/>
                  <a:pt x="4997791" y="755191"/>
                  <a:pt x="5000952" y="767006"/>
                </a:cubicBezTo>
                <a:cubicBezTo>
                  <a:pt x="5002552" y="783108"/>
                  <a:pt x="5004174" y="791430"/>
                  <a:pt x="5005815" y="791973"/>
                </a:cubicBezTo>
                <a:cubicBezTo>
                  <a:pt x="5014523" y="799135"/>
                  <a:pt x="5016029" y="807885"/>
                  <a:pt x="5010332" y="818221"/>
                </a:cubicBezTo>
                <a:cubicBezTo>
                  <a:pt x="5003645" y="826835"/>
                  <a:pt x="4993382" y="831142"/>
                  <a:pt x="4979546" y="831142"/>
                </a:cubicBezTo>
                <a:cubicBezTo>
                  <a:pt x="4949486" y="832851"/>
                  <a:pt x="4935310" y="822542"/>
                  <a:pt x="4937020" y="800214"/>
                </a:cubicBezTo>
                <a:lnTo>
                  <a:pt x="4937020" y="746883"/>
                </a:lnTo>
                <a:cubicBezTo>
                  <a:pt x="4930590" y="769007"/>
                  <a:pt x="4914766" y="789192"/>
                  <a:pt x="4889549" y="807437"/>
                </a:cubicBezTo>
                <a:cubicBezTo>
                  <a:pt x="4879972" y="814410"/>
                  <a:pt x="4866800" y="821423"/>
                  <a:pt x="4850034" y="828477"/>
                </a:cubicBezTo>
                <a:cubicBezTo>
                  <a:pt x="4833118" y="833658"/>
                  <a:pt x="4830670" y="830464"/>
                  <a:pt x="4842688" y="818893"/>
                </a:cubicBezTo>
                <a:cubicBezTo>
                  <a:pt x="4855866" y="810944"/>
                  <a:pt x="4867556" y="801965"/>
                  <a:pt x="4877756" y="791958"/>
                </a:cubicBezTo>
                <a:lnTo>
                  <a:pt x="4894380" y="770894"/>
                </a:lnTo>
                <a:lnTo>
                  <a:pt x="4886875" y="775224"/>
                </a:lnTo>
                <a:cubicBezTo>
                  <a:pt x="4883075" y="776298"/>
                  <a:pt x="4878642" y="776617"/>
                  <a:pt x="4873576" y="776183"/>
                </a:cubicBezTo>
                <a:cubicBezTo>
                  <a:pt x="4868339" y="774867"/>
                  <a:pt x="4865226" y="767725"/>
                  <a:pt x="4864236" y="754757"/>
                </a:cubicBezTo>
                <a:cubicBezTo>
                  <a:pt x="4864236" y="749087"/>
                  <a:pt x="4864562" y="746035"/>
                  <a:pt x="4865213" y="745601"/>
                </a:cubicBezTo>
                <a:cubicBezTo>
                  <a:pt x="4855622" y="758189"/>
                  <a:pt x="4845265" y="772609"/>
                  <a:pt x="4834142" y="788860"/>
                </a:cubicBezTo>
                <a:cubicBezTo>
                  <a:pt x="4827441" y="797474"/>
                  <a:pt x="4821737" y="801780"/>
                  <a:pt x="4817030" y="801780"/>
                </a:cubicBezTo>
                <a:cubicBezTo>
                  <a:pt x="4807181" y="794889"/>
                  <a:pt x="4799510" y="783190"/>
                  <a:pt x="4794017" y="766681"/>
                </a:cubicBezTo>
                <a:cubicBezTo>
                  <a:pt x="4794017" y="764171"/>
                  <a:pt x="4794939" y="761513"/>
                  <a:pt x="4796784" y="758705"/>
                </a:cubicBezTo>
                <a:cubicBezTo>
                  <a:pt x="4800039" y="754649"/>
                  <a:pt x="4801667" y="751108"/>
                  <a:pt x="4801667" y="748083"/>
                </a:cubicBezTo>
                <a:lnTo>
                  <a:pt x="4801667" y="697072"/>
                </a:lnTo>
                <a:cubicBezTo>
                  <a:pt x="4793203" y="702186"/>
                  <a:pt x="4786305" y="701385"/>
                  <a:pt x="4780974" y="694671"/>
                </a:cubicBezTo>
                <a:lnTo>
                  <a:pt x="4780119" y="692607"/>
                </a:lnTo>
                <a:lnTo>
                  <a:pt x="4780119" y="820785"/>
                </a:lnTo>
                <a:cubicBezTo>
                  <a:pt x="4781828" y="829223"/>
                  <a:pt x="4774259" y="833950"/>
                  <a:pt x="4757411" y="834967"/>
                </a:cubicBezTo>
                <a:cubicBezTo>
                  <a:pt x="4745216" y="836677"/>
                  <a:pt x="4739539" y="833143"/>
                  <a:pt x="4740380" y="824366"/>
                </a:cubicBezTo>
                <a:lnTo>
                  <a:pt x="4740380" y="699636"/>
                </a:lnTo>
                <a:cubicBezTo>
                  <a:pt x="4735768" y="716388"/>
                  <a:pt x="4728450" y="730693"/>
                  <a:pt x="4718425" y="742549"/>
                </a:cubicBezTo>
                <a:cubicBezTo>
                  <a:pt x="4707532" y="751393"/>
                  <a:pt x="4705084" y="747547"/>
                  <a:pt x="4711080" y="731012"/>
                </a:cubicBezTo>
                <a:cubicBezTo>
                  <a:pt x="4728063" y="688526"/>
                  <a:pt x="4736982" y="649553"/>
                  <a:pt x="4737837" y="614094"/>
                </a:cubicBezTo>
                <a:lnTo>
                  <a:pt x="4712382" y="614094"/>
                </a:lnTo>
                <a:cubicBezTo>
                  <a:pt x="4707919" y="614094"/>
                  <a:pt x="4704914" y="611734"/>
                  <a:pt x="4703368" y="607013"/>
                </a:cubicBezTo>
                <a:cubicBezTo>
                  <a:pt x="4703368" y="603134"/>
                  <a:pt x="4705945" y="601194"/>
                  <a:pt x="4711100" y="601194"/>
                </a:cubicBezTo>
                <a:lnTo>
                  <a:pt x="4740380" y="601194"/>
                </a:lnTo>
                <a:lnTo>
                  <a:pt x="4740380" y="542776"/>
                </a:lnTo>
                <a:cubicBezTo>
                  <a:pt x="4739750" y="532389"/>
                  <a:pt x="4742205" y="526877"/>
                  <a:pt x="4747747" y="526241"/>
                </a:cubicBezTo>
                <a:close/>
                <a:moveTo>
                  <a:pt x="3493276" y="524782"/>
                </a:moveTo>
                <a:cubicBezTo>
                  <a:pt x="3497940" y="525068"/>
                  <a:pt x="3503489" y="525850"/>
                  <a:pt x="3509922" y="527129"/>
                </a:cubicBezTo>
                <a:cubicBezTo>
                  <a:pt x="3511957" y="527129"/>
                  <a:pt x="3514386" y="527597"/>
                  <a:pt x="3517207" y="528533"/>
                </a:cubicBezTo>
                <a:cubicBezTo>
                  <a:pt x="3532685" y="530527"/>
                  <a:pt x="3539996" y="534074"/>
                  <a:pt x="3539142" y="539174"/>
                </a:cubicBezTo>
                <a:cubicBezTo>
                  <a:pt x="3539142" y="542728"/>
                  <a:pt x="3536917" y="546154"/>
                  <a:pt x="3532468" y="549450"/>
                </a:cubicBezTo>
                <a:cubicBezTo>
                  <a:pt x="3529253" y="552000"/>
                  <a:pt x="3527645" y="554415"/>
                  <a:pt x="3527645" y="556694"/>
                </a:cubicBezTo>
                <a:cubicBezTo>
                  <a:pt x="3526791" y="562676"/>
                  <a:pt x="3526363" y="571364"/>
                  <a:pt x="3526363" y="582759"/>
                </a:cubicBezTo>
                <a:cubicBezTo>
                  <a:pt x="3525522" y="595510"/>
                  <a:pt x="3525102" y="603771"/>
                  <a:pt x="3525102" y="607542"/>
                </a:cubicBezTo>
                <a:lnTo>
                  <a:pt x="3553243" y="606301"/>
                </a:lnTo>
                <a:cubicBezTo>
                  <a:pt x="3554681" y="606301"/>
                  <a:pt x="3556858" y="603385"/>
                  <a:pt x="3559774" y="597552"/>
                </a:cubicBezTo>
                <a:cubicBezTo>
                  <a:pt x="3563667" y="589765"/>
                  <a:pt x="3568029" y="585872"/>
                  <a:pt x="3572858" y="585872"/>
                </a:cubicBezTo>
                <a:cubicBezTo>
                  <a:pt x="3595620" y="592248"/>
                  <a:pt x="3612047" y="602767"/>
                  <a:pt x="3622139" y="617431"/>
                </a:cubicBezTo>
                <a:cubicBezTo>
                  <a:pt x="3622139" y="620877"/>
                  <a:pt x="3619359" y="624261"/>
                  <a:pt x="3613797" y="627585"/>
                </a:cubicBezTo>
                <a:cubicBezTo>
                  <a:pt x="3610514" y="629552"/>
                  <a:pt x="3608581" y="631695"/>
                  <a:pt x="3607998" y="634015"/>
                </a:cubicBezTo>
                <a:cubicBezTo>
                  <a:pt x="3606316" y="654118"/>
                  <a:pt x="3604641" y="697323"/>
                  <a:pt x="3602972" y="763629"/>
                </a:cubicBezTo>
                <a:cubicBezTo>
                  <a:pt x="3602972" y="774739"/>
                  <a:pt x="3606716" y="780605"/>
                  <a:pt x="3614204" y="781229"/>
                </a:cubicBezTo>
                <a:lnTo>
                  <a:pt x="3628915" y="781229"/>
                </a:lnTo>
                <a:cubicBezTo>
                  <a:pt x="3643403" y="781202"/>
                  <a:pt x="3653861" y="767922"/>
                  <a:pt x="3660291" y="741389"/>
                </a:cubicBezTo>
                <a:cubicBezTo>
                  <a:pt x="3660291" y="740466"/>
                  <a:pt x="3660712" y="739164"/>
                  <a:pt x="3661553" y="737482"/>
                </a:cubicBezTo>
                <a:cubicBezTo>
                  <a:pt x="3666870" y="724921"/>
                  <a:pt x="3670736" y="725843"/>
                  <a:pt x="3673151" y="740249"/>
                </a:cubicBezTo>
                <a:cubicBezTo>
                  <a:pt x="3673978" y="758684"/>
                  <a:pt x="3678780" y="773077"/>
                  <a:pt x="3687557" y="783427"/>
                </a:cubicBezTo>
                <a:cubicBezTo>
                  <a:pt x="3691613" y="788500"/>
                  <a:pt x="3693641" y="792163"/>
                  <a:pt x="3693641" y="794415"/>
                </a:cubicBezTo>
                <a:cubicBezTo>
                  <a:pt x="3690684" y="812036"/>
                  <a:pt x="3672378" y="821301"/>
                  <a:pt x="3638723" y="822209"/>
                </a:cubicBezTo>
                <a:lnTo>
                  <a:pt x="3615669" y="822209"/>
                </a:lnTo>
                <a:cubicBezTo>
                  <a:pt x="3590777" y="822209"/>
                  <a:pt x="3574513" y="818866"/>
                  <a:pt x="3566875" y="812178"/>
                </a:cubicBezTo>
                <a:cubicBezTo>
                  <a:pt x="3558492" y="805653"/>
                  <a:pt x="3554301" y="792800"/>
                  <a:pt x="3554301" y="773619"/>
                </a:cubicBezTo>
                <a:cubicBezTo>
                  <a:pt x="3554301" y="761696"/>
                  <a:pt x="3555155" y="740371"/>
                  <a:pt x="3556864" y="709647"/>
                </a:cubicBezTo>
                <a:cubicBezTo>
                  <a:pt x="3559415" y="655468"/>
                  <a:pt x="3560385" y="625319"/>
                  <a:pt x="3559774" y="619202"/>
                </a:cubicBezTo>
                <a:lnTo>
                  <a:pt x="3524898" y="621541"/>
                </a:lnTo>
                <a:cubicBezTo>
                  <a:pt x="3521534" y="694318"/>
                  <a:pt x="3506742" y="743817"/>
                  <a:pt x="3480520" y="770038"/>
                </a:cubicBezTo>
                <a:cubicBezTo>
                  <a:pt x="3463130" y="787429"/>
                  <a:pt x="3438536" y="802567"/>
                  <a:pt x="3406740" y="815454"/>
                </a:cubicBezTo>
                <a:cubicBezTo>
                  <a:pt x="3405628" y="812212"/>
                  <a:pt x="3405499" y="810591"/>
                  <a:pt x="3406354" y="810591"/>
                </a:cubicBezTo>
                <a:cubicBezTo>
                  <a:pt x="3383266" y="823437"/>
                  <a:pt x="3379915" y="822338"/>
                  <a:pt x="3396302" y="807295"/>
                </a:cubicBezTo>
                <a:cubicBezTo>
                  <a:pt x="3427881" y="786513"/>
                  <a:pt x="3449517" y="762340"/>
                  <a:pt x="3461210" y="734776"/>
                </a:cubicBezTo>
                <a:cubicBezTo>
                  <a:pt x="3473053" y="709396"/>
                  <a:pt x="3478567" y="671719"/>
                  <a:pt x="3477753" y="621745"/>
                </a:cubicBezTo>
                <a:lnTo>
                  <a:pt x="3407676" y="624309"/>
                </a:lnTo>
                <a:cubicBezTo>
                  <a:pt x="3399876" y="624309"/>
                  <a:pt x="3395976" y="622152"/>
                  <a:pt x="3395976" y="617838"/>
                </a:cubicBezTo>
                <a:cubicBezTo>
                  <a:pt x="3395976" y="614745"/>
                  <a:pt x="3399998" y="612622"/>
                  <a:pt x="3408042" y="611469"/>
                </a:cubicBezTo>
                <a:lnTo>
                  <a:pt x="3476430" y="609028"/>
                </a:lnTo>
                <a:lnTo>
                  <a:pt x="3475169" y="535614"/>
                </a:lnTo>
                <a:cubicBezTo>
                  <a:pt x="3473246" y="527536"/>
                  <a:pt x="3479282" y="523925"/>
                  <a:pt x="3493276" y="524782"/>
                </a:cubicBezTo>
                <a:close/>
                <a:moveTo>
                  <a:pt x="1979150" y="524585"/>
                </a:moveTo>
                <a:cubicBezTo>
                  <a:pt x="1988822" y="526511"/>
                  <a:pt x="2001309" y="533328"/>
                  <a:pt x="2016610" y="545035"/>
                </a:cubicBezTo>
                <a:cubicBezTo>
                  <a:pt x="2019581" y="548209"/>
                  <a:pt x="2020517" y="551749"/>
                  <a:pt x="2019418" y="555656"/>
                </a:cubicBezTo>
                <a:cubicBezTo>
                  <a:pt x="2017804" y="558857"/>
                  <a:pt x="2013646" y="560458"/>
                  <a:pt x="2006945" y="560458"/>
                </a:cubicBezTo>
                <a:lnTo>
                  <a:pt x="1924660" y="560458"/>
                </a:lnTo>
                <a:cubicBezTo>
                  <a:pt x="1915720" y="558762"/>
                  <a:pt x="1912105" y="563917"/>
                  <a:pt x="1913814" y="575922"/>
                </a:cubicBezTo>
                <a:lnTo>
                  <a:pt x="1913814" y="597369"/>
                </a:lnTo>
                <a:lnTo>
                  <a:pt x="1927813" y="597369"/>
                </a:lnTo>
                <a:cubicBezTo>
                  <a:pt x="1927813" y="597369"/>
                  <a:pt x="1928403" y="596480"/>
                  <a:pt x="1929584" y="594703"/>
                </a:cubicBezTo>
                <a:cubicBezTo>
                  <a:pt x="1934901" y="586754"/>
                  <a:pt x="1939757" y="581674"/>
                  <a:pt x="1944152" y="579463"/>
                </a:cubicBezTo>
                <a:cubicBezTo>
                  <a:pt x="1969302" y="586720"/>
                  <a:pt x="1985153" y="596433"/>
                  <a:pt x="1991705" y="608600"/>
                </a:cubicBezTo>
                <a:cubicBezTo>
                  <a:pt x="1991705" y="611598"/>
                  <a:pt x="1988761" y="616041"/>
                  <a:pt x="1982874" y="621928"/>
                </a:cubicBezTo>
                <a:cubicBezTo>
                  <a:pt x="1981097" y="623705"/>
                  <a:pt x="1980208" y="624472"/>
                  <a:pt x="1980208" y="624227"/>
                </a:cubicBezTo>
                <a:lnTo>
                  <a:pt x="1980208" y="668829"/>
                </a:lnTo>
                <a:cubicBezTo>
                  <a:pt x="1982759" y="681391"/>
                  <a:pt x="1974843" y="688675"/>
                  <a:pt x="1956463" y="690683"/>
                </a:cubicBezTo>
                <a:cubicBezTo>
                  <a:pt x="1940700" y="693246"/>
                  <a:pt x="1933239" y="688885"/>
                  <a:pt x="1934080" y="677599"/>
                </a:cubicBezTo>
                <a:lnTo>
                  <a:pt x="1934080" y="675381"/>
                </a:lnTo>
                <a:lnTo>
                  <a:pt x="1858916" y="675381"/>
                </a:lnTo>
                <a:cubicBezTo>
                  <a:pt x="1875941" y="679668"/>
                  <a:pt x="1884025" y="684056"/>
                  <a:pt x="1883171" y="688546"/>
                </a:cubicBezTo>
                <a:cubicBezTo>
                  <a:pt x="1883171" y="690703"/>
                  <a:pt x="1880593" y="693077"/>
                  <a:pt x="1875439" y="695668"/>
                </a:cubicBezTo>
                <a:cubicBezTo>
                  <a:pt x="1867910" y="700171"/>
                  <a:pt x="1861548" y="705279"/>
                  <a:pt x="1856353" y="710990"/>
                </a:cubicBezTo>
                <a:lnTo>
                  <a:pt x="1955608" y="710990"/>
                </a:lnTo>
                <a:cubicBezTo>
                  <a:pt x="1964127" y="693965"/>
                  <a:pt x="1971927" y="685453"/>
                  <a:pt x="1979008" y="685453"/>
                </a:cubicBezTo>
                <a:cubicBezTo>
                  <a:pt x="1987120" y="686471"/>
                  <a:pt x="1999010" y="694386"/>
                  <a:pt x="2014677" y="709199"/>
                </a:cubicBezTo>
                <a:cubicBezTo>
                  <a:pt x="2018937" y="714164"/>
                  <a:pt x="2020388" y="717711"/>
                  <a:pt x="2019032" y="719841"/>
                </a:cubicBezTo>
                <a:cubicBezTo>
                  <a:pt x="2017675" y="722540"/>
                  <a:pt x="2013219" y="723890"/>
                  <a:pt x="2005663" y="723890"/>
                </a:cubicBezTo>
                <a:lnTo>
                  <a:pt x="1958009" y="723890"/>
                </a:lnTo>
                <a:cubicBezTo>
                  <a:pt x="1951118" y="723035"/>
                  <a:pt x="1945868" y="725572"/>
                  <a:pt x="1942260" y="731500"/>
                </a:cubicBezTo>
                <a:cubicBezTo>
                  <a:pt x="1940768" y="732992"/>
                  <a:pt x="1939255" y="735637"/>
                  <a:pt x="1937723" y="739435"/>
                </a:cubicBezTo>
                <a:cubicBezTo>
                  <a:pt x="1932080" y="748850"/>
                  <a:pt x="1927088" y="755836"/>
                  <a:pt x="1922747" y="760393"/>
                </a:cubicBezTo>
                <a:cubicBezTo>
                  <a:pt x="1954245" y="765155"/>
                  <a:pt x="1975332" y="775098"/>
                  <a:pt x="1986008" y="790223"/>
                </a:cubicBezTo>
                <a:cubicBezTo>
                  <a:pt x="1993210" y="797507"/>
                  <a:pt x="1995917" y="806257"/>
                  <a:pt x="1994126" y="816471"/>
                </a:cubicBezTo>
                <a:cubicBezTo>
                  <a:pt x="1992078" y="827758"/>
                  <a:pt x="1985831" y="833923"/>
                  <a:pt x="1975386" y="834967"/>
                </a:cubicBezTo>
                <a:cubicBezTo>
                  <a:pt x="1967355" y="834967"/>
                  <a:pt x="1958402" y="830925"/>
                  <a:pt x="1948527" y="822840"/>
                </a:cubicBezTo>
                <a:cubicBezTo>
                  <a:pt x="1932534" y="808543"/>
                  <a:pt x="1913780" y="797263"/>
                  <a:pt x="1892266" y="789002"/>
                </a:cubicBezTo>
                <a:cubicBezTo>
                  <a:pt x="1854569" y="810232"/>
                  <a:pt x="1802994" y="823824"/>
                  <a:pt x="1737543" y="829779"/>
                </a:cubicBezTo>
                <a:cubicBezTo>
                  <a:pt x="1728034" y="830688"/>
                  <a:pt x="1722045" y="829982"/>
                  <a:pt x="1719576" y="827663"/>
                </a:cubicBezTo>
                <a:cubicBezTo>
                  <a:pt x="1719576" y="824638"/>
                  <a:pt x="1724161" y="821592"/>
                  <a:pt x="1733331" y="818527"/>
                </a:cubicBezTo>
                <a:cubicBezTo>
                  <a:pt x="1796775" y="800770"/>
                  <a:pt x="1836453" y="786737"/>
                  <a:pt x="1852364" y="776427"/>
                </a:cubicBezTo>
                <a:cubicBezTo>
                  <a:pt x="1835883" y="774596"/>
                  <a:pt x="1817353" y="772392"/>
                  <a:pt x="1796775" y="769814"/>
                </a:cubicBezTo>
                <a:cubicBezTo>
                  <a:pt x="1779357" y="768688"/>
                  <a:pt x="1771503" y="765881"/>
                  <a:pt x="1773212" y="761391"/>
                </a:cubicBezTo>
                <a:cubicBezTo>
                  <a:pt x="1773212" y="760644"/>
                  <a:pt x="1774549" y="758488"/>
                  <a:pt x="1777221" y="754920"/>
                </a:cubicBezTo>
                <a:cubicBezTo>
                  <a:pt x="1785780" y="744651"/>
                  <a:pt x="1793384" y="734308"/>
                  <a:pt x="1800031" y="723890"/>
                </a:cubicBezTo>
                <a:lnTo>
                  <a:pt x="1717114" y="723890"/>
                </a:lnTo>
                <a:cubicBezTo>
                  <a:pt x="1713411" y="723890"/>
                  <a:pt x="1710264" y="722594"/>
                  <a:pt x="1707673" y="720004"/>
                </a:cubicBezTo>
                <a:cubicBezTo>
                  <a:pt x="1705394" y="713994"/>
                  <a:pt x="1706839" y="710990"/>
                  <a:pt x="1712007" y="710990"/>
                </a:cubicBezTo>
                <a:lnTo>
                  <a:pt x="1802676" y="710990"/>
                </a:lnTo>
                <a:cubicBezTo>
                  <a:pt x="1807790" y="702986"/>
                  <a:pt x="1814138" y="692283"/>
                  <a:pt x="1821721" y="678881"/>
                </a:cubicBezTo>
                <a:lnTo>
                  <a:pt x="1823912" y="675381"/>
                </a:lnTo>
                <a:lnTo>
                  <a:pt x="1791240" y="675381"/>
                </a:lnTo>
                <a:lnTo>
                  <a:pt x="1791240" y="679125"/>
                </a:lnTo>
                <a:cubicBezTo>
                  <a:pt x="1792936" y="689394"/>
                  <a:pt x="1784051" y="694528"/>
                  <a:pt x="1764585" y="694528"/>
                </a:cubicBezTo>
                <a:cubicBezTo>
                  <a:pt x="1751603" y="695383"/>
                  <a:pt x="1745540" y="690167"/>
                  <a:pt x="1746394" y="678881"/>
                </a:cubicBezTo>
                <a:lnTo>
                  <a:pt x="1746394" y="592302"/>
                </a:lnTo>
                <a:cubicBezTo>
                  <a:pt x="1746394" y="582888"/>
                  <a:pt x="1753014" y="580873"/>
                  <a:pt x="1766254" y="586259"/>
                </a:cubicBezTo>
                <a:cubicBezTo>
                  <a:pt x="1768858" y="587127"/>
                  <a:pt x="1772263" y="588829"/>
                  <a:pt x="1776468" y="591366"/>
                </a:cubicBezTo>
                <a:cubicBezTo>
                  <a:pt x="1782627" y="594879"/>
                  <a:pt x="1786201" y="596880"/>
                  <a:pt x="1787191" y="597369"/>
                </a:cubicBezTo>
                <a:lnTo>
                  <a:pt x="1808963" y="597369"/>
                </a:lnTo>
                <a:lnTo>
                  <a:pt x="1808963" y="560458"/>
                </a:lnTo>
                <a:lnTo>
                  <a:pt x="1723483" y="560458"/>
                </a:lnTo>
                <a:cubicBezTo>
                  <a:pt x="1719033" y="560458"/>
                  <a:pt x="1716131" y="558437"/>
                  <a:pt x="1714774" y="554394"/>
                </a:cubicBezTo>
                <a:cubicBezTo>
                  <a:pt x="1713730" y="549837"/>
                  <a:pt x="1715785" y="547558"/>
                  <a:pt x="1720939" y="547558"/>
                </a:cubicBezTo>
                <a:lnTo>
                  <a:pt x="1913733" y="547558"/>
                </a:lnTo>
                <a:lnTo>
                  <a:pt x="1954876" y="547558"/>
                </a:lnTo>
                <a:cubicBezTo>
                  <a:pt x="1954876" y="547558"/>
                  <a:pt x="1956307" y="545774"/>
                  <a:pt x="1959169" y="542206"/>
                </a:cubicBezTo>
                <a:cubicBezTo>
                  <a:pt x="1968203" y="530459"/>
                  <a:pt x="1974864" y="524585"/>
                  <a:pt x="1979150" y="524585"/>
                </a:cubicBezTo>
                <a:close/>
                <a:moveTo>
                  <a:pt x="4293468" y="524565"/>
                </a:moveTo>
                <a:cubicBezTo>
                  <a:pt x="4311577" y="528214"/>
                  <a:pt x="4327855" y="539073"/>
                  <a:pt x="4342302" y="557141"/>
                </a:cubicBezTo>
                <a:cubicBezTo>
                  <a:pt x="4343292" y="560207"/>
                  <a:pt x="4341474" y="563686"/>
                  <a:pt x="4336849" y="567580"/>
                </a:cubicBezTo>
                <a:cubicBezTo>
                  <a:pt x="4332956" y="569519"/>
                  <a:pt x="4330995" y="571839"/>
                  <a:pt x="4330968" y="574539"/>
                </a:cubicBezTo>
                <a:cubicBezTo>
                  <a:pt x="4329164" y="613253"/>
                  <a:pt x="4320571" y="634048"/>
                  <a:pt x="4305188" y="636924"/>
                </a:cubicBezTo>
                <a:cubicBezTo>
                  <a:pt x="4279740" y="644683"/>
                  <a:pt x="4267016" y="641584"/>
                  <a:pt x="4267016" y="627625"/>
                </a:cubicBezTo>
                <a:cubicBezTo>
                  <a:pt x="4264181" y="620531"/>
                  <a:pt x="4259501" y="615532"/>
                  <a:pt x="4252976" y="612629"/>
                </a:cubicBezTo>
                <a:cubicBezTo>
                  <a:pt x="4240211" y="605006"/>
                  <a:pt x="4241086" y="601194"/>
                  <a:pt x="4255601" y="601194"/>
                </a:cubicBezTo>
                <a:cubicBezTo>
                  <a:pt x="4267877" y="601194"/>
                  <a:pt x="4275033" y="600177"/>
                  <a:pt x="4277068" y="598142"/>
                </a:cubicBezTo>
                <a:cubicBezTo>
                  <a:pt x="4280581" y="594615"/>
                  <a:pt x="4282338" y="580778"/>
                  <a:pt x="4282338" y="556633"/>
                </a:cubicBezTo>
                <a:lnTo>
                  <a:pt x="4245081" y="556633"/>
                </a:lnTo>
                <a:cubicBezTo>
                  <a:pt x="4235124" y="555778"/>
                  <a:pt x="4230573" y="559332"/>
                  <a:pt x="4231428" y="567295"/>
                </a:cubicBezTo>
                <a:lnTo>
                  <a:pt x="4231428" y="653548"/>
                </a:lnTo>
                <a:lnTo>
                  <a:pt x="4284983" y="653548"/>
                </a:lnTo>
                <a:cubicBezTo>
                  <a:pt x="4284155" y="653548"/>
                  <a:pt x="4284196" y="652863"/>
                  <a:pt x="4285105" y="651493"/>
                </a:cubicBezTo>
                <a:cubicBezTo>
                  <a:pt x="4289297" y="642622"/>
                  <a:pt x="4294885" y="639129"/>
                  <a:pt x="4301871" y="641014"/>
                </a:cubicBezTo>
                <a:cubicBezTo>
                  <a:pt x="4318583" y="647173"/>
                  <a:pt x="4333403" y="655793"/>
                  <a:pt x="4346331" y="666876"/>
                </a:cubicBezTo>
                <a:cubicBezTo>
                  <a:pt x="4346331" y="670416"/>
                  <a:pt x="4344086" y="673869"/>
                  <a:pt x="4339596" y="677233"/>
                </a:cubicBezTo>
                <a:cubicBezTo>
                  <a:pt x="4334346" y="680990"/>
                  <a:pt x="4331063" y="685175"/>
                  <a:pt x="4329748" y="689787"/>
                </a:cubicBezTo>
                <a:cubicBezTo>
                  <a:pt x="4329748" y="690954"/>
                  <a:pt x="4329219" y="692582"/>
                  <a:pt x="4328160" y="694671"/>
                </a:cubicBezTo>
                <a:cubicBezTo>
                  <a:pt x="4321324" y="714327"/>
                  <a:pt x="4313340" y="730889"/>
                  <a:pt x="4304211" y="744360"/>
                </a:cubicBezTo>
                <a:cubicBezTo>
                  <a:pt x="4314398" y="754886"/>
                  <a:pt x="4330554" y="764246"/>
                  <a:pt x="4352679" y="772439"/>
                </a:cubicBezTo>
                <a:cubicBezTo>
                  <a:pt x="4363775" y="777675"/>
                  <a:pt x="4363870" y="783522"/>
                  <a:pt x="4352964" y="789979"/>
                </a:cubicBezTo>
                <a:cubicBezTo>
                  <a:pt x="4347579" y="793045"/>
                  <a:pt x="4344133" y="795337"/>
                  <a:pt x="4342628" y="796856"/>
                </a:cubicBezTo>
                <a:cubicBezTo>
                  <a:pt x="4340349" y="799135"/>
                  <a:pt x="4338036" y="802615"/>
                  <a:pt x="4335689" y="807295"/>
                </a:cubicBezTo>
                <a:cubicBezTo>
                  <a:pt x="4331199" y="817238"/>
                  <a:pt x="4324077" y="819795"/>
                  <a:pt x="4314324" y="814966"/>
                </a:cubicBezTo>
                <a:cubicBezTo>
                  <a:pt x="4306673" y="809865"/>
                  <a:pt x="4296065" y="798660"/>
                  <a:pt x="4282500" y="781352"/>
                </a:cubicBezTo>
                <a:cubicBezTo>
                  <a:pt x="4283355" y="783047"/>
                  <a:pt x="4280974" y="782193"/>
                  <a:pt x="4275358" y="778788"/>
                </a:cubicBezTo>
                <a:cubicBezTo>
                  <a:pt x="4265252" y="788649"/>
                  <a:pt x="4250609" y="797969"/>
                  <a:pt x="4231428" y="806745"/>
                </a:cubicBezTo>
                <a:cubicBezTo>
                  <a:pt x="4232283" y="818601"/>
                  <a:pt x="4223804" y="825031"/>
                  <a:pt x="4205993" y="826035"/>
                </a:cubicBezTo>
                <a:cubicBezTo>
                  <a:pt x="4205993" y="826035"/>
                  <a:pt x="4205729" y="826035"/>
                  <a:pt x="4205200" y="826035"/>
                </a:cubicBezTo>
                <a:cubicBezTo>
                  <a:pt x="4191933" y="829440"/>
                  <a:pt x="4185727" y="823830"/>
                  <a:pt x="4186582" y="809207"/>
                </a:cubicBezTo>
                <a:lnTo>
                  <a:pt x="4186582" y="611530"/>
                </a:lnTo>
                <a:lnTo>
                  <a:pt x="4143323" y="611530"/>
                </a:lnTo>
                <a:lnTo>
                  <a:pt x="4143323" y="656071"/>
                </a:lnTo>
                <a:cubicBezTo>
                  <a:pt x="4148464" y="654471"/>
                  <a:pt x="4154894" y="653236"/>
                  <a:pt x="4162612" y="652368"/>
                </a:cubicBezTo>
                <a:cubicBezTo>
                  <a:pt x="4169612" y="649723"/>
                  <a:pt x="4174366" y="649357"/>
                  <a:pt x="4176876" y="651269"/>
                </a:cubicBezTo>
                <a:cubicBezTo>
                  <a:pt x="4180050" y="653901"/>
                  <a:pt x="4178653" y="657618"/>
                  <a:pt x="4172684" y="662420"/>
                </a:cubicBezTo>
                <a:cubicBezTo>
                  <a:pt x="4162809" y="667357"/>
                  <a:pt x="4153022" y="673557"/>
                  <a:pt x="4143323" y="681018"/>
                </a:cubicBezTo>
                <a:lnTo>
                  <a:pt x="4143323" y="793865"/>
                </a:lnTo>
                <a:cubicBezTo>
                  <a:pt x="4144177" y="810686"/>
                  <a:pt x="4132864" y="820982"/>
                  <a:pt x="4109383" y="824753"/>
                </a:cubicBezTo>
                <a:cubicBezTo>
                  <a:pt x="4096862" y="826462"/>
                  <a:pt x="4089151" y="822176"/>
                  <a:pt x="4086248" y="811893"/>
                </a:cubicBezTo>
                <a:cubicBezTo>
                  <a:pt x="4083765" y="803619"/>
                  <a:pt x="4080259" y="798511"/>
                  <a:pt x="4075728" y="796572"/>
                </a:cubicBezTo>
                <a:cubicBezTo>
                  <a:pt x="4067060" y="793886"/>
                  <a:pt x="4063153" y="791112"/>
                  <a:pt x="4064008" y="788249"/>
                </a:cubicBezTo>
                <a:cubicBezTo>
                  <a:pt x="4064008" y="786120"/>
                  <a:pt x="4069237" y="785055"/>
                  <a:pt x="4079696" y="785055"/>
                </a:cubicBezTo>
                <a:cubicBezTo>
                  <a:pt x="4094780" y="786737"/>
                  <a:pt x="4101468" y="782233"/>
                  <a:pt x="4099759" y="771544"/>
                </a:cubicBezTo>
                <a:lnTo>
                  <a:pt x="4099759" y="700917"/>
                </a:lnTo>
                <a:cubicBezTo>
                  <a:pt x="4099284" y="704078"/>
                  <a:pt x="4095350" y="708121"/>
                  <a:pt x="4087957" y="713045"/>
                </a:cubicBezTo>
                <a:cubicBezTo>
                  <a:pt x="4075111" y="721129"/>
                  <a:pt x="4067643" y="724527"/>
                  <a:pt x="4065554" y="723239"/>
                </a:cubicBezTo>
                <a:cubicBezTo>
                  <a:pt x="4061607" y="721258"/>
                  <a:pt x="4057347" y="713886"/>
                  <a:pt x="4052776" y="701121"/>
                </a:cubicBezTo>
                <a:cubicBezTo>
                  <a:pt x="4049195" y="687013"/>
                  <a:pt x="4049052" y="678223"/>
                  <a:pt x="4052349" y="674750"/>
                </a:cubicBezTo>
                <a:cubicBezTo>
                  <a:pt x="4054384" y="672702"/>
                  <a:pt x="4062590" y="670783"/>
                  <a:pt x="4076969" y="668992"/>
                </a:cubicBezTo>
                <a:cubicBezTo>
                  <a:pt x="4088093" y="667283"/>
                  <a:pt x="4095689" y="665845"/>
                  <a:pt x="4099759" y="664678"/>
                </a:cubicBezTo>
                <a:lnTo>
                  <a:pt x="4099759" y="611530"/>
                </a:lnTo>
                <a:lnTo>
                  <a:pt x="4069197" y="611530"/>
                </a:lnTo>
                <a:cubicBezTo>
                  <a:pt x="4062645" y="611530"/>
                  <a:pt x="4058222" y="609808"/>
                  <a:pt x="4055930" y="606362"/>
                </a:cubicBezTo>
                <a:cubicBezTo>
                  <a:pt x="4053651" y="601207"/>
                  <a:pt x="4055943" y="598630"/>
                  <a:pt x="4062807" y="598630"/>
                </a:cubicBezTo>
                <a:lnTo>
                  <a:pt x="4099759" y="598630"/>
                </a:lnTo>
                <a:lnTo>
                  <a:pt x="4099759" y="555269"/>
                </a:lnTo>
                <a:cubicBezTo>
                  <a:pt x="4099759" y="542166"/>
                  <a:pt x="4100667" y="534250"/>
                  <a:pt x="4102485" y="531524"/>
                </a:cubicBezTo>
                <a:cubicBezTo>
                  <a:pt x="4103733" y="527753"/>
                  <a:pt x="4108305" y="525867"/>
                  <a:pt x="4116200" y="525867"/>
                </a:cubicBezTo>
                <a:cubicBezTo>
                  <a:pt x="4138039" y="527753"/>
                  <a:pt x="4149637" y="530717"/>
                  <a:pt x="4150994" y="534759"/>
                </a:cubicBezTo>
                <a:cubicBezTo>
                  <a:pt x="4150994" y="538164"/>
                  <a:pt x="4149786" y="541670"/>
                  <a:pt x="4147372" y="545279"/>
                </a:cubicBezTo>
                <a:cubicBezTo>
                  <a:pt x="4144673" y="547313"/>
                  <a:pt x="4143323" y="550223"/>
                  <a:pt x="4143323" y="554008"/>
                </a:cubicBezTo>
                <a:lnTo>
                  <a:pt x="4143323" y="598630"/>
                </a:lnTo>
                <a:lnTo>
                  <a:pt x="4144523" y="598630"/>
                </a:lnTo>
                <a:cubicBezTo>
                  <a:pt x="4143506" y="598630"/>
                  <a:pt x="4143987" y="596650"/>
                  <a:pt x="4145968" y="592689"/>
                </a:cubicBezTo>
                <a:cubicBezTo>
                  <a:pt x="4151462" y="585377"/>
                  <a:pt x="4155572" y="581029"/>
                  <a:pt x="4158299" y="579646"/>
                </a:cubicBezTo>
                <a:cubicBezTo>
                  <a:pt x="4166275" y="577815"/>
                  <a:pt x="4175703" y="583288"/>
                  <a:pt x="4186582" y="596066"/>
                </a:cubicBezTo>
                <a:lnTo>
                  <a:pt x="4186582" y="547883"/>
                </a:lnTo>
                <a:cubicBezTo>
                  <a:pt x="4185727" y="534033"/>
                  <a:pt x="4191092" y="528818"/>
                  <a:pt x="4202677" y="532236"/>
                </a:cubicBezTo>
                <a:cubicBezTo>
                  <a:pt x="4205593" y="532236"/>
                  <a:pt x="4211101" y="534488"/>
                  <a:pt x="4219199" y="538991"/>
                </a:cubicBezTo>
                <a:cubicBezTo>
                  <a:pt x="4226429" y="543007"/>
                  <a:pt x="4230906" y="545014"/>
                  <a:pt x="4232628" y="545014"/>
                </a:cubicBezTo>
                <a:lnTo>
                  <a:pt x="4279876" y="545014"/>
                </a:lnTo>
                <a:cubicBezTo>
                  <a:pt x="4278845" y="545014"/>
                  <a:pt x="4279367" y="542945"/>
                  <a:pt x="4281442" y="538808"/>
                </a:cubicBezTo>
                <a:cubicBezTo>
                  <a:pt x="4285064" y="531564"/>
                  <a:pt x="4289073" y="526817"/>
                  <a:pt x="4293468" y="524565"/>
                </a:cubicBezTo>
                <a:close/>
                <a:moveTo>
                  <a:pt x="2880964" y="523059"/>
                </a:moveTo>
                <a:cubicBezTo>
                  <a:pt x="2894925" y="523832"/>
                  <a:pt x="2902710" y="527719"/>
                  <a:pt x="2904317" y="534718"/>
                </a:cubicBezTo>
                <a:cubicBezTo>
                  <a:pt x="2904317" y="536753"/>
                  <a:pt x="2903076" y="539012"/>
                  <a:pt x="2900593" y="541494"/>
                </a:cubicBezTo>
                <a:cubicBezTo>
                  <a:pt x="2898816" y="543271"/>
                  <a:pt x="2897928" y="544458"/>
                  <a:pt x="2897928" y="545055"/>
                </a:cubicBezTo>
                <a:lnTo>
                  <a:pt x="2897928" y="612690"/>
                </a:lnTo>
                <a:lnTo>
                  <a:pt x="2942530" y="612690"/>
                </a:lnTo>
                <a:cubicBezTo>
                  <a:pt x="2941892" y="612690"/>
                  <a:pt x="2942801" y="611151"/>
                  <a:pt x="2945257" y="608071"/>
                </a:cubicBezTo>
                <a:cubicBezTo>
                  <a:pt x="2950181" y="599227"/>
                  <a:pt x="2955234" y="594805"/>
                  <a:pt x="2960416" y="594805"/>
                </a:cubicBezTo>
                <a:cubicBezTo>
                  <a:pt x="2967347" y="594805"/>
                  <a:pt x="2977711" y="599410"/>
                  <a:pt x="2991506" y="608621"/>
                </a:cubicBezTo>
                <a:cubicBezTo>
                  <a:pt x="3004882" y="616719"/>
                  <a:pt x="3011061" y="623664"/>
                  <a:pt x="3010043" y="629457"/>
                </a:cubicBezTo>
                <a:cubicBezTo>
                  <a:pt x="3008958" y="631627"/>
                  <a:pt x="3007025" y="634577"/>
                  <a:pt x="3004244" y="638308"/>
                </a:cubicBezTo>
                <a:cubicBezTo>
                  <a:pt x="3000609" y="641211"/>
                  <a:pt x="2998791" y="643327"/>
                  <a:pt x="2998791" y="644656"/>
                </a:cubicBezTo>
                <a:lnTo>
                  <a:pt x="2998791" y="815291"/>
                </a:lnTo>
                <a:cubicBezTo>
                  <a:pt x="2994518" y="824909"/>
                  <a:pt x="2984548" y="830179"/>
                  <a:pt x="2968880" y="831101"/>
                </a:cubicBezTo>
                <a:cubicBezTo>
                  <a:pt x="2956373" y="831983"/>
                  <a:pt x="2950119" y="827290"/>
                  <a:pt x="2950119" y="817021"/>
                </a:cubicBezTo>
                <a:lnTo>
                  <a:pt x="2950119" y="799217"/>
                </a:lnTo>
                <a:lnTo>
                  <a:pt x="2799609" y="799217"/>
                </a:lnTo>
                <a:lnTo>
                  <a:pt x="2799609" y="814274"/>
                </a:lnTo>
                <a:cubicBezTo>
                  <a:pt x="2798496" y="825397"/>
                  <a:pt x="2789069" y="831447"/>
                  <a:pt x="2771325" y="832424"/>
                </a:cubicBezTo>
                <a:cubicBezTo>
                  <a:pt x="2757991" y="831407"/>
                  <a:pt x="2750768" y="826435"/>
                  <a:pt x="2749655" y="817509"/>
                </a:cubicBezTo>
                <a:lnTo>
                  <a:pt x="2749655" y="616841"/>
                </a:lnTo>
                <a:cubicBezTo>
                  <a:pt x="2748814" y="602137"/>
                  <a:pt x="2757347" y="597531"/>
                  <a:pt x="2775252" y="603025"/>
                </a:cubicBezTo>
                <a:cubicBezTo>
                  <a:pt x="2776134" y="603907"/>
                  <a:pt x="2777429" y="604633"/>
                  <a:pt x="2779139" y="605202"/>
                </a:cubicBezTo>
                <a:cubicBezTo>
                  <a:pt x="2791632" y="610194"/>
                  <a:pt x="2798008" y="612690"/>
                  <a:pt x="2798265" y="612690"/>
                </a:cubicBezTo>
                <a:lnTo>
                  <a:pt x="2850538" y="612690"/>
                </a:lnTo>
                <a:lnTo>
                  <a:pt x="2850538" y="535329"/>
                </a:lnTo>
                <a:cubicBezTo>
                  <a:pt x="2849684" y="525589"/>
                  <a:pt x="2854486" y="521587"/>
                  <a:pt x="2864944" y="523324"/>
                </a:cubicBezTo>
                <a:cubicBezTo>
                  <a:pt x="2870971" y="522890"/>
                  <a:pt x="2876311" y="522801"/>
                  <a:pt x="2880964" y="523059"/>
                </a:cubicBezTo>
                <a:close/>
                <a:moveTo>
                  <a:pt x="2522006" y="522021"/>
                </a:moveTo>
                <a:cubicBezTo>
                  <a:pt x="2550642" y="523880"/>
                  <a:pt x="2567775" y="531849"/>
                  <a:pt x="2573404" y="545930"/>
                </a:cubicBezTo>
                <a:cubicBezTo>
                  <a:pt x="2576863" y="559373"/>
                  <a:pt x="2572211" y="568427"/>
                  <a:pt x="2559446" y="573094"/>
                </a:cubicBezTo>
                <a:lnTo>
                  <a:pt x="2626287" y="573094"/>
                </a:lnTo>
                <a:cubicBezTo>
                  <a:pt x="2626287" y="573094"/>
                  <a:pt x="2627122" y="572260"/>
                  <a:pt x="2628791" y="570591"/>
                </a:cubicBezTo>
                <a:cubicBezTo>
                  <a:pt x="2635030" y="561679"/>
                  <a:pt x="2640395" y="556124"/>
                  <a:pt x="2644885" y="553926"/>
                </a:cubicBezTo>
                <a:cubicBezTo>
                  <a:pt x="2674444" y="564778"/>
                  <a:pt x="2691502" y="579137"/>
                  <a:pt x="2696059" y="597002"/>
                </a:cubicBezTo>
                <a:cubicBezTo>
                  <a:pt x="2693062" y="601587"/>
                  <a:pt x="2686517" y="603452"/>
                  <a:pt x="2676424" y="602598"/>
                </a:cubicBezTo>
                <a:cubicBezTo>
                  <a:pt x="2658111" y="600889"/>
                  <a:pt x="2643379" y="605189"/>
                  <a:pt x="2632229" y="615498"/>
                </a:cubicBezTo>
                <a:cubicBezTo>
                  <a:pt x="2645848" y="625062"/>
                  <a:pt x="2651770" y="635900"/>
                  <a:pt x="2649992" y="648014"/>
                </a:cubicBezTo>
                <a:cubicBezTo>
                  <a:pt x="2649016" y="665404"/>
                  <a:pt x="2639385" y="673231"/>
                  <a:pt x="2621099" y="671495"/>
                </a:cubicBezTo>
                <a:cubicBezTo>
                  <a:pt x="2613936" y="669446"/>
                  <a:pt x="2607242" y="663091"/>
                  <a:pt x="2601016" y="652429"/>
                </a:cubicBezTo>
                <a:cubicBezTo>
                  <a:pt x="2590910" y="633072"/>
                  <a:pt x="2577311" y="619317"/>
                  <a:pt x="2560219" y="611164"/>
                </a:cubicBezTo>
                <a:cubicBezTo>
                  <a:pt x="2544280" y="598535"/>
                  <a:pt x="2545976" y="593109"/>
                  <a:pt x="2565306" y="594886"/>
                </a:cubicBezTo>
                <a:cubicBezTo>
                  <a:pt x="2586047" y="596622"/>
                  <a:pt x="2603634" y="600841"/>
                  <a:pt x="2618067" y="607542"/>
                </a:cubicBezTo>
                <a:cubicBezTo>
                  <a:pt x="2618135" y="607135"/>
                  <a:pt x="2619397" y="604504"/>
                  <a:pt x="2621852" y="599647"/>
                </a:cubicBezTo>
                <a:cubicBezTo>
                  <a:pt x="2626966" y="591088"/>
                  <a:pt x="2629523" y="586110"/>
                  <a:pt x="2629523" y="584712"/>
                </a:cubicBezTo>
                <a:lnTo>
                  <a:pt x="2457301" y="584712"/>
                </a:lnTo>
                <a:cubicBezTo>
                  <a:pt x="2458997" y="600095"/>
                  <a:pt x="2454744" y="613389"/>
                  <a:pt x="2444543" y="624594"/>
                </a:cubicBezTo>
                <a:cubicBezTo>
                  <a:pt x="2439619" y="630359"/>
                  <a:pt x="2432212" y="632814"/>
                  <a:pt x="2422323" y="631959"/>
                </a:cubicBezTo>
                <a:cubicBezTo>
                  <a:pt x="2414266" y="631959"/>
                  <a:pt x="2408162" y="628344"/>
                  <a:pt x="2404011" y="621114"/>
                </a:cubicBezTo>
                <a:cubicBezTo>
                  <a:pt x="2397730" y="609448"/>
                  <a:pt x="2402200" y="597118"/>
                  <a:pt x="2417420" y="584122"/>
                </a:cubicBezTo>
                <a:cubicBezTo>
                  <a:pt x="2426874" y="577828"/>
                  <a:pt x="2431602" y="572470"/>
                  <a:pt x="2431602" y="568048"/>
                </a:cubicBezTo>
                <a:cubicBezTo>
                  <a:pt x="2432972" y="547564"/>
                  <a:pt x="2440555" y="548914"/>
                  <a:pt x="2454351" y="572097"/>
                </a:cubicBezTo>
                <a:cubicBezTo>
                  <a:pt x="2455463" y="573209"/>
                  <a:pt x="2456019" y="573542"/>
                  <a:pt x="2456019" y="573094"/>
                </a:cubicBezTo>
                <a:lnTo>
                  <a:pt x="2529921" y="573094"/>
                </a:lnTo>
                <a:cubicBezTo>
                  <a:pt x="2525662" y="572673"/>
                  <a:pt x="2523532" y="567675"/>
                  <a:pt x="2523532" y="558098"/>
                </a:cubicBezTo>
                <a:cubicBezTo>
                  <a:pt x="2522786" y="548277"/>
                  <a:pt x="2519470" y="541162"/>
                  <a:pt x="2513582" y="536753"/>
                </a:cubicBezTo>
                <a:cubicBezTo>
                  <a:pt x="2509160" y="532982"/>
                  <a:pt x="2507492" y="529414"/>
                  <a:pt x="2508577" y="526050"/>
                </a:cubicBezTo>
                <a:cubicBezTo>
                  <a:pt x="2509920" y="523364"/>
                  <a:pt x="2514396" y="522021"/>
                  <a:pt x="2522006" y="522021"/>
                </a:cubicBezTo>
                <a:close/>
                <a:moveTo>
                  <a:pt x="4524174" y="521087"/>
                </a:moveTo>
                <a:cubicBezTo>
                  <a:pt x="4527866" y="520845"/>
                  <a:pt x="4532279" y="521150"/>
                  <a:pt x="4537413" y="522001"/>
                </a:cubicBezTo>
                <a:cubicBezTo>
                  <a:pt x="4567202" y="528065"/>
                  <a:pt x="4574819" y="536767"/>
                  <a:pt x="4560263" y="548107"/>
                </a:cubicBezTo>
                <a:cubicBezTo>
                  <a:pt x="4558635" y="549192"/>
                  <a:pt x="4557821" y="549457"/>
                  <a:pt x="4557821" y="548901"/>
                </a:cubicBezTo>
                <a:lnTo>
                  <a:pt x="4557821" y="594805"/>
                </a:lnTo>
                <a:lnTo>
                  <a:pt x="4584558" y="594805"/>
                </a:lnTo>
                <a:cubicBezTo>
                  <a:pt x="4585345" y="594805"/>
                  <a:pt x="4588302" y="590511"/>
                  <a:pt x="4593430" y="581925"/>
                </a:cubicBezTo>
                <a:cubicBezTo>
                  <a:pt x="4600307" y="570937"/>
                  <a:pt x="4605442" y="565443"/>
                  <a:pt x="4608833" y="565443"/>
                </a:cubicBezTo>
                <a:cubicBezTo>
                  <a:pt x="4615250" y="565443"/>
                  <a:pt x="4627336" y="574321"/>
                  <a:pt x="4645093" y="592078"/>
                </a:cubicBezTo>
                <a:cubicBezTo>
                  <a:pt x="4649053" y="595225"/>
                  <a:pt x="4650485" y="598834"/>
                  <a:pt x="4649386" y="602903"/>
                </a:cubicBezTo>
                <a:cubicBezTo>
                  <a:pt x="4647799" y="606104"/>
                  <a:pt x="4643641" y="607705"/>
                  <a:pt x="4636913" y="607705"/>
                </a:cubicBezTo>
                <a:lnTo>
                  <a:pt x="4557821" y="607705"/>
                </a:lnTo>
                <a:lnTo>
                  <a:pt x="4557821" y="662481"/>
                </a:lnTo>
                <a:lnTo>
                  <a:pt x="4613940" y="662481"/>
                </a:lnTo>
                <a:cubicBezTo>
                  <a:pt x="4614714" y="662481"/>
                  <a:pt x="4617827" y="657808"/>
                  <a:pt x="4623280" y="648461"/>
                </a:cubicBezTo>
                <a:cubicBezTo>
                  <a:pt x="4629737" y="637379"/>
                  <a:pt x="4635027" y="631837"/>
                  <a:pt x="4639151" y="631837"/>
                </a:cubicBezTo>
                <a:cubicBezTo>
                  <a:pt x="4646164" y="634835"/>
                  <a:pt x="4658570" y="643904"/>
                  <a:pt x="4676367" y="659042"/>
                </a:cubicBezTo>
                <a:cubicBezTo>
                  <a:pt x="4680762" y="662745"/>
                  <a:pt x="4682532" y="666218"/>
                  <a:pt x="4681678" y="669460"/>
                </a:cubicBezTo>
                <a:cubicBezTo>
                  <a:pt x="4681678" y="673408"/>
                  <a:pt x="4677825" y="675381"/>
                  <a:pt x="4670120" y="675381"/>
                </a:cubicBezTo>
                <a:lnTo>
                  <a:pt x="4395590" y="675381"/>
                </a:lnTo>
                <a:cubicBezTo>
                  <a:pt x="4391331" y="675381"/>
                  <a:pt x="4387397" y="674174"/>
                  <a:pt x="4383788" y="671759"/>
                </a:cubicBezTo>
                <a:cubicBezTo>
                  <a:pt x="4381401" y="665574"/>
                  <a:pt x="4383212" y="662481"/>
                  <a:pt x="4389221" y="662481"/>
                </a:cubicBezTo>
                <a:lnTo>
                  <a:pt x="4412011" y="662481"/>
                </a:lnTo>
                <a:cubicBezTo>
                  <a:pt x="4425698" y="635920"/>
                  <a:pt x="4434671" y="609842"/>
                  <a:pt x="4438930" y="584244"/>
                </a:cubicBezTo>
                <a:cubicBezTo>
                  <a:pt x="4439812" y="578072"/>
                  <a:pt x="4440667" y="570048"/>
                  <a:pt x="4441494" y="560173"/>
                </a:cubicBezTo>
                <a:cubicBezTo>
                  <a:pt x="4441494" y="549606"/>
                  <a:pt x="4443027" y="542416"/>
                  <a:pt x="4446093" y="538605"/>
                </a:cubicBezTo>
                <a:cubicBezTo>
                  <a:pt x="4474172" y="542159"/>
                  <a:pt x="4493543" y="548304"/>
                  <a:pt x="4504206" y="557040"/>
                </a:cubicBezTo>
                <a:cubicBezTo>
                  <a:pt x="4504206" y="560200"/>
                  <a:pt x="4501771" y="564704"/>
                  <a:pt x="4496901" y="570550"/>
                </a:cubicBezTo>
                <a:cubicBezTo>
                  <a:pt x="4489440" y="579653"/>
                  <a:pt x="4483363" y="587737"/>
                  <a:pt x="4478669" y="594805"/>
                </a:cubicBezTo>
                <a:lnTo>
                  <a:pt x="4510432" y="594805"/>
                </a:lnTo>
                <a:lnTo>
                  <a:pt x="4510432" y="538015"/>
                </a:lnTo>
                <a:cubicBezTo>
                  <a:pt x="4508519" y="527454"/>
                  <a:pt x="4513100" y="521812"/>
                  <a:pt x="4524174" y="521087"/>
                </a:cubicBezTo>
                <a:close/>
                <a:moveTo>
                  <a:pt x="3943793" y="232533"/>
                </a:moveTo>
                <a:lnTo>
                  <a:pt x="3943793" y="270705"/>
                </a:lnTo>
                <a:lnTo>
                  <a:pt x="4118559" y="270705"/>
                </a:lnTo>
                <a:lnTo>
                  <a:pt x="4118559" y="232533"/>
                </a:lnTo>
                <a:close/>
                <a:moveTo>
                  <a:pt x="6790583" y="225889"/>
                </a:moveTo>
                <a:cubicBezTo>
                  <a:pt x="6797731" y="226934"/>
                  <a:pt x="6808454" y="231353"/>
                  <a:pt x="6822752" y="239146"/>
                </a:cubicBezTo>
                <a:cubicBezTo>
                  <a:pt x="6838433" y="249292"/>
                  <a:pt x="6846741" y="259561"/>
                  <a:pt x="6847677" y="269952"/>
                </a:cubicBezTo>
                <a:cubicBezTo>
                  <a:pt x="6847677" y="280126"/>
                  <a:pt x="6840651" y="287220"/>
                  <a:pt x="6826597" y="291235"/>
                </a:cubicBezTo>
                <a:cubicBezTo>
                  <a:pt x="6814267" y="292958"/>
                  <a:pt x="6805925" y="288543"/>
                  <a:pt x="6801570" y="277989"/>
                </a:cubicBezTo>
                <a:cubicBezTo>
                  <a:pt x="6801570" y="276212"/>
                  <a:pt x="6801156" y="274076"/>
                  <a:pt x="6800329" y="271580"/>
                </a:cubicBezTo>
                <a:cubicBezTo>
                  <a:pt x="6799515" y="258612"/>
                  <a:pt x="6792691" y="245711"/>
                  <a:pt x="6779859" y="232879"/>
                </a:cubicBezTo>
                <a:cubicBezTo>
                  <a:pt x="6779859" y="227174"/>
                  <a:pt x="6783433" y="224845"/>
                  <a:pt x="6790583" y="225889"/>
                </a:cubicBezTo>
                <a:close/>
                <a:moveTo>
                  <a:pt x="6583941" y="224712"/>
                </a:moveTo>
                <a:cubicBezTo>
                  <a:pt x="6589941" y="223984"/>
                  <a:pt x="6596517" y="231475"/>
                  <a:pt x="6603669" y="247183"/>
                </a:cubicBezTo>
                <a:cubicBezTo>
                  <a:pt x="6608023" y="259758"/>
                  <a:pt x="6607935" y="271159"/>
                  <a:pt x="6603405" y="281387"/>
                </a:cubicBezTo>
                <a:cubicBezTo>
                  <a:pt x="6595849" y="297326"/>
                  <a:pt x="6583342" y="304862"/>
                  <a:pt x="6565884" y="303993"/>
                </a:cubicBezTo>
                <a:cubicBezTo>
                  <a:pt x="6547653" y="300982"/>
                  <a:pt x="6541093" y="291636"/>
                  <a:pt x="6546207" y="275954"/>
                </a:cubicBezTo>
                <a:cubicBezTo>
                  <a:pt x="6547225" y="272685"/>
                  <a:pt x="6551057" y="267829"/>
                  <a:pt x="6557704" y="261386"/>
                </a:cubicBezTo>
                <a:cubicBezTo>
                  <a:pt x="6572164" y="247631"/>
                  <a:pt x="6578973" y="236561"/>
                  <a:pt x="6578133" y="228178"/>
                </a:cubicBezTo>
                <a:cubicBezTo>
                  <a:pt x="6580005" y="226110"/>
                  <a:pt x="6581941" y="224954"/>
                  <a:pt x="6583941" y="224712"/>
                </a:cubicBezTo>
                <a:close/>
                <a:moveTo>
                  <a:pt x="6623763" y="216181"/>
                </a:moveTo>
                <a:cubicBezTo>
                  <a:pt x="6625607" y="215969"/>
                  <a:pt x="6627795" y="216299"/>
                  <a:pt x="6630325" y="217170"/>
                </a:cubicBezTo>
                <a:cubicBezTo>
                  <a:pt x="6662026" y="220250"/>
                  <a:pt x="6672689" y="226394"/>
                  <a:pt x="6662311" y="235605"/>
                </a:cubicBezTo>
                <a:cubicBezTo>
                  <a:pt x="6660765" y="237152"/>
                  <a:pt x="6659991" y="238230"/>
                  <a:pt x="6659991" y="238840"/>
                </a:cubicBezTo>
                <a:lnTo>
                  <a:pt x="6659991" y="266920"/>
                </a:lnTo>
                <a:cubicBezTo>
                  <a:pt x="6659991" y="271844"/>
                  <a:pt x="6661707" y="274883"/>
                  <a:pt x="6665139" y="276036"/>
                </a:cubicBezTo>
                <a:cubicBezTo>
                  <a:pt x="6668680" y="276741"/>
                  <a:pt x="6677727" y="277094"/>
                  <a:pt x="6692283" y="277094"/>
                </a:cubicBezTo>
                <a:cubicBezTo>
                  <a:pt x="6725205" y="277921"/>
                  <a:pt x="6742053" y="268894"/>
                  <a:pt x="6742827" y="250011"/>
                </a:cubicBezTo>
                <a:cubicBezTo>
                  <a:pt x="6744699" y="241642"/>
                  <a:pt x="6747303" y="236623"/>
                  <a:pt x="6750640" y="234954"/>
                </a:cubicBezTo>
                <a:cubicBezTo>
                  <a:pt x="6755523" y="234954"/>
                  <a:pt x="6758487" y="239132"/>
                  <a:pt x="6759532" y="247488"/>
                </a:cubicBezTo>
                <a:cubicBezTo>
                  <a:pt x="6760319" y="256346"/>
                  <a:pt x="6765927" y="264390"/>
                  <a:pt x="6776359" y="271620"/>
                </a:cubicBezTo>
                <a:cubicBezTo>
                  <a:pt x="6783901" y="276422"/>
                  <a:pt x="6787191" y="281584"/>
                  <a:pt x="6786228" y="287105"/>
                </a:cubicBezTo>
                <a:cubicBezTo>
                  <a:pt x="6780422" y="302596"/>
                  <a:pt x="6760285" y="310783"/>
                  <a:pt x="6725816" y="311664"/>
                </a:cubicBezTo>
                <a:cubicBezTo>
                  <a:pt x="6720593" y="312533"/>
                  <a:pt x="6710969" y="312967"/>
                  <a:pt x="6696943" y="312967"/>
                </a:cubicBezTo>
                <a:cubicBezTo>
                  <a:pt x="6682143" y="312967"/>
                  <a:pt x="6671339" y="312539"/>
                  <a:pt x="6664529" y="311685"/>
                </a:cubicBezTo>
                <a:cubicBezTo>
                  <a:pt x="6645985" y="311685"/>
                  <a:pt x="6633241" y="308714"/>
                  <a:pt x="6626296" y="302773"/>
                </a:cubicBezTo>
                <a:cubicBezTo>
                  <a:pt x="6619717" y="296180"/>
                  <a:pt x="6616427" y="284656"/>
                  <a:pt x="6616427" y="268202"/>
                </a:cubicBezTo>
                <a:lnTo>
                  <a:pt x="6616427" y="232716"/>
                </a:lnTo>
                <a:cubicBezTo>
                  <a:pt x="6615786" y="222328"/>
                  <a:pt x="6618232" y="216817"/>
                  <a:pt x="6623763" y="216181"/>
                </a:cubicBezTo>
                <a:close/>
                <a:moveTo>
                  <a:pt x="6243639" y="194096"/>
                </a:moveTo>
                <a:cubicBezTo>
                  <a:pt x="6247451" y="192373"/>
                  <a:pt x="6250795" y="194306"/>
                  <a:pt x="6253671" y="199895"/>
                </a:cubicBezTo>
                <a:cubicBezTo>
                  <a:pt x="6264848" y="217950"/>
                  <a:pt x="6270437" y="235958"/>
                  <a:pt x="6270437" y="253918"/>
                </a:cubicBezTo>
                <a:cubicBezTo>
                  <a:pt x="6269473" y="265380"/>
                  <a:pt x="6266171" y="274415"/>
                  <a:pt x="6260527" y="281021"/>
                </a:cubicBezTo>
                <a:cubicBezTo>
                  <a:pt x="6253826" y="288699"/>
                  <a:pt x="6244107" y="292538"/>
                  <a:pt x="6231369" y="292538"/>
                </a:cubicBezTo>
                <a:cubicBezTo>
                  <a:pt x="6214753" y="288536"/>
                  <a:pt x="6207298" y="280194"/>
                  <a:pt x="6209007" y="267510"/>
                </a:cubicBezTo>
                <a:cubicBezTo>
                  <a:pt x="6209943" y="262274"/>
                  <a:pt x="6214135" y="255932"/>
                  <a:pt x="6221582" y="248485"/>
                </a:cubicBezTo>
                <a:cubicBezTo>
                  <a:pt x="6235323" y="234784"/>
                  <a:pt x="6241774" y="219829"/>
                  <a:pt x="6240933" y="203619"/>
                </a:cubicBezTo>
                <a:cubicBezTo>
                  <a:pt x="6240078" y="197270"/>
                  <a:pt x="6240981" y="194096"/>
                  <a:pt x="6243639" y="194096"/>
                </a:cubicBezTo>
                <a:close/>
                <a:moveTo>
                  <a:pt x="4361403" y="192407"/>
                </a:moveTo>
                <a:cubicBezTo>
                  <a:pt x="4369453" y="192316"/>
                  <a:pt x="4382131" y="201960"/>
                  <a:pt x="4399437" y="221341"/>
                </a:cubicBezTo>
                <a:cubicBezTo>
                  <a:pt x="4405595" y="236575"/>
                  <a:pt x="4402116" y="249048"/>
                  <a:pt x="4388999" y="258761"/>
                </a:cubicBezTo>
                <a:cubicBezTo>
                  <a:pt x="4369193" y="265950"/>
                  <a:pt x="4358253" y="260748"/>
                  <a:pt x="4356178" y="243154"/>
                </a:cubicBezTo>
                <a:cubicBezTo>
                  <a:pt x="4356178" y="240075"/>
                  <a:pt x="4357033" y="236392"/>
                  <a:pt x="4358742" y="232105"/>
                </a:cubicBezTo>
                <a:cubicBezTo>
                  <a:pt x="4362987" y="218391"/>
                  <a:pt x="4361705" y="206271"/>
                  <a:pt x="4354896" y="195744"/>
                </a:cubicBezTo>
                <a:cubicBezTo>
                  <a:pt x="4356551" y="193550"/>
                  <a:pt x="4358720" y="192438"/>
                  <a:pt x="4361403" y="192407"/>
                </a:cubicBezTo>
                <a:close/>
                <a:moveTo>
                  <a:pt x="6434051" y="188536"/>
                </a:moveTo>
                <a:cubicBezTo>
                  <a:pt x="6436399" y="188458"/>
                  <a:pt x="6439281" y="189091"/>
                  <a:pt x="6442699" y="190433"/>
                </a:cubicBezTo>
                <a:cubicBezTo>
                  <a:pt x="6472679" y="201001"/>
                  <a:pt x="6492551" y="212490"/>
                  <a:pt x="6502318" y="224902"/>
                </a:cubicBezTo>
                <a:cubicBezTo>
                  <a:pt x="6510307" y="238332"/>
                  <a:pt x="6513415" y="249618"/>
                  <a:pt x="6511637" y="258761"/>
                </a:cubicBezTo>
                <a:cubicBezTo>
                  <a:pt x="6509711" y="269301"/>
                  <a:pt x="6504169" y="277121"/>
                  <a:pt x="6495013" y="282221"/>
                </a:cubicBezTo>
                <a:cubicBezTo>
                  <a:pt x="6478641" y="284840"/>
                  <a:pt x="6466913" y="281726"/>
                  <a:pt x="6459832" y="272882"/>
                </a:cubicBezTo>
                <a:cubicBezTo>
                  <a:pt x="6458652" y="270562"/>
                  <a:pt x="6457607" y="264885"/>
                  <a:pt x="6456699" y="255851"/>
                </a:cubicBezTo>
                <a:cubicBezTo>
                  <a:pt x="6455885" y="228870"/>
                  <a:pt x="6449157" y="210639"/>
                  <a:pt x="6436514" y="201157"/>
                </a:cubicBezTo>
                <a:cubicBezTo>
                  <a:pt x="6431251" y="197982"/>
                  <a:pt x="6428619" y="194564"/>
                  <a:pt x="6428619" y="190901"/>
                </a:cubicBezTo>
                <a:cubicBezTo>
                  <a:pt x="6429894" y="189403"/>
                  <a:pt x="6431705" y="188614"/>
                  <a:pt x="6434051" y="188536"/>
                </a:cubicBezTo>
                <a:close/>
                <a:moveTo>
                  <a:pt x="2724639" y="188528"/>
                </a:moveTo>
                <a:lnTo>
                  <a:pt x="2723586" y="189340"/>
                </a:lnTo>
                <a:cubicBezTo>
                  <a:pt x="2721555" y="190042"/>
                  <a:pt x="2718857" y="190393"/>
                  <a:pt x="2715493" y="190393"/>
                </a:cubicBezTo>
                <a:lnTo>
                  <a:pt x="2661938" y="190393"/>
                </a:lnTo>
                <a:lnTo>
                  <a:pt x="2661938" y="197555"/>
                </a:lnTo>
                <a:cubicBezTo>
                  <a:pt x="2689298" y="205030"/>
                  <a:pt x="2707109" y="214722"/>
                  <a:pt x="2715371" y="226632"/>
                </a:cubicBezTo>
                <a:lnTo>
                  <a:pt x="2717594" y="238097"/>
                </a:lnTo>
                <a:lnTo>
                  <a:pt x="2719257" y="234486"/>
                </a:lnTo>
                <a:cubicBezTo>
                  <a:pt x="2721170" y="226245"/>
                  <a:pt x="2722842" y="212766"/>
                  <a:pt x="2724274" y="194049"/>
                </a:cubicBezTo>
                <a:close/>
                <a:moveTo>
                  <a:pt x="6291257" y="188142"/>
                </a:moveTo>
                <a:cubicBezTo>
                  <a:pt x="6294072" y="187852"/>
                  <a:pt x="6297428" y="188134"/>
                  <a:pt x="6301325" y="188989"/>
                </a:cubicBezTo>
                <a:cubicBezTo>
                  <a:pt x="6303197" y="188989"/>
                  <a:pt x="6305950" y="189443"/>
                  <a:pt x="6309585" y="190352"/>
                </a:cubicBezTo>
                <a:cubicBezTo>
                  <a:pt x="6326895" y="191342"/>
                  <a:pt x="6335129" y="194042"/>
                  <a:pt x="6334287" y="198450"/>
                </a:cubicBezTo>
                <a:cubicBezTo>
                  <a:pt x="6334287" y="202099"/>
                  <a:pt x="6332531" y="205084"/>
                  <a:pt x="6329017" y="207403"/>
                </a:cubicBezTo>
                <a:cubicBezTo>
                  <a:pt x="6327417" y="209031"/>
                  <a:pt x="6326617" y="210998"/>
                  <a:pt x="6326617" y="213304"/>
                </a:cubicBezTo>
                <a:lnTo>
                  <a:pt x="6326617" y="254589"/>
                </a:lnTo>
                <a:cubicBezTo>
                  <a:pt x="6323211" y="266160"/>
                  <a:pt x="6335542" y="271960"/>
                  <a:pt x="6363609" y="271987"/>
                </a:cubicBezTo>
                <a:cubicBezTo>
                  <a:pt x="6376807" y="271987"/>
                  <a:pt x="6386397" y="269362"/>
                  <a:pt x="6392380" y="264112"/>
                </a:cubicBezTo>
                <a:cubicBezTo>
                  <a:pt x="6398783" y="259310"/>
                  <a:pt x="6403625" y="248831"/>
                  <a:pt x="6406908" y="232675"/>
                </a:cubicBezTo>
                <a:cubicBezTo>
                  <a:pt x="6407979" y="224835"/>
                  <a:pt x="6411188" y="220914"/>
                  <a:pt x="6416533" y="220914"/>
                </a:cubicBezTo>
                <a:cubicBezTo>
                  <a:pt x="6418730" y="223139"/>
                  <a:pt x="6419367" y="227704"/>
                  <a:pt x="6418445" y="234608"/>
                </a:cubicBezTo>
                <a:cubicBezTo>
                  <a:pt x="6417659" y="246912"/>
                  <a:pt x="6423688" y="256672"/>
                  <a:pt x="6436534" y="263888"/>
                </a:cubicBezTo>
                <a:cubicBezTo>
                  <a:pt x="6444117" y="269586"/>
                  <a:pt x="6447909" y="274354"/>
                  <a:pt x="6447909" y="278193"/>
                </a:cubicBezTo>
                <a:cubicBezTo>
                  <a:pt x="6446877" y="289628"/>
                  <a:pt x="6439125" y="297815"/>
                  <a:pt x="6424651" y="302752"/>
                </a:cubicBezTo>
                <a:cubicBezTo>
                  <a:pt x="6414193" y="307012"/>
                  <a:pt x="6393831" y="309141"/>
                  <a:pt x="6363567" y="309141"/>
                </a:cubicBezTo>
                <a:cubicBezTo>
                  <a:pt x="6330442" y="309141"/>
                  <a:pt x="6308547" y="306028"/>
                  <a:pt x="6297885" y="299802"/>
                </a:cubicBezTo>
                <a:cubicBezTo>
                  <a:pt x="6285447" y="294064"/>
                  <a:pt x="6279227" y="282255"/>
                  <a:pt x="6279227" y="264377"/>
                </a:cubicBezTo>
                <a:lnTo>
                  <a:pt x="6280509" y="206203"/>
                </a:lnTo>
                <a:cubicBezTo>
                  <a:pt x="6279227" y="195032"/>
                  <a:pt x="6282809" y="189012"/>
                  <a:pt x="6291257" y="188142"/>
                </a:cubicBezTo>
                <a:close/>
                <a:moveTo>
                  <a:pt x="6927661" y="175071"/>
                </a:moveTo>
                <a:lnTo>
                  <a:pt x="6927661" y="252819"/>
                </a:lnTo>
                <a:lnTo>
                  <a:pt x="6965813" y="252819"/>
                </a:lnTo>
                <a:lnTo>
                  <a:pt x="6965813" y="175071"/>
                </a:lnTo>
                <a:close/>
                <a:moveTo>
                  <a:pt x="6334720" y="174160"/>
                </a:moveTo>
                <a:cubicBezTo>
                  <a:pt x="6336813" y="173859"/>
                  <a:pt x="6339951" y="174155"/>
                  <a:pt x="6344135" y="175051"/>
                </a:cubicBezTo>
                <a:cubicBezTo>
                  <a:pt x="6367373" y="177737"/>
                  <a:pt x="6383603" y="185991"/>
                  <a:pt x="6392827" y="199814"/>
                </a:cubicBezTo>
                <a:cubicBezTo>
                  <a:pt x="6398905" y="215603"/>
                  <a:pt x="6395785" y="228890"/>
                  <a:pt x="6383467" y="239675"/>
                </a:cubicBezTo>
                <a:cubicBezTo>
                  <a:pt x="6362157" y="246823"/>
                  <a:pt x="6349969" y="241662"/>
                  <a:pt x="6346903" y="224190"/>
                </a:cubicBezTo>
                <a:cubicBezTo>
                  <a:pt x="6346903" y="221179"/>
                  <a:pt x="6346903" y="217876"/>
                  <a:pt x="6346903" y="214281"/>
                </a:cubicBezTo>
                <a:cubicBezTo>
                  <a:pt x="6347744" y="203619"/>
                  <a:pt x="6344278" y="194435"/>
                  <a:pt x="6336505" y="186730"/>
                </a:cubicBezTo>
                <a:cubicBezTo>
                  <a:pt x="6332368" y="181793"/>
                  <a:pt x="6330727" y="178503"/>
                  <a:pt x="6331581" y="176862"/>
                </a:cubicBezTo>
                <a:cubicBezTo>
                  <a:pt x="6331581" y="175363"/>
                  <a:pt x="6332627" y="174462"/>
                  <a:pt x="6334720" y="174160"/>
                </a:cubicBezTo>
                <a:close/>
                <a:moveTo>
                  <a:pt x="4048482" y="172507"/>
                </a:moveTo>
                <a:lnTo>
                  <a:pt x="4048482" y="220914"/>
                </a:lnTo>
                <a:lnTo>
                  <a:pt x="4075218" y="220914"/>
                </a:lnTo>
                <a:cubicBezTo>
                  <a:pt x="4074052" y="220914"/>
                  <a:pt x="4074452" y="219375"/>
                  <a:pt x="4076419" y="216295"/>
                </a:cubicBezTo>
                <a:cubicBezTo>
                  <a:pt x="4068429" y="214844"/>
                  <a:pt x="4062514" y="207403"/>
                  <a:pt x="4058676" y="193974"/>
                </a:cubicBezTo>
                <a:cubicBezTo>
                  <a:pt x="4056356" y="182444"/>
                  <a:pt x="4052958" y="175288"/>
                  <a:pt x="4048482" y="172507"/>
                </a:cubicBezTo>
                <a:close/>
                <a:moveTo>
                  <a:pt x="5443958" y="167278"/>
                </a:moveTo>
                <a:cubicBezTo>
                  <a:pt x="5452708" y="167278"/>
                  <a:pt x="5464991" y="173864"/>
                  <a:pt x="5480808" y="187035"/>
                </a:cubicBezTo>
                <a:cubicBezTo>
                  <a:pt x="5486030" y="191227"/>
                  <a:pt x="5488642" y="194449"/>
                  <a:pt x="5488642" y="196701"/>
                </a:cubicBezTo>
                <a:cubicBezTo>
                  <a:pt x="5488642" y="201855"/>
                  <a:pt x="5485637" y="204433"/>
                  <a:pt x="5479628" y="204433"/>
                </a:cubicBezTo>
                <a:lnTo>
                  <a:pt x="5366068" y="204433"/>
                </a:lnTo>
                <a:cubicBezTo>
                  <a:pt x="5378846" y="210673"/>
                  <a:pt x="5377856" y="216180"/>
                  <a:pt x="5363097" y="220955"/>
                </a:cubicBezTo>
                <a:cubicBezTo>
                  <a:pt x="5360384" y="221647"/>
                  <a:pt x="5358811" y="222196"/>
                  <a:pt x="5358376" y="222603"/>
                </a:cubicBezTo>
                <a:cubicBezTo>
                  <a:pt x="5348297" y="231013"/>
                  <a:pt x="5333857" y="244192"/>
                  <a:pt x="5315056" y="262138"/>
                </a:cubicBezTo>
                <a:cubicBezTo>
                  <a:pt x="5313083" y="264109"/>
                  <a:pt x="5311335" y="265711"/>
                  <a:pt x="5309814" y="266946"/>
                </a:cubicBezTo>
                <a:lnTo>
                  <a:pt x="5308150" y="268060"/>
                </a:lnTo>
                <a:lnTo>
                  <a:pt x="5406783" y="267042"/>
                </a:lnTo>
                <a:cubicBezTo>
                  <a:pt x="5398834" y="252609"/>
                  <a:pt x="5388193" y="239681"/>
                  <a:pt x="5374858" y="228260"/>
                </a:cubicBezTo>
                <a:cubicBezTo>
                  <a:pt x="5403236" y="224190"/>
                  <a:pt x="5431058" y="234405"/>
                  <a:pt x="5458324" y="258903"/>
                </a:cubicBezTo>
                <a:cubicBezTo>
                  <a:pt x="5474290" y="277419"/>
                  <a:pt x="5475443" y="293854"/>
                  <a:pt x="5461783" y="308205"/>
                </a:cubicBezTo>
                <a:cubicBezTo>
                  <a:pt x="5446088" y="319044"/>
                  <a:pt x="5433507" y="319654"/>
                  <a:pt x="5424038" y="310037"/>
                </a:cubicBezTo>
                <a:cubicBezTo>
                  <a:pt x="5422207" y="307310"/>
                  <a:pt x="5419860" y="302128"/>
                  <a:pt x="5416998" y="294491"/>
                </a:cubicBezTo>
                <a:cubicBezTo>
                  <a:pt x="5415438" y="288251"/>
                  <a:pt x="5414407" y="284623"/>
                  <a:pt x="5413905" y="283605"/>
                </a:cubicBezTo>
                <a:cubicBezTo>
                  <a:pt x="5325813" y="299653"/>
                  <a:pt x="5277935" y="309813"/>
                  <a:pt x="5270271" y="314086"/>
                </a:cubicBezTo>
                <a:cubicBezTo>
                  <a:pt x="5263041" y="315890"/>
                  <a:pt x="5258178" y="316792"/>
                  <a:pt x="5255682" y="316792"/>
                </a:cubicBezTo>
                <a:cubicBezTo>
                  <a:pt x="5249659" y="315585"/>
                  <a:pt x="5243460" y="303586"/>
                  <a:pt x="5237084" y="280797"/>
                </a:cubicBezTo>
                <a:cubicBezTo>
                  <a:pt x="5235307" y="272645"/>
                  <a:pt x="5240068" y="268039"/>
                  <a:pt x="5251368" y="266981"/>
                </a:cubicBezTo>
                <a:cubicBezTo>
                  <a:pt x="5261692" y="265380"/>
                  <a:pt x="5269471" y="262342"/>
                  <a:pt x="5274707" y="257865"/>
                </a:cubicBezTo>
                <a:cubicBezTo>
                  <a:pt x="5287987" y="243758"/>
                  <a:pt x="5298812" y="225947"/>
                  <a:pt x="5307182" y="204433"/>
                </a:cubicBezTo>
                <a:lnTo>
                  <a:pt x="5241663" y="204433"/>
                </a:lnTo>
                <a:cubicBezTo>
                  <a:pt x="5229169" y="202913"/>
                  <a:pt x="5226375" y="199041"/>
                  <a:pt x="5233279" y="192814"/>
                </a:cubicBezTo>
                <a:lnTo>
                  <a:pt x="5423448" y="192814"/>
                </a:lnTo>
                <a:cubicBezTo>
                  <a:pt x="5422593" y="192814"/>
                  <a:pt x="5423943" y="189972"/>
                  <a:pt x="5427497" y="184289"/>
                </a:cubicBezTo>
                <a:cubicBezTo>
                  <a:pt x="5435582" y="174413"/>
                  <a:pt x="5441069" y="168743"/>
                  <a:pt x="5443958" y="167278"/>
                </a:cubicBezTo>
                <a:close/>
                <a:moveTo>
                  <a:pt x="2941105" y="157186"/>
                </a:moveTo>
                <a:lnTo>
                  <a:pt x="2941105" y="234954"/>
                </a:lnTo>
                <a:lnTo>
                  <a:pt x="2972867" y="234954"/>
                </a:lnTo>
                <a:lnTo>
                  <a:pt x="2972867" y="157186"/>
                </a:lnTo>
                <a:close/>
                <a:moveTo>
                  <a:pt x="1440655" y="146971"/>
                </a:moveTo>
                <a:cubicBezTo>
                  <a:pt x="1424852" y="160346"/>
                  <a:pt x="1395958" y="172222"/>
                  <a:pt x="1353974" y="182600"/>
                </a:cubicBezTo>
                <a:lnTo>
                  <a:pt x="1440655" y="182600"/>
                </a:lnTo>
                <a:close/>
                <a:moveTo>
                  <a:pt x="2726148" y="142693"/>
                </a:moveTo>
                <a:lnTo>
                  <a:pt x="2724298" y="144509"/>
                </a:lnTo>
                <a:cubicBezTo>
                  <a:pt x="2722646" y="145309"/>
                  <a:pt x="2720566" y="145709"/>
                  <a:pt x="2718057" y="145709"/>
                </a:cubicBezTo>
                <a:lnTo>
                  <a:pt x="2675428" y="145709"/>
                </a:lnTo>
                <a:cubicBezTo>
                  <a:pt x="2664739" y="144000"/>
                  <a:pt x="2660242" y="146937"/>
                  <a:pt x="2661938" y="154520"/>
                </a:cubicBezTo>
                <a:lnTo>
                  <a:pt x="2661938" y="178774"/>
                </a:lnTo>
                <a:lnTo>
                  <a:pt x="2679722" y="178774"/>
                </a:lnTo>
                <a:cubicBezTo>
                  <a:pt x="2679722" y="178774"/>
                  <a:pt x="2680739" y="177079"/>
                  <a:pt x="2682774" y="173687"/>
                </a:cubicBezTo>
                <a:cubicBezTo>
                  <a:pt x="2689339" y="164314"/>
                  <a:pt x="2694290" y="159627"/>
                  <a:pt x="2697628" y="159627"/>
                </a:cubicBezTo>
                <a:cubicBezTo>
                  <a:pt x="2701249" y="159627"/>
                  <a:pt x="2708642" y="163805"/>
                  <a:pt x="2719806" y="172161"/>
                </a:cubicBezTo>
                <a:cubicBezTo>
                  <a:pt x="2721312" y="173681"/>
                  <a:pt x="2722492" y="174868"/>
                  <a:pt x="2723347" y="175722"/>
                </a:cubicBezTo>
                <a:lnTo>
                  <a:pt x="2725292" y="178636"/>
                </a:lnTo>
                <a:lnTo>
                  <a:pt x="2725626" y="173586"/>
                </a:lnTo>
                <a:cubicBezTo>
                  <a:pt x="2725840" y="165938"/>
                  <a:pt x="2726000" y="157902"/>
                  <a:pt x="2726106" y="149476"/>
                </a:cubicBezTo>
                <a:close/>
                <a:moveTo>
                  <a:pt x="6727667" y="141864"/>
                </a:moveTo>
                <a:lnTo>
                  <a:pt x="6727667" y="180056"/>
                </a:lnTo>
                <a:lnTo>
                  <a:pt x="6776033" y="180056"/>
                </a:lnTo>
                <a:lnTo>
                  <a:pt x="6776033" y="141864"/>
                </a:lnTo>
                <a:close/>
                <a:moveTo>
                  <a:pt x="3037391" y="137413"/>
                </a:moveTo>
                <a:cubicBezTo>
                  <a:pt x="3039747" y="137565"/>
                  <a:pt x="3042812" y="138181"/>
                  <a:pt x="3046587" y="139259"/>
                </a:cubicBezTo>
                <a:cubicBezTo>
                  <a:pt x="3062173" y="142013"/>
                  <a:pt x="3074680" y="149535"/>
                  <a:pt x="3084107" y="161825"/>
                </a:cubicBezTo>
                <a:cubicBezTo>
                  <a:pt x="3093467" y="175159"/>
                  <a:pt x="3093474" y="188182"/>
                  <a:pt x="3084128" y="200892"/>
                </a:cubicBezTo>
                <a:cubicBezTo>
                  <a:pt x="3071200" y="212612"/>
                  <a:pt x="3058653" y="212484"/>
                  <a:pt x="3046485" y="200506"/>
                </a:cubicBezTo>
                <a:cubicBezTo>
                  <a:pt x="3044233" y="197114"/>
                  <a:pt x="3043107" y="190006"/>
                  <a:pt x="3043107" y="179181"/>
                </a:cubicBezTo>
                <a:cubicBezTo>
                  <a:pt x="3042307" y="164653"/>
                  <a:pt x="3039749" y="154812"/>
                  <a:pt x="3035436" y="149657"/>
                </a:cubicBezTo>
                <a:cubicBezTo>
                  <a:pt x="3035436" y="148965"/>
                  <a:pt x="3035402" y="148592"/>
                  <a:pt x="3035334" y="148538"/>
                </a:cubicBezTo>
                <a:cubicBezTo>
                  <a:pt x="3029637" y="140663"/>
                  <a:pt x="3030322" y="136955"/>
                  <a:pt x="3037391" y="137413"/>
                </a:cubicBezTo>
                <a:close/>
                <a:moveTo>
                  <a:pt x="4730025" y="125280"/>
                </a:moveTo>
                <a:cubicBezTo>
                  <a:pt x="4723567" y="124426"/>
                  <a:pt x="4720766" y="127532"/>
                  <a:pt x="4721621" y="134600"/>
                </a:cubicBezTo>
                <a:lnTo>
                  <a:pt x="4721621" y="180056"/>
                </a:lnTo>
                <a:lnTo>
                  <a:pt x="4758491" y="180056"/>
                </a:lnTo>
                <a:lnTo>
                  <a:pt x="4758491" y="125280"/>
                </a:lnTo>
                <a:close/>
                <a:moveTo>
                  <a:pt x="4647047" y="125280"/>
                </a:moveTo>
                <a:cubicBezTo>
                  <a:pt x="4640577" y="124426"/>
                  <a:pt x="4637769" y="127071"/>
                  <a:pt x="4638623" y="133216"/>
                </a:cubicBezTo>
                <a:lnTo>
                  <a:pt x="4638623" y="180056"/>
                </a:lnTo>
                <a:lnTo>
                  <a:pt x="4679339" y="180056"/>
                </a:lnTo>
                <a:lnTo>
                  <a:pt x="4679339" y="125280"/>
                </a:lnTo>
                <a:close/>
                <a:moveTo>
                  <a:pt x="6382796" y="107395"/>
                </a:moveTo>
                <a:lnTo>
                  <a:pt x="6382796" y="155782"/>
                </a:lnTo>
                <a:lnTo>
                  <a:pt x="6422230" y="155782"/>
                </a:lnTo>
                <a:lnTo>
                  <a:pt x="6422230" y="107395"/>
                </a:lnTo>
                <a:close/>
                <a:moveTo>
                  <a:pt x="6297255" y="107395"/>
                </a:moveTo>
                <a:lnTo>
                  <a:pt x="6297255" y="155782"/>
                </a:lnTo>
                <a:lnTo>
                  <a:pt x="6336689" y="155782"/>
                </a:lnTo>
                <a:lnTo>
                  <a:pt x="6336689" y="107395"/>
                </a:lnTo>
                <a:close/>
                <a:moveTo>
                  <a:pt x="609028" y="104689"/>
                </a:moveTo>
                <a:cubicBezTo>
                  <a:pt x="625130" y="109219"/>
                  <a:pt x="639706" y="117080"/>
                  <a:pt x="652755" y="128272"/>
                </a:cubicBezTo>
                <a:cubicBezTo>
                  <a:pt x="652755" y="131893"/>
                  <a:pt x="649737" y="135719"/>
                  <a:pt x="643701" y="139748"/>
                </a:cubicBezTo>
                <a:cubicBezTo>
                  <a:pt x="641232" y="142216"/>
                  <a:pt x="639998" y="143322"/>
                  <a:pt x="639998" y="143064"/>
                </a:cubicBezTo>
                <a:lnTo>
                  <a:pt x="639998" y="233652"/>
                </a:lnTo>
                <a:cubicBezTo>
                  <a:pt x="646983" y="229745"/>
                  <a:pt x="655631" y="225214"/>
                  <a:pt x="665940" y="220060"/>
                </a:cubicBezTo>
                <a:cubicBezTo>
                  <a:pt x="673795" y="215502"/>
                  <a:pt x="678787" y="214349"/>
                  <a:pt x="680916" y="216600"/>
                </a:cubicBezTo>
                <a:cubicBezTo>
                  <a:pt x="682571" y="218988"/>
                  <a:pt x="680889" y="223071"/>
                  <a:pt x="675870" y="228850"/>
                </a:cubicBezTo>
                <a:cubicBezTo>
                  <a:pt x="658154" y="247434"/>
                  <a:pt x="641971" y="266622"/>
                  <a:pt x="627321" y="286413"/>
                </a:cubicBezTo>
                <a:cubicBezTo>
                  <a:pt x="620891" y="295597"/>
                  <a:pt x="615356" y="300188"/>
                  <a:pt x="610717" y="300188"/>
                </a:cubicBezTo>
                <a:cubicBezTo>
                  <a:pt x="596501" y="291670"/>
                  <a:pt x="585778" y="276341"/>
                  <a:pt x="578548" y="254203"/>
                </a:cubicBezTo>
                <a:cubicBezTo>
                  <a:pt x="579714" y="251571"/>
                  <a:pt x="582502" y="248940"/>
                  <a:pt x="586910" y="246308"/>
                </a:cubicBezTo>
                <a:cubicBezTo>
                  <a:pt x="592404" y="242374"/>
                  <a:pt x="595151" y="239458"/>
                  <a:pt x="595151" y="237559"/>
                </a:cubicBezTo>
                <a:lnTo>
                  <a:pt x="595151" y="134213"/>
                </a:lnTo>
                <a:lnTo>
                  <a:pt x="563307" y="134213"/>
                </a:lnTo>
                <a:cubicBezTo>
                  <a:pt x="559115" y="134213"/>
                  <a:pt x="556233" y="132646"/>
                  <a:pt x="554660" y="129513"/>
                </a:cubicBezTo>
                <a:cubicBezTo>
                  <a:pt x="553561" y="124901"/>
                  <a:pt x="555168" y="122595"/>
                  <a:pt x="559482" y="122595"/>
                </a:cubicBezTo>
                <a:lnTo>
                  <a:pt x="592669" y="122595"/>
                </a:lnTo>
                <a:cubicBezTo>
                  <a:pt x="592032" y="122595"/>
                  <a:pt x="592859" y="121292"/>
                  <a:pt x="595151" y="118688"/>
                </a:cubicBezTo>
                <a:cubicBezTo>
                  <a:pt x="600035" y="111566"/>
                  <a:pt x="604660" y="106900"/>
                  <a:pt x="609028" y="104689"/>
                </a:cubicBezTo>
                <a:close/>
                <a:moveTo>
                  <a:pt x="3722778" y="102288"/>
                </a:moveTo>
                <a:lnTo>
                  <a:pt x="3722778" y="178774"/>
                </a:lnTo>
                <a:lnTo>
                  <a:pt x="3776251" y="178774"/>
                </a:lnTo>
                <a:lnTo>
                  <a:pt x="3776251" y="102288"/>
                </a:lnTo>
                <a:close/>
                <a:moveTo>
                  <a:pt x="3628996" y="102288"/>
                </a:moveTo>
                <a:cubicBezTo>
                  <a:pt x="3621711" y="101433"/>
                  <a:pt x="3618496" y="103176"/>
                  <a:pt x="3619351" y="107517"/>
                </a:cubicBezTo>
                <a:lnTo>
                  <a:pt x="3619351" y="178774"/>
                </a:lnTo>
                <a:lnTo>
                  <a:pt x="3672824" y="178774"/>
                </a:lnTo>
                <a:lnTo>
                  <a:pt x="3672824" y="102288"/>
                </a:lnTo>
                <a:close/>
                <a:moveTo>
                  <a:pt x="6934397" y="99744"/>
                </a:moveTo>
                <a:cubicBezTo>
                  <a:pt x="6930449" y="100314"/>
                  <a:pt x="6928204" y="102478"/>
                  <a:pt x="6927661" y="106235"/>
                </a:cubicBezTo>
                <a:lnTo>
                  <a:pt x="6927661" y="163453"/>
                </a:lnTo>
                <a:lnTo>
                  <a:pt x="6965813" y="163453"/>
                </a:lnTo>
                <a:lnTo>
                  <a:pt x="6965813" y="99744"/>
                </a:lnTo>
                <a:close/>
                <a:moveTo>
                  <a:pt x="406649" y="95899"/>
                </a:moveTo>
                <a:lnTo>
                  <a:pt x="403067" y="169842"/>
                </a:lnTo>
                <a:lnTo>
                  <a:pt x="431046" y="169842"/>
                </a:lnTo>
                <a:lnTo>
                  <a:pt x="432287" y="95899"/>
                </a:lnTo>
                <a:close/>
                <a:moveTo>
                  <a:pt x="6727667" y="94637"/>
                </a:moveTo>
                <a:lnTo>
                  <a:pt x="6727667" y="128984"/>
                </a:lnTo>
                <a:lnTo>
                  <a:pt x="6776033" y="128984"/>
                </a:lnTo>
                <a:lnTo>
                  <a:pt x="6776033" y="94637"/>
                </a:lnTo>
                <a:close/>
                <a:moveTo>
                  <a:pt x="1387589" y="94637"/>
                </a:moveTo>
                <a:cubicBezTo>
                  <a:pt x="1367688" y="117860"/>
                  <a:pt x="1349674" y="134308"/>
                  <a:pt x="1333545" y="143980"/>
                </a:cubicBezTo>
                <a:lnTo>
                  <a:pt x="1333545" y="181297"/>
                </a:lnTo>
                <a:cubicBezTo>
                  <a:pt x="1358329" y="173972"/>
                  <a:pt x="1385093" y="159980"/>
                  <a:pt x="1413837" y="139320"/>
                </a:cubicBezTo>
                <a:cubicBezTo>
                  <a:pt x="1402198" y="141871"/>
                  <a:pt x="1395409" y="133230"/>
                  <a:pt x="1393469" y="113397"/>
                </a:cubicBezTo>
                <a:cubicBezTo>
                  <a:pt x="1392723" y="100891"/>
                  <a:pt x="1390763" y="94637"/>
                  <a:pt x="1387589" y="94637"/>
                </a:cubicBezTo>
                <a:close/>
                <a:moveTo>
                  <a:pt x="4968313" y="77911"/>
                </a:moveTo>
                <a:cubicBezTo>
                  <a:pt x="4994724" y="87922"/>
                  <a:pt x="5010229" y="99581"/>
                  <a:pt x="5014828" y="112889"/>
                </a:cubicBezTo>
                <a:cubicBezTo>
                  <a:pt x="5013146" y="116551"/>
                  <a:pt x="5010066" y="118946"/>
                  <a:pt x="5005590" y="120072"/>
                </a:cubicBezTo>
                <a:cubicBezTo>
                  <a:pt x="5001859" y="121550"/>
                  <a:pt x="4998814" y="123083"/>
                  <a:pt x="4996454" y="124670"/>
                </a:cubicBezTo>
                <a:cubicBezTo>
                  <a:pt x="4985140" y="133569"/>
                  <a:pt x="4977218" y="141416"/>
                  <a:pt x="4972688" y="148212"/>
                </a:cubicBezTo>
                <a:cubicBezTo>
                  <a:pt x="4991231" y="153598"/>
                  <a:pt x="5004694" y="160014"/>
                  <a:pt x="5013078" y="167461"/>
                </a:cubicBezTo>
                <a:cubicBezTo>
                  <a:pt x="5022750" y="178422"/>
                  <a:pt x="5024445" y="190074"/>
                  <a:pt x="5018165" y="202418"/>
                </a:cubicBezTo>
                <a:cubicBezTo>
                  <a:pt x="5009985" y="213121"/>
                  <a:pt x="4999424" y="216268"/>
                  <a:pt x="4986483" y="211860"/>
                </a:cubicBezTo>
                <a:cubicBezTo>
                  <a:pt x="4980745" y="209553"/>
                  <a:pt x="4977375" y="202940"/>
                  <a:pt x="4976371" y="192021"/>
                </a:cubicBezTo>
                <a:cubicBezTo>
                  <a:pt x="4974770" y="177682"/>
                  <a:pt x="4972267" y="167353"/>
                  <a:pt x="4968862" y="161031"/>
                </a:cubicBezTo>
                <a:lnTo>
                  <a:pt x="4968862" y="305397"/>
                </a:lnTo>
                <a:cubicBezTo>
                  <a:pt x="4969717" y="314391"/>
                  <a:pt x="4961815" y="319885"/>
                  <a:pt x="4945157" y="321879"/>
                </a:cubicBezTo>
                <a:cubicBezTo>
                  <a:pt x="4930209" y="324443"/>
                  <a:pt x="4923162" y="319675"/>
                  <a:pt x="4924016" y="307575"/>
                </a:cubicBezTo>
                <a:lnTo>
                  <a:pt x="4924016" y="190393"/>
                </a:lnTo>
                <a:cubicBezTo>
                  <a:pt x="4925495" y="191681"/>
                  <a:pt x="4923677" y="194028"/>
                  <a:pt x="4918563" y="197433"/>
                </a:cubicBezTo>
                <a:cubicBezTo>
                  <a:pt x="4876240" y="223383"/>
                  <a:pt x="4863103" y="226781"/>
                  <a:pt x="4879150" y="207627"/>
                </a:cubicBezTo>
                <a:cubicBezTo>
                  <a:pt x="4879150" y="207627"/>
                  <a:pt x="4881707" y="205077"/>
                  <a:pt x="4886821" y="199977"/>
                </a:cubicBezTo>
                <a:cubicBezTo>
                  <a:pt x="4905093" y="181691"/>
                  <a:pt x="4917492" y="167658"/>
                  <a:pt x="4924016" y="157877"/>
                </a:cubicBezTo>
                <a:lnTo>
                  <a:pt x="4924016" y="143064"/>
                </a:lnTo>
                <a:cubicBezTo>
                  <a:pt x="4924016" y="136004"/>
                  <a:pt x="4926985" y="132316"/>
                  <a:pt x="4932921" y="132000"/>
                </a:cubicBezTo>
                <a:lnTo>
                  <a:pt x="4939483" y="132767"/>
                </a:lnTo>
                <a:lnTo>
                  <a:pt x="4944527" y="123587"/>
                </a:lnTo>
                <a:cubicBezTo>
                  <a:pt x="4946636" y="119351"/>
                  <a:pt x="4949166" y="113954"/>
                  <a:pt x="4952116" y="107395"/>
                </a:cubicBezTo>
                <a:lnTo>
                  <a:pt x="4881103" y="107395"/>
                </a:lnTo>
                <a:cubicBezTo>
                  <a:pt x="4873114" y="102796"/>
                  <a:pt x="4871723" y="98496"/>
                  <a:pt x="4876932" y="94495"/>
                </a:cubicBezTo>
                <a:lnTo>
                  <a:pt x="4953459" y="94495"/>
                </a:lnTo>
                <a:cubicBezTo>
                  <a:pt x="4952645" y="94495"/>
                  <a:pt x="4953629" y="92406"/>
                  <a:pt x="4956410" y="88228"/>
                </a:cubicBezTo>
                <a:cubicBezTo>
                  <a:pt x="4960344" y="81350"/>
                  <a:pt x="4964311" y="77911"/>
                  <a:pt x="4968313" y="77911"/>
                </a:cubicBezTo>
                <a:close/>
                <a:moveTo>
                  <a:pt x="1663095" y="73908"/>
                </a:moveTo>
                <a:cubicBezTo>
                  <a:pt x="1668405" y="73314"/>
                  <a:pt x="1678023" y="75225"/>
                  <a:pt x="1691948" y="79641"/>
                </a:cubicBezTo>
                <a:cubicBezTo>
                  <a:pt x="1711264" y="86668"/>
                  <a:pt x="1723283" y="93959"/>
                  <a:pt x="1728004" y="101515"/>
                </a:cubicBezTo>
                <a:cubicBezTo>
                  <a:pt x="1734949" y="116111"/>
                  <a:pt x="1733355" y="129615"/>
                  <a:pt x="1723222" y="142027"/>
                </a:cubicBezTo>
                <a:cubicBezTo>
                  <a:pt x="1708382" y="153842"/>
                  <a:pt x="1695922" y="154751"/>
                  <a:pt x="1685843" y="144753"/>
                </a:cubicBezTo>
                <a:cubicBezTo>
                  <a:pt x="1680797" y="138513"/>
                  <a:pt x="1678708" y="130951"/>
                  <a:pt x="1679576" y="122066"/>
                </a:cubicBezTo>
                <a:cubicBezTo>
                  <a:pt x="1684663" y="115269"/>
                  <a:pt x="1678165" y="102315"/>
                  <a:pt x="1660083" y="83202"/>
                </a:cubicBezTo>
                <a:cubicBezTo>
                  <a:pt x="1656780" y="77599"/>
                  <a:pt x="1657784" y="74501"/>
                  <a:pt x="1663095" y="73908"/>
                </a:cubicBezTo>
                <a:close/>
                <a:moveTo>
                  <a:pt x="2268967" y="71663"/>
                </a:moveTo>
                <a:cubicBezTo>
                  <a:pt x="2271424" y="71668"/>
                  <a:pt x="2274686" y="72116"/>
                  <a:pt x="2278752" y="73008"/>
                </a:cubicBezTo>
                <a:cubicBezTo>
                  <a:pt x="2308839" y="80075"/>
                  <a:pt x="2327430" y="91144"/>
                  <a:pt x="2334524" y="106215"/>
                </a:cubicBezTo>
                <a:cubicBezTo>
                  <a:pt x="2341619" y="123877"/>
                  <a:pt x="2339740" y="138310"/>
                  <a:pt x="2328888" y="149514"/>
                </a:cubicBezTo>
                <a:cubicBezTo>
                  <a:pt x="2313465" y="160597"/>
                  <a:pt x="2300653" y="158610"/>
                  <a:pt x="2290452" y="143553"/>
                </a:cubicBezTo>
                <a:cubicBezTo>
                  <a:pt x="2288526" y="139673"/>
                  <a:pt x="2287562" y="133128"/>
                  <a:pt x="2287562" y="123917"/>
                </a:cubicBezTo>
                <a:cubicBezTo>
                  <a:pt x="2287562" y="107259"/>
                  <a:pt x="2282408" y="94515"/>
                  <a:pt x="2272098" y="85684"/>
                </a:cubicBezTo>
                <a:cubicBezTo>
                  <a:pt x="2271162" y="85684"/>
                  <a:pt x="2269989" y="84992"/>
                  <a:pt x="2268578" y="83609"/>
                </a:cubicBezTo>
                <a:cubicBezTo>
                  <a:pt x="2261466" y="75632"/>
                  <a:pt x="2261596" y="71651"/>
                  <a:pt x="2268967" y="71663"/>
                </a:cubicBezTo>
                <a:close/>
                <a:moveTo>
                  <a:pt x="1237077" y="69299"/>
                </a:moveTo>
                <a:cubicBezTo>
                  <a:pt x="1239112" y="68428"/>
                  <a:pt x="1243514" y="69806"/>
                  <a:pt x="1250283" y="73435"/>
                </a:cubicBezTo>
                <a:cubicBezTo>
                  <a:pt x="1270657" y="84938"/>
                  <a:pt x="1282568" y="97133"/>
                  <a:pt x="1286013" y="110020"/>
                </a:cubicBezTo>
                <a:cubicBezTo>
                  <a:pt x="1289622" y="122540"/>
                  <a:pt x="1287187" y="133650"/>
                  <a:pt x="1278709" y="143349"/>
                </a:cubicBezTo>
                <a:cubicBezTo>
                  <a:pt x="1268575" y="151732"/>
                  <a:pt x="1258557" y="152811"/>
                  <a:pt x="1248655" y="146584"/>
                </a:cubicBezTo>
                <a:cubicBezTo>
                  <a:pt x="1243012" y="141932"/>
                  <a:pt x="1241072" y="132775"/>
                  <a:pt x="1242835" y="119115"/>
                </a:cubicBezTo>
                <a:cubicBezTo>
                  <a:pt x="1245332" y="105631"/>
                  <a:pt x="1244531" y="94122"/>
                  <a:pt x="1240435" y="84585"/>
                </a:cubicBezTo>
                <a:cubicBezTo>
                  <a:pt x="1239662" y="83052"/>
                  <a:pt x="1238874" y="81079"/>
                  <a:pt x="1238075" y="78664"/>
                </a:cubicBezTo>
                <a:cubicBezTo>
                  <a:pt x="1235375" y="73292"/>
                  <a:pt x="1235042" y="70171"/>
                  <a:pt x="1237077" y="69299"/>
                </a:cubicBezTo>
                <a:close/>
                <a:moveTo>
                  <a:pt x="2948287" y="66537"/>
                </a:moveTo>
                <a:cubicBezTo>
                  <a:pt x="2942644" y="65682"/>
                  <a:pt x="2940250" y="70145"/>
                  <a:pt x="2941105" y="79926"/>
                </a:cubicBezTo>
                <a:lnTo>
                  <a:pt x="2941105" y="145567"/>
                </a:lnTo>
                <a:lnTo>
                  <a:pt x="2972867" y="145567"/>
                </a:lnTo>
                <a:lnTo>
                  <a:pt x="2972867" y="66537"/>
                </a:lnTo>
                <a:close/>
                <a:moveTo>
                  <a:pt x="1409503" y="66537"/>
                </a:moveTo>
                <a:cubicBezTo>
                  <a:pt x="1405135" y="72356"/>
                  <a:pt x="1400244" y="77789"/>
                  <a:pt x="1394832" y="82835"/>
                </a:cubicBezTo>
                <a:cubicBezTo>
                  <a:pt x="1421894" y="87624"/>
                  <a:pt x="1436009" y="96611"/>
                  <a:pt x="1437175" y="109796"/>
                </a:cubicBezTo>
                <a:cubicBezTo>
                  <a:pt x="1442981" y="99188"/>
                  <a:pt x="1449676" y="84768"/>
                  <a:pt x="1457258" y="66537"/>
                </a:cubicBezTo>
                <a:close/>
                <a:moveTo>
                  <a:pt x="4659805" y="65255"/>
                </a:moveTo>
                <a:cubicBezTo>
                  <a:pt x="4658692" y="66924"/>
                  <a:pt x="4655532" y="70362"/>
                  <a:pt x="4650323" y="75571"/>
                </a:cubicBezTo>
                <a:cubicBezTo>
                  <a:pt x="4639227" y="90927"/>
                  <a:pt x="4630647" y="100219"/>
                  <a:pt x="4624583" y="103448"/>
                </a:cubicBezTo>
                <a:cubicBezTo>
                  <a:pt x="4625614" y="103448"/>
                  <a:pt x="4628510" y="105353"/>
                  <a:pt x="4633272" y="109165"/>
                </a:cubicBezTo>
                <a:cubicBezTo>
                  <a:pt x="4637016" y="112163"/>
                  <a:pt x="4639199" y="113662"/>
                  <a:pt x="4639824" y="113662"/>
                </a:cubicBezTo>
                <a:lnTo>
                  <a:pt x="4685911" y="113662"/>
                </a:lnTo>
                <a:cubicBezTo>
                  <a:pt x="4702854" y="89435"/>
                  <a:pt x="4713000" y="73299"/>
                  <a:pt x="4716351" y="65255"/>
                </a:cubicBezTo>
                <a:close/>
                <a:moveTo>
                  <a:pt x="5785615" y="58724"/>
                </a:moveTo>
                <a:cubicBezTo>
                  <a:pt x="5795137" y="60609"/>
                  <a:pt x="5808384" y="70030"/>
                  <a:pt x="5825353" y="86986"/>
                </a:cubicBezTo>
                <a:cubicBezTo>
                  <a:pt x="5828243" y="91666"/>
                  <a:pt x="5829260" y="94739"/>
                  <a:pt x="5828405" y="96204"/>
                </a:cubicBezTo>
                <a:cubicBezTo>
                  <a:pt x="5828405" y="99405"/>
                  <a:pt x="5824974" y="101006"/>
                  <a:pt x="5818110" y="101006"/>
                </a:cubicBezTo>
                <a:lnTo>
                  <a:pt x="5721866" y="101006"/>
                </a:lnTo>
                <a:cubicBezTo>
                  <a:pt x="5717986" y="100165"/>
                  <a:pt x="5716046" y="103970"/>
                  <a:pt x="5716046" y="112421"/>
                </a:cubicBezTo>
                <a:lnTo>
                  <a:pt x="5716046" y="178774"/>
                </a:lnTo>
                <a:lnTo>
                  <a:pt x="5754280" y="178774"/>
                </a:lnTo>
                <a:cubicBezTo>
                  <a:pt x="5753588" y="178774"/>
                  <a:pt x="5755833" y="175444"/>
                  <a:pt x="5761015" y="168784"/>
                </a:cubicBezTo>
                <a:cubicBezTo>
                  <a:pt x="5769493" y="158420"/>
                  <a:pt x="5775522" y="153238"/>
                  <a:pt x="5779104" y="153238"/>
                </a:cubicBezTo>
                <a:cubicBezTo>
                  <a:pt x="5787161" y="155246"/>
                  <a:pt x="5798013" y="163500"/>
                  <a:pt x="5811660" y="178001"/>
                </a:cubicBezTo>
                <a:cubicBezTo>
                  <a:pt x="5815160" y="181840"/>
                  <a:pt x="5816245" y="185462"/>
                  <a:pt x="5814915" y="188867"/>
                </a:cubicBezTo>
                <a:cubicBezTo>
                  <a:pt x="5813043" y="190739"/>
                  <a:pt x="5809001" y="191675"/>
                  <a:pt x="5802788" y="191675"/>
                </a:cubicBezTo>
                <a:lnTo>
                  <a:pt x="5716046" y="191675"/>
                </a:lnTo>
                <a:lnTo>
                  <a:pt x="5716046" y="282201"/>
                </a:lnTo>
                <a:lnTo>
                  <a:pt x="5782359" y="282201"/>
                </a:lnTo>
                <a:cubicBezTo>
                  <a:pt x="5781735" y="282201"/>
                  <a:pt x="5784061" y="279190"/>
                  <a:pt x="5789338" y="273167"/>
                </a:cubicBezTo>
                <a:cubicBezTo>
                  <a:pt x="5796379" y="263468"/>
                  <a:pt x="5801981" y="257533"/>
                  <a:pt x="5806146" y="255363"/>
                </a:cubicBezTo>
                <a:cubicBezTo>
                  <a:pt x="5814692" y="257235"/>
                  <a:pt x="5827069" y="265835"/>
                  <a:pt x="5843279" y="281163"/>
                </a:cubicBezTo>
                <a:cubicBezTo>
                  <a:pt x="5845287" y="284541"/>
                  <a:pt x="5845721" y="287620"/>
                  <a:pt x="5844582" y="290401"/>
                </a:cubicBezTo>
                <a:cubicBezTo>
                  <a:pt x="5843008" y="293521"/>
                  <a:pt x="5839719" y="295081"/>
                  <a:pt x="5834713" y="295081"/>
                </a:cubicBezTo>
                <a:lnTo>
                  <a:pt x="5544882" y="295081"/>
                </a:lnTo>
                <a:cubicBezTo>
                  <a:pt x="5539579" y="295081"/>
                  <a:pt x="5536248" y="293053"/>
                  <a:pt x="5534892" y="288997"/>
                </a:cubicBezTo>
                <a:cubicBezTo>
                  <a:pt x="5533834" y="284467"/>
                  <a:pt x="5536309" y="282201"/>
                  <a:pt x="5542319" y="282201"/>
                </a:cubicBezTo>
                <a:lnTo>
                  <a:pt x="5664831" y="282201"/>
                </a:lnTo>
                <a:lnTo>
                  <a:pt x="5664831" y="191675"/>
                </a:lnTo>
                <a:lnTo>
                  <a:pt x="5579351" y="191675"/>
                </a:lnTo>
                <a:cubicBezTo>
                  <a:pt x="5574508" y="191675"/>
                  <a:pt x="5570833" y="189782"/>
                  <a:pt x="5568323" y="185998"/>
                </a:cubicBezTo>
                <a:cubicBezTo>
                  <a:pt x="5567115" y="181182"/>
                  <a:pt x="5569516" y="178774"/>
                  <a:pt x="5575526" y="178774"/>
                </a:cubicBezTo>
                <a:lnTo>
                  <a:pt x="5664831" y="178774"/>
                </a:lnTo>
                <a:lnTo>
                  <a:pt x="5664831" y="101006"/>
                </a:lnTo>
                <a:lnTo>
                  <a:pt x="5569137" y="101006"/>
                </a:lnTo>
                <a:cubicBezTo>
                  <a:pt x="5563439" y="101006"/>
                  <a:pt x="5559444" y="99283"/>
                  <a:pt x="5557152" y="95838"/>
                </a:cubicBezTo>
                <a:cubicBezTo>
                  <a:pt x="5554873" y="90696"/>
                  <a:pt x="5557165" y="88126"/>
                  <a:pt x="5564029" y="88126"/>
                </a:cubicBezTo>
                <a:lnTo>
                  <a:pt x="5761930" y="88126"/>
                </a:lnTo>
                <a:cubicBezTo>
                  <a:pt x="5762012" y="88126"/>
                  <a:pt x="5764765" y="84246"/>
                  <a:pt x="5770191" y="76487"/>
                </a:cubicBezTo>
                <a:cubicBezTo>
                  <a:pt x="5776309" y="66856"/>
                  <a:pt x="5781451" y="60935"/>
                  <a:pt x="5785615" y="58724"/>
                </a:cubicBezTo>
                <a:close/>
                <a:moveTo>
                  <a:pt x="322948" y="57751"/>
                </a:moveTo>
                <a:cubicBezTo>
                  <a:pt x="323579" y="57589"/>
                  <a:pt x="323895" y="57940"/>
                  <a:pt x="323895" y="58805"/>
                </a:cubicBezTo>
                <a:cubicBezTo>
                  <a:pt x="323895" y="60026"/>
                  <a:pt x="321691" y="67263"/>
                  <a:pt x="317282" y="80516"/>
                </a:cubicBezTo>
                <a:cubicBezTo>
                  <a:pt x="316428" y="83066"/>
                  <a:pt x="314773" y="87210"/>
                  <a:pt x="312317" y="92948"/>
                </a:cubicBezTo>
                <a:cubicBezTo>
                  <a:pt x="302116" y="121014"/>
                  <a:pt x="294323" y="143546"/>
                  <a:pt x="288938" y="160543"/>
                </a:cubicBezTo>
                <a:cubicBezTo>
                  <a:pt x="285004" y="173932"/>
                  <a:pt x="283037" y="187083"/>
                  <a:pt x="283037" y="199997"/>
                </a:cubicBezTo>
                <a:cubicBezTo>
                  <a:pt x="282183" y="211297"/>
                  <a:pt x="283845" y="224075"/>
                  <a:pt x="288022" y="238332"/>
                </a:cubicBezTo>
                <a:cubicBezTo>
                  <a:pt x="289813" y="247258"/>
                  <a:pt x="290708" y="254162"/>
                  <a:pt x="290708" y="259046"/>
                </a:cubicBezTo>
                <a:cubicBezTo>
                  <a:pt x="291563" y="276110"/>
                  <a:pt x="283071" y="285145"/>
                  <a:pt x="265233" y="286149"/>
                </a:cubicBezTo>
                <a:cubicBezTo>
                  <a:pt x="243814" y="287003"/>
                  <a:pt x="233104" y="277189"/>
                  <a:pt x="233104" y="256706"/>
                </a:cubicBezTo>
                <a:cubicBezTo>
                  <a:pt x="233104" y="253138"/>
                  <a:pt x="234407" y="247434"/>
                  <a:pt x="237011" y="239593"/>
                </a:cubicBezTo>
                <a:cubicBezTo>
                  <a:pt x="242057" y="226951"/>
                  <a:pt x="244580" y="216207"/>
                  <a:pt x="244580" y="207363"/>
                </a:cubicBezTo>
                <a:cubicBezTo>
                  <a:pt x="244235" y="203463"/>
                  <a:pt x="242573" y="199447"/>
                  <a:pt x="239595" y="195317"/>
                </a:cubicBezTo>
                <a:lnTo>
                  <a:pt x="231141" y="186957"/>
                </a:lnTo>
                <a:lnTo>
                  <a:pt x="230785" y="188378"/>
                </a:lnTo>
                <a:cubicBezTo>
                  <a:pt x="222957" y="179398"/>
                  <a:pt x="223025" y="175770"/>
                  <a:pt x="230988" y="177492"/>
                </a:cubicBezTo>
                <a:cubicBezTo>
                  <a:pt x="243590" y="177492"/>
                  <a:pt x="253452" y="172338"/>
                  <a:pt x="260574" y="162028"/>
                </a:cubicBezTo>
                <a:cubicBezTo>
                  <a:pt x="277177" y="136295"/>
                  <a:pt x="293232" y="106642"/>
                  <a:pt x="308736" y="73069"/>
                </a:cubicBezTo>
                <a:cubicBezTo>
                  <a:pt x="316316" y="63342"/>
                  <a:pt x="321053" y="58236"/>
                  <a:pt x="322948" y="57751"/>
                </a:cubicBezTo>
                <a:close/>
                <a:moveTo>
                  <a:pt x="6734850" y="46108"/>
                </a:moveTo>
                <a:cubicBezTo>
                  <a:pt x="6729207" y="45253"/>
                  <a:pt x="6726813" y="47905"/>
                  <a:pt x="6727667" y="54064"/>
                </a:cubicBezTo>
                <a:lnTo>
                  <a:pt x="6727667" y="81737"/>
                </a:lnTo>
                <a:lnTo>
                  <a:pt x="6776033" y="81737"/>
                </a:lnTo>
                <a:lnTo>
                  <a:pt x="6776033" y="46108"/>
                </a:lnTo>
                <a:close/>
                <a:moveTo>
                  <a:pt x="6393947" y="46108"/>
                </a:moveTo>
                <a:cubicBezTo>
                  <a:pt x="6385658" y="45253"/>
                  <a:pt x="6381941" y="48807"/>
                  <a:pt x="6382796" y="56770"/>
                </a:cubicBezTo>
                <a:lnTo>
                  <a:pt x="6382796" y="95776"/>
                </a:lnTo>
                <a:lnTo>
                  <a:pt x="6422230" y="95776"/>
                </a:lnTo>
                <a:lnTo>
                  <a:pt x="6422230" y="46108"/>
                </a:lnTo>
                <a:close/>
                <a:moveTo>
                  <a:pt x="6309951" y="46108"/>
                </a:moveTo>
                <a:cubicBezTo>
                  <a:pt x="6302070" y="46108"/>
                  <a:pt x="6297838" y="49004"/>
                  <a:pt x="6297255" y="54796"/>
                </a:cubicBezTo>
                <a:lnTo>
                  <a:pt x="6297255" y="95776"/>
                </a:lnTo>
                <a:lnTo>
                  <a:pt x="6336689" y="95776"/>
                </a:lnTo>
                <a:lnTo>
                  <a:pt x="6336689" y="46108"/>
                </a:lnTo>
                <a:close/>
                <a:moveTo>
                  <a:pt x="3958708" y="46108"/>
                </a:moveTo>
                <a:cubicBezTo>
                  <a:pt x="3947910" y="45253"/>
                  <a:pt x="3942939" y="49716"/>
                  <a:pt x="3943793" y="59497"/>
                </a:cubicBezTo>
                <a:lnTo>
                  <a:pt x="3943793" y="220914"/>
                </a:lnTo>
                <a:lnTo>
                  <a:pt x="4003635" y="220914"/>
                </a:lnTo>
                <a:lnTo>
                  <a:pt x="4003635" y="155924"/>
                </a:lnTo>
                <a:lnTo>
                  <a:pt x="3969248" y="155924"/>
                </a:lnTo>
                <a:cubicBezTo>
                  <a:pt x="3962994" y="155924"/>
                  <a:pt x="3958654" y="154703"/>
                  <a:pt x="3956226" y="152261"/>
                </a:cubicBezTo>
                <a:cubicBezTo>
                  <a:pt x="3953784" y="146957"/>
                  <a:pt x="3955995" y="144306"/>
                  <a:pt x="3962859" y="144306"/>
                </a:cubicBezTo>
                <a:lnTo>
                  <a:pt x="4003635" y="144306"/>
                </a:lnTo>
                <a:lnTo>
                  <a:pt x="4003635" y="93355"/>
                </a:lnTo>
                <a:lnTo>
                  <a:pt x="3962859" y="93355"/>
                </a:lnTo>
                <a:cubicBezTo>
                  <a:pt x="3956904" y="93355"/>
                  <a:pt x="3952122" y="92148"/>
                  <a:pt x="3948514" y="89733"/>
                </a:cubicBezTo>
                <a:cubicBezTo>
                  <a:pt x="3946113" y="83548"/>
                  <a:pt x="3948765" y="80455"/>
                  <a:pt x="3956470" y="80455"/>
                </a:cubicBezTo>
                <a:lnTo>
                  <a:pt x="4062460" y="80455"/>
                </a:lnTo>
                <a:cubicBezTo>
                  <a:pt x="4062569" y="80455"/>
                  <a:pt x="4064793" y="77559"/>
                  <a:pt x="4069134" y="71766"/>
                </a:cubicBezTo>
                <a:cubicBezTo>
                  <a:pt x="4075524" y="62217"/>
                  <a:pt x="4080488" y="58303"/>
                  <a:pt x="4084029" y="60026"/>
                </a:cubicBezTo>
                <a:cubicBezTo>
                  <a:pt x="4089685" y="60026"/>
                  <a:pt x="4099357" y="66869"/>
                  <a:pt x="4113045" y="80556"/>
                </a:cubicBezTo>
                <a:cubicBezTo>
                  <a:pt x="4117670" y="85562"/>
                  <a:pt x="4118606" y="89177"/>
                  <a:pt x="4115852" y="91402"/>
                </a:cubicBezTo>
                <a:cubicBezTo>
                  <a:pt x="4114550" y="92704"/>
                  <a:pt x="4109517" y="93355"/>
                  <a:pt x="4100755" y="93355"/>
                </a:cubicBezTo>
                <a:lnTo>
                  <a:pt x="4048482" y="93355"/>
                </a:lnTo>
                <a:lnTo>
                  <a:pt x="4048482" y="144306"/>
                </a:lnTo>
                <a:lnTo>
                  <a:pt x="4056071" y="144306"/>
                </a:lnTo>
                <a:cubicBezTo>
                  <a:pt x="4056844" y="144306"/>
                  <a:pt x="4059110" y="140921"/>
                  <a:pt x="4062867" y="134152"/>
                </a:cubicBezTo>
                <a:cubicBezTo>
                  <a:pt x="4067696" y="126447"/>
                  <a:pt x="4071678" y="122595"/>
                  <a:pt x="4074811" y="122595"/>
                </a:cubicBezTo>
                <a:cubicBezTo>
                  <a:pt x="4080197" y="120872"/>
                  <a:pt x="4090784" y="126834"/>
                  <a:pt x="4106574" y="140480"/>
                </a:cubicBezTo>
                <a:cubicBezTo>
                  <a:pt x="4110413" y="144672"/>
                  <a:pt x="4111905" y="147968"/>
                  <a:pt x="4111050" y="150369"/>
                </a:cubicBezTo>
                <a:cubicBezTo>
                  <a:pt x="4111050" y="154072"/>
                  <a:pt x="4107191" y="155924"/>
                  <a:pt x="4099473" y="155924"/>
                </a:cubicBezTo>
                <a:lnTo>
                  <a:pt x="4048482" y="155924"/>
                </a:lnTo>
                <a:lnTo>
                  <a:pt x="4048482" y="158651"/>
                </a:lnTo>
                <a:cubicBezTo>
                  <a:pt x="4096149" y="162123"/>
                  <a:pt x="4114028" y="177459"/>
                  <a:pt x="4102118" y="204656"/>
                </a:cubicBezTo>
                <a:cubicBezTo>
                  <a:pt x="4113024" y="209106"/>
                  <a:pt x="4118504" y="212389"/>
                  <a:pt x="4118559" y="214505"/>
                </a:cubicBezTo>
                <a:lnTo>
                  <a:pt x="4118559" y="46108"/>
                </a:lnTo>
                <a:close/>
                <a:moveTo>
                  <a:pt x="786160" y="40453"/>
                </a:moveTo>
                <a:cubicBezTo>
                  <a:pt x="792776" y="39916"/>
                  <a:pt x="803287" y="42283"/>
                  <a:pt x="817693" y="47553"/>
                </a:cubicBezTo>
                <a:cubicBezTo>
                  <a:pt x="834323" y="54010"/>
                  <a:pt x="843188" y="59422"/>
                  <a:pt x="844287" y="63790"/>
                </a:cubicBezTo>
                <a:cubicBezTo>
                  <a:pt x="844287" y="67195"/>
                  <a:pt x="841981" y="70050"/>
                  <a:pt x="837369" y="72356"/>
                </a:cubicBezTo>
                <a:cubicBezTo>
                  <a:pt x="832391" y="75924"/>
                  <a:pt x="829562" y="79763"/>
                  <a:pt x="828884" y="83873"/>
                </a:cubicBezTo>
                <a:cubicBezTo>
                  <a:pt x="820297" y="112197"/>
                  <a:pt x="810449" y="141742"/>
                  <a:pt x="799340" y="172507"/>
                </a:cubicBezTo>
                <a:cubicBezTo>
                  <a:pt x="795853" y="182084"/>
                  <a:pt x="789389" y="195459"/>
                  <a:pt x="779948" y="212633"/>
                </a:cubicBezTo>
                <a:cubicBezTo>
                  <a:pt x="777357" y="217828"/>
                  <a:pt x="775390" y="220982"/>
                  <a:pt x="774047" y="222094"/>
                </a:cubicBezTo>
                <a:cubicBezTo>
                  <a:pt x="800241" y="242089"/>
                  <a:pt x="827419" y="256645"/>
                  <a:pt x="855580" y="265760"/>
                </a:cubicBezTo>
                <a:cubicBezTo>
                  <a:pt x="869322" y="271159"/>
                  <a:pt x="868060" y="276680"/>
                  <a:pt x="851795" y="282323"/>
                </a:cubicBezTo>
                <a:cubicBezTo>
                  <a:pt x="852636" y="281469"/>
                  <a:pt x="853973" y="281401"/>
                  <a:pt x="855804" y="282120"/>
                </a:cubicBezTo>
                <a:cubicBezTo>
                  <a:pt x="843609" y="284561"/>
                  <a:pt x="832208" y="293128"/>
                  <a:pt x="821599" y="307819"/>
                </a:cubicBezTo>
                <a:cubicBezTo>
                  <a:pt x="817489" y="312946"/>
                  <a:pt x="814261" y="315510"/>
                  <a:pt x="811914" y="315510"/>
                </a:cubicBezTo>
                <a:cubicBezTo>
                  <a:pt x="796301" y="312797"/>
                  <a:pt x="773315" y="292795"/>
                  <a:pt x="742957" y="255505"/>
                </a:cubicBezTo>
                <a:cubicBezTo>
                  <a:pt x="716423" y="280804"/>
                  <a:pt x="681005" y="299103"/>
                  <a:pt x="636701" y="310403"/>
                </a:cubicBezTo>
                <a:cubicBezTo>
                  <a:pt x="625171" y="312967"/>
                  <a:pt x="619406" y="313089"/>
                  <a:pt x="619406" y="310769"/>
                </a:cubicBezTo>
                <a:cubicBezTo>
                  <a:pt x="618551" y="308653"/>
                  <a:pt x="623285" y="304455"/>
                  <a:pt x="633608" y="298174"/>
                </a:cubicBezTo>
                <a:cubicBezTo>
                  <a:pt x="668986" y="281326"/>
                  <a:pt x="698727" y="257757"/>
                  <a:pt x="722832" y="227466"/>
                </a:cubicBezTo>
                <a:cubicBezTo>
                  <a:pt x="712848" y="210645"/>
                  <a:pt x="703909" y="189545"/>
                  <a:pt x="696014" y="164165"/>
                </a:cubicBezTo>
                <a:cubicBezTo>
                  <a:pt x="690955" y="148185"/>
                  <a:pt x="687122" y="128102"/>
                  <a:pt x="684518" y="103916"/>
                </a:cubicBezTo>
                <a:cubicBezTo>
                  <a:pt x="681968" y="74506"/>
                  <a:pt x="682334" y="56472"/>
                  <a:pt x="685617" y="49811"/>
                </a:cubicBezTo>
                <a:cubicBezTo>
                  <a:pt x="690581" y="49811"/>
                  <a:pt x="694522" y="57428"/>
                  <a:pt x="697439" y="72662"/>
                </a:cubicBezTo>
                <a:cubicBezTo>
                  <a:pt x="707572" y="130137"/>
                  <a:pt x="723287" y="170181"/>
                  <a:pt x="744584" y="192794"/>
                </a:cubicBezTo>
                <a:cubicBezTo>
                  <a:pt x="754771" y="169652"/>
                  <a:pt x="761140" y="150084"/>
                  <a:pt x="763690" y="134091"/>
                </a:cubicBezTo>
                <a:cubicBezTo>
                  <a:pt x="769645" y="106907"/>
                  <a:pt x="774346" y="81547"/>
                  <a:pt x="777791" y="58011"/>
                </a:cubicBezTo>
                <a:cubicBezTo>
                  <a:pt x="778619" y="49723"/>
                  <a:pt x="779636" y="44372"/>
                  <a:pt x="780843" y="41957"/>
                </a:cubicBezTo>
                <a:cubicBezTo>
                  <a:pt x="782183" y="41133"/>
                  <a:pt x="783956" y="40632"/>
                  <a:pt x="786160" y="40453"/>
                </a:cubicBezTo>
                <a:close/>
                <a:moveTo>
                  <a:pt x="6081753" y="35751"/>
                </a:moveTo>
                <a:cubicBezTo>
                  <a:pt x="6115421" y="41950"/>
                  <a:pt x="6136990" y="50734"/>
                  <a:pt x="6146459" y="62101"/>
                </a:cubicBezTo>
                <a:cubicBezTo>
                  <a:pt x="6146459" y="66252"/>
                  <a:pt x="6143427" y="70851"/>
                  <a:pt x="6137363" y="75897"/>
                </a:cubicBezTo>
                <a:cubicBezTo>
                  <a:pt x="6132927" y="79587"/>
                  <a:pt x="6130371" y="82774"/>
                  <a:pt x="6129693" y="85460"/>
                </a:cubicBezTo>
                <a:cubicBezTo>
                  <a:pt x="6111611" y="130266"/>
                  <a:pt x="6099103" y="157864"/>
                  <a:pt x="6092171" y="168255"/>
                </a:cubicBezTo>
                <a:cubicBezTo>
                  <a:pt x="6083625" y="184478"/>
                  <a:pt x="6072353" y="200336"/>
                  <a:pt x="6058353" y="215827"/>
                </a:cubicBezTo>
                <a:cubicBezTo>
                  <a:pt x="6090367" y="238223"/>
                  <a:pt x="6125345" y="255030"/>
                  <a:pt x="6163287" y="266249"/>
                </a:cubicBezTo>
                <a:cubicBezTo>
                  <a:pt x="6173351" y="268975"/>
                  <a:pt x="6178384" y="271105"/>
                  <a:pt x="6178384" y="272638"/>
                </a:cubicBezTo>
                <a:cubicBezTo>
                  <a:pt x="6180080" y="276422"/>
                  <a:pt x="6176003" y="279644"/>
                  <a:pt x="6166155" y="282303"/>
                </a:cubicBezTo>
                <a:cubicBezTo>
                  <a:pt x="6151831" y="283890"/>
                  <a:pt x="6140158" y="290503"/>
                  <a:pt x="6131137" y="302142"/>
                </a:cubicBezTo>
                <a:cubicBezTo>
                  <a:pt x="6126335" y="308504"/>
                  <a:pt x="6122306" y="311685"/>
                  <a:pt x="6119051" y="311685"/>
                </a:cubicBezTo>
                <a:cubicBezTo>
                  <a:pt x="6096058" y="307249"/>
                  <a:pt x="6064221" y="287247"/>
                  <a:pt x="6023539" y="251680"/>
                </a:cubicBezTo>
                <a:cubicBezTo>
                  <a:pt x="5988202" y="277019"/>
                  <a:pt x="5949481" y="296010"/>
                  <a:pt x="5907375" y="308653"/>
                </a:cubicBezTo>
                <a:cubicBezTo>
                  <a:pt x="5892725" y="312383"/>
                  <a:pt x="5883419" y="313340"/>
                  <a:pt x="5879457" y="311522"/>
                </a:cubicBezTo>
                <a:cubicBezTo>
                  <a:pt x="5879457" y="307344"/>
                  <a:pt x="5886125" y="301918"/>
                  <a:pt x="5899459" y="295244"/>
                </a:cubicBezTo>
                <a:cubicBezTo>
                  <a:pt x="5942108" y="274340"/>
                  <a:pt x="5975444" y="250072"/>
                  <a:pt x="5999468" y="222440"/>
                </a:cubicBezTo>
                <a:cubicBezTo>
                  <a:pt x="5981941" y="195581"/>
                  <a:pt x="5970465" y="174956"/>
                  <a:pt x="5965039" y="160563"/>
                </a:cubicBezTo>
                <a:cubicBezTo>
                  <a:pt x="5958216" y="137543"/>
                  <a:pt x="5953116" y="116321"/>
                  <a:pt x="5949739" y="96896"/>
                </a:cubicBezTo>
                <a:cubicBezTo>
                  <a:pt x="5947147" y="74364"/>
                  <a:pt x="5948301" y="61226"/>
                  <a:pt x="5953197" y="57482"/>
                </a:cubicBezTo>
                <a:cubicBezTo>
                  <a:pt x="5957375" y="57482"/>
                  <a:pt x="5960469" y="61999"/>
                  <a:pt x="5962476" y="71034"/>
                </a:cubicBezTo>
                <a:cubicBezTo>
                  <a:pt x="5978564" y="125226"/>
                  <a:pt x="5999943" y="164538"/>
                  <a:pt x="6026611" y="188968"/>
                </a:cubicBezTo>
                <a:cubicBezTo>
                  <a:pt x="6035863" y="173206"/>
                  <a:pt x="6045019" y="153197"/>
                  <a:pt x="6054081" y="128943"/>
                </a:cubicBezTo>
                <a:cubicBezTo>
                  <a:pt x="6064499" y="104051"/>
                  <a:pt x="6071410" y="78861"/>
                  <a:pt x="6074815" y="53372"/>
                </a:cubicBezTo>
                <a:cubicBezTo>
                  <a:pt x="6075723" y="44189"/>
                  <a:pt x="6078037" y="38315"/>
                  <a:pt x="6081753" y="35751"/>
                </a:cubicBezTo>
                <a:close/>
                <a:moveTo>
                  <a:pt x="232258" y="35377"/>
                </a:moveTo>
                <a:cubicBezTo>
                  <a:pt x="235532" y="35467"/>
                  <a:pt x="239890" y="36053"/>
                  <a:pt x="245333" y="37135"/>
                </a:cubicBezTo>
                <a:cubicBezTo>
                  <a:pt x="277076" y="39848"/>
                  <a:pt x="294323" y="51765"/>
                  <a:pt x="297077" y="72885"/>
                </a:cubicBezTo>
                <a:cubicBezTo>
                  <a:pt x="295137" y="93206"/>
                  <a:pt x="285811" y="103861"/>
                  <a:pt x="269099" y="104852"/>
                </a:cubicBezTo>
                <a:cubicBezTo>
                  <a:pt x="257284" y="104852"/>
                  <a:pt x="250393" y="96468"/>
                  <a:pt x="248426" y="79702"/>
                </a:cubicBezTo>
                <a:cubicBezTo>
                  <a:pt x="246839" y="64685"/>
                  <a:pt x="242599" y="54763"/>
                  <a:pt x="235709" y="49933"/>
                </a:cubicBezTo>
                <a:cubicBezTo>
                  <a:pt x="234637" y="49933"/>
                  <a:pt x="233429" y="49275"/>
                  <a:pt x="232087" y="47960"/>
                </a:cubicBezTo>
                <a:cubicBezTo>
                  <a:pt x="222381" y="39302"/>
                  <a:pt x="222438" y="35108"/>
                  <a:pt x="232258" y="35377"/>
                </a:cubicBezTo>
                <a:close/>
                <a:moveTo>
                  <a:pt x="606383" y="22993"/>
                </a:moveTo>
                <a:cubicBezTo>
                  <a:pt x="621196" y="23929"/>
                  <a:pt x="635507" y="28534"/>
                  <a:pt x="649316" y="36809"/>
                </a:cubicBezTo>
                <a:cubicBezTo>
                  <a:pt x="659273" y="47091"/>
                  <a:pt x="661572" y="58378"/>
                  <a:pt x="656214" y="70668"/>
                </a:cubicBezTo>
                <a:cubicBezTo>
                  <a:pt x="648265" y="84938"/>
                  <a:pt x="637264" y="89876"/>
                  <a:pt x="623211" y="85481"/>
                </a:cubicBezTo>
                <a:cubicBezTo>
                  <a:pt x="614854" y="82333"/>
                  <a:pt x="610181" y="74391"/>
                  <a:pt x="609191" y="61654"/>
                </a:cubicBezTo>
                <a:cubicBezTo>
                  <a:pt x="608404" y="49947"/>
                  <a:pt x="604694" y="41143"/>
                  <a:pt x="598061" y="35242"/>
                </a:cubicBezTo>
                <a:cubicBezTo>
                  <a:pt x="594412" y="32394"/>
                  <a:pt x="593123" y="29253"/>
                  <a:pt x="594195" y="25821"/>
                </a:cubicBezTo>
                <a:cubicBezTo>
                  <a:pt x="596080" y="23936"/>
                  <a:pt x="600143" y="22993"/>
                  <a:pt x="606383" y="22993"/>
                </a:cubicBezTo>
                <a:close/>
                <a:moveTo>
                  <a:pt x="5989523" y="21299"/>
                </a:moveTo>
                <a:cubicBezTo>
                  <a:pt x="5991880" y="21194"/>
                  <a:pt x="5994747" y="21806"/>
                  <a:pt x="5998125" y="23136"/>
                </a:cubicBezTo>
                <a:cubicBezTo>
                  <a:pt x="6019599" y="29416"/>
                  <a:pt x="6034391" y="37515"/>
                  <a:pt x="6042503" y="47431"/>
                </a:cubicBezTo>
                <a:cubicBezTo>
                  <a:pt x="6052229" y="62027"/>
                  <a:pt x="6053504" y="75415"/>
                  <a:pt x="6046329" y="87597"/>
                </a:cubicBezTo>
                <a:cubicBezTo>
                  <a:pt x="6034269" y="101650"/>
                  <a:pt x="6021809" y="104241"/>
                  <a:pt x="6008950" y="95370"/>
                </a:cubicBezTo>
                <a:cubicBezTo>
                  <a:pt x="6002629" y="90133"/>
                  <a:pt x="5999468" y="81350"/>
                  <a:pt x="5999468" y="69019"/>
                </a:cubicBezTo>
                <a:cubicBezTo>
                  <a:pt x="6000323" y="54763"/>
                  <a:pt x="5996436" y="43354"/>
                  <a:pt x="5987809" y="34795"/>
                </a:cubicBezTo>
                <a:cubicBezTo>
                  <a:pt x="5983671" y="29843"/>
                  <a:pt x="5982396" y="26167"/>
                  <a:pt x="5983983" y="23766"/>
                </a:cubicBezTo>
                <a:cubicBezTo>
                  <a:pt x="5985319" y="22227"/>
                  <a:pt x="5987165" y="21404"/>
                  <a:pt x="5989523" y="21299"/>
                </a:cubicBezTo>
                <a:close/>
                <a:moveTo>
                  <a:pt x="5059907" y="20963"/>
                </a:moveTo>
                <a:cubicBezTo>
                  <a:pt x="5062607" y="20635"/>
                  <a:pt x="5066063" y="20911"/>
                  <a:pt x="5070275" y="21793"/>
                </a:cubicBezTo>
                <a:cubicBezTo>
                  <a:pt x="5102261" y="22810"/>
                  <a:pt x="5111818" y="29362"/>
                  <a:pt x="5098945" y="41448"/>
                </a:cubicBezTo>
                <a:cubicBezTo>
                  <a:pt x="5097344" y="43049"/>
                  <a:pt x="5096543" y="43727"/>
                  <a:pt x="5096543" y="43483"/>
                </a:cubicBezTo>
                <a:lnTo>
                  <a:pt x="5096543" y="136634"/>
                </a:lnTo>
                <a:lnTo>
                  <a:pt x="5111784" y="136634"/>
                </a:lnTo>
                <a:cubicBezTo>
                  <a:pt x="5110970" y="136634"/>
                  <a:pt x="5113852" y="131697"/>
                  <a:pt x="5120432" y="121821"/>
                </a:cubicBezTo>
                <a:cubicBezTo>
                  <a:pt x="5126604" y="112122"/>
                  <a:pt x="5130958" y="107273"/>
                  <a:pt x="5133495" y="107273"/>
                </a:cubicBezTo>
                <a:cubicBezTo>
                  <a:pt x="5139382" y="107273"/>
                  <a:pt x="5147751" y="115405"/>
                  <a:pt x="5158604" y="131670"/>
                </a:cubicBezTo>
                <a:cubicBezTo>
                  <a:pt x="5160245" y="133325"/>
                  <a:pt x="5161066" y="134152"/>
                  <a:pt x="5161066" y="134152"/>
                </a:cubicBezTo>
                <a:cubicBezTo>
                  <a:pt x="5164009" y="139063"/>
                  <a:pt x="5165481" y="142332"/>
                  <a:pt x="5165481" y="143960"/>
                </a:cubicBezTo>
                <a:cubicBezTo>
                  <a:pt x="5163650" y="147676"/>
                  <a:pt x="5159797" y="149535"/>
                  <a:pt x="5153924" y="149535"/>
                </a:cubicBezTo>
                <a:lnTo>
                  <a:pt x="5096543" y="149535"/>
                </a:lnTo>
                <a:lnTo>
                  <a:pt x="5096543" y="278355"/>
                </a:lnTo>
                <a:lnTo>
                  <a:pt x="5125824" y="278355"/>
                </a:lnTo>
                <a:cubicBezTo>
                  <a:pt x="5125010" y="278355"/>
                  <a:pt x="5125953" y="276327"/>
                  <a:pt x="5128652" y="272272"/>
                </a:cubicBezTo>
                <a:cubicBezTo>
                  <a:pt x="5136113" y="260158"/>
                  <a:pt x="5141559" y="254101"/>
                  <a:pt x="5144991" y="254101"/>
                </a:cubicBezTo>
                <a:cubicBezTo>
                  <a:pt x="5151665" y="254101"/>
                  <a:pt x="5160387" y="261731"/>
                  <a:pt x="5171158" y="276992"/>
                </a:cubicBezTo>
                <a:cubicBezTo>
                  <a:pt x="5175038" y="280234"/>
                  <a:pt x="5176550" y="283144"/>
                  <a:pt x="5175696" y="285721"/>
                </a:cubicBezTo>
                <a:cubicBezTo>
                  <a:pt x="5175696" y="289411"/>
                  <a:pt x="5171843" y="291256"/>
                  <a:pt x="5164138" y="291256"/>
                </a:cubicBezTo>
                <a:lnTo>
                  <a:pt x="4984652" y="291256"/>
                </a:lnTo>
                <a:cubicBezTo>
                  <a:pt x="4977422" y="288258"/>
                  <a:pt x="4975712" y="283958"/>
                  <a:pt x="4979524" y="278355"/>
                </a:cubicBezTo>
                <a:lnTo>
                  <a:pt x="5051697" y="278355"/>
                </a:lnTo>
                <a:lnTo>
                  <a:pt x="5051697" y="149535"/>
                </a:lnTo>
                <a:lnTo>
                  <a:pt x="5003779" y="149535"/>
                </a:lnTo>
                <a:cubicBezTo>
                  <a:pt x="4994867" y="145072"/>
                  <a:pt x="4993015" y="140772"/>
                  <a:pt x="4998224" y="136634"/>
                </a:cubicBezTo>
                <a:lnTo>
                  <a:pt x="5051697" y="136634"/>
                </a:lnTo>
                <a:lnTo>
                  <a:pt x="5051697" y="39658"/>
                </a:lnTo>
                <a:cubicBezTo>
                  <a:pt x="5051697" y="30651"/>
                  <a:pt x="5052491" y="25353"/>
                  <a:pt x="5054078" y="23766"/>
                </a:cubicBezTo>
                <a:cubicBezTo>
                  <a:pt x="5055265" y="22227"/>
                  <a:pt x="5057208" y="21292"/>
                  <a:pt x="5059907" y="20963"/>
                </a:cubicBezTo>
                <a:close/>
                <a:moveTo>
                  <a:pt x="4924937" y="19366"/>
                </a:moveTo>
                <a:cubicBezTo>
                  <a:pt x="4932001" y="19729"/>
                  <a:pt x="4941569" y="21440"/>
                  <a:pt x="4953642" y="24499"/>
                </a:cubicBezTo>
                <a:cubicBezTo>
                  <a:pt x="4964182" y="28338"/>
                  <a:pt x="4971263" y="34320"/>
                  <a:pt x="4974885" y="42445"/>
                </a:cubicBezTo>
                <a:cubicBezTo>
                  <a:pt x="4979375" y="52958"/>
                  <a:pt x="4979226" y="61769"/>
                  <a:pt x="4974438" y="68877"/>
                </a:cubicBezTo>
                <a:cubicBezTo>
                  <a:pt x="4964671" y="79241"/>
                  <a:pt x="4954741" y="83100"/>
                  <a:pt x="4944649" y="80455"/>
                </a:cubicBezTo>
                <a:cubicBezTo>
                  <a:pt x="4934299" y="76317"/>
                  <a:pt x="4929123" y="67317"/>
                  <a:pt x="4929123" y="53453"/>
                </a:cubicBezTo>
                <a:cubicBezTo>
                  <a:pt x="4929978" y="44677"/>
                  <a:pt x="4925807" y="36877"/>
                  <a:pt x="4916610" y="30054"/>
                </a:cubicBezTo>
                <a:cubicBezTo>
                  <a:pt x="4913042" y="27680"/>
                  <a:pt x="4911258" y="25103"/>
                  <a:pt x="4911258" y="22322"/>
                </a:cubicBezTo>
                <a:cubicBezTo>
                  <a:pt x="4913313" y="19988"/>
                  <a:pt x="4917873" y="19003"/>
                  <a:pt x="4924937" y="19366"/>
                </a:cubicBezTo>
                <a:close/>
                <a:moveTo>
                  <a:pt x="705293" y="17021"/>
                </a:moveTo>
                <a:cubicBezTo>
                  <a:pt x="707673" y="16757"/>
                  <a:pt x="710712" y="17058"/>
                  <a:pt x="714408" y="17927"/>
                </a:cubicBezTo>
                <a:cubicBezTo>
                  <a:pt x="737048" y="20653"/>
                  <a:pt x="753347" y="28351"/>
                  <a:pt x="763304" y="41021"/>
                </a:cubicBezTo>
                <a:cubicBezTo>
                  <a:pt x="773030" y="55698"/>
                  <a:pt x="773789" y="69230"/>
                  <a:pt x="765583" y="81615"/>
                </a:cubicBezTo>
                <a:cubicBezTo>
                  <a:pt x="753863" y="94542"/>
                  <a:pt x="741009" y="97377"/>
                  <a:pt x="727024" y="90120"/>
                </a:cubicBezTo>
                <a:cubicBezTo>
                  <a:pt x="720825" y="84884"/>
                  <a:pt x="718152" y="76507"/>
                  <a:pt x="719007" y="64991"/>
                </a:cubicBezTo>
                <a:cubicBezTo>
                  <a:pt x="719848" y="50123"/>
                  <a:pt x="715324" y="38532"/>
                  <a:pt x="705435" y="30217"/>
                </a:cubicBezTo>
                <a:cubicBezTo>
                  <a:pt x="700864" y="26364"/>
                  <a:pt x="699093" y="22796"/>
                  <a:pt x="700125" y="19514"/>
                </a:cubicBezTo>
                <a:cubicBezTo>
                  <a:pt x="701189" y="18117"/>
                  <a:pt x="702912" y="17286"/>
                  <a:pt x="705293" y="17021"/>
                </a:cubicBezTo>
                <a:close/>
                <a:moveTo>
                  <a:pt x="2479537" y="16407"/>
                </a:moveTo>
                <a:cubicBezTo>
                  <a:pt x="2484756" y="17264"/>
                  <a:pt x="2491791" y="21345"/>
                  <a:pt x="2500642" y="28650"/>
                </a:cubicBezTo>
                <a:cubicBezTo>
                  <a:pt x="2504197" y="31322"/>
                  <a:pt x="2506760" y="33045"/>
                  <a:pt x="2508334" y="33818"/>
                </a:cubicBezTo>
                <a:cubicBezTo>
                  <a:pt x="2513624" y="38227"/>
                  <a:pt x="2515720" y="42425"/>
                  <a:pt x="2514621" y="46413"/>
                </a:cubicBezTo>
                <a:cubicBezTo>
                  <a:pt x="2513007" y="49615"/>
                  <a:pt x="2507994" y="51215"/>
                  <a:pt x="2499584" y="51215"/>
                </a:cubicBezTo>
                <a:lnTo>
                  <a:pt x="2415040" y="51215"/>
                </a:lnTo>
                <a:cubicBezTo>
                  <a:pt x="2405911" y="50361"/>
                  <a:pt x="2402201" y="53392"/>
                  <a:pt x="2403910" y="60311"/>
                </a:cubicBezTo>
                <a:lnTo>
                  <a:pt x="2403910" y="162150"/>
                </a:lnTo>
                <a:cubicBezTo>
                  <a:pt x="2414097" y="145533"/>
                  <a:pt x="2425234" y="116958"/>
                  <a:pt x="2437321" y="76426"/>
                </a:cubicBezTo>
                <a:cubicBezTo>
                  <a:pt x="2440454" y="65479"/>
                  <a:pt x="2447407" y="62712"/>
                  <a:pt x="2458177" y="68124"/>
                </a:cubicBezTo>
                <a:cubicBezTo>
                  <a:pt x="2489241" y="79220"/>
                  <a:pt x="2502121" y="88723"/>
                  <a:pt x="2496817" y="96631"/>
                </a:cubicBezTo>
                <a:cubicBezTo>
                  <a:pt x="2496817" y="96631"/>
                  <a:pt x="2495196" y="97174"/>
                  <a:pt x="2491954" y="98259"/>
                </a:cubicBezTo>
                <a:cubicBezTo>
                  <a:pt x="2488305" y="99710"/>
                  <a:pt x="2485795" y="101114"/>
                  <a:pt x="2484425" y="102471"/>
                </a:cubicBezTo>
                <a:cubicBezTo>
                  <a:pt x="2453592" y="132436"/>
                  <a:pt x="2426753" y="155314"/>
                  <a:pt x="2403910" y="171103"/>
                </a:cubicBezTo>
                <a:lnTo>
                  <a:pt x="2467659" y="171103"/>
                </a:lnTo>
                <a:cubicBezTo>
                  <a:pt x="2466804" y="171103"/>
                  <a:pt x="2468249" y="168112"/>
                  <a:pt x="2471993" y="162130"/>
                </a:cubicBezTo>
                <a:cubicBezTo>
                  <a:pt x="2480214" y="149392"/>
                  <a:pt x="2486861" y="143024"/>
                  <a:pt x="2491934" y="143024"/>
                </a:cubicBezTo>
                <a:cubicBezTo>
                  <a:pt x="2498187" y="143024"/>
                  <a:pt x="2510796" y="151142"/>
                  <a:pt x="2529760" y="167380"/>
                </a:cubicBezTo>
                <a:cubicBezTo>
                  <a:pt x="2534386" y="172005"/>
                  <a:pt x="2536698" y="175397"/>
                  <a:pt x="2536698" y="177553"/>
                </a:cubicBezTo>
                <a:cubicBezTo>
                  <a:pt x="2536698" y="181854"/>
                  <a:pt x="2533266" y="184004"/>
                  <a:pt x="2526403" y="184004"/>
                </a:cubicBezTo>
                <a:lnTo>
                  <a:pt x="2403910" y="184004"/>
                </a:lnTo>
                <a:lnTo>
                  <a:pt x="2403910" y="291927"/>
                </a:lnTo>
                <a:cubicBezTo>
                  <a:pt x="2402838" y="305845"/>
                  <a:pt x="2392393" y="313279"/>
                  <a:pt x="2372574" y="314228"/>
                </a:cubicBezTo>
                <a:cubicBezTo>
                  <a:pt x="2360162" y="315083"/>
                  <a:pt x="2354384" y="310708"/>
                  <a:pt x="2355238" y="301104"/>
                </a:cubicBezTo>
                <a:lnTo>
                  <a:pt x="2355238" y="184004"/>
                </a:lnTo>
                <a:lnTo>
                  <a:pt x="2236571" y="184004"/>
                </a:lnTo>
                <a:cubicBezTo>
                  <a:pt x="2231525" y="184004"/>
                  <a:pt x="2228215" y="182444"/>
                  <a:pt x="2226642" y="179324"/>
                </a:cubicBezTo>
                <a:cubicBezTo>
                  <a:pt x="2225543" y="174698"/>
                  <a:pt x="2227571" y="172385"/>
                  <a:pt x="2232726" y="172385"/>
                </a:cubicBezTo>
                <a:lnTo>
                  <a:pt x="2355238" y="172385"/>
                </a:lnTo>
                <a:lnTo>
                  <a:pt x="2355238" y="51215"/>
                </a:lnTo>
                <a:lnTo>
                  <a:pt x="2255719" y="51215"/>
                </a:lnTo>
                <a:cubicBezTo>
                  <a:pt x="2250414" y="51215"/>
                  <a:pt x="2247084" y="49187"/>
                  <a:pt x="2245728" y="45131"/>
                </a:cubicBezTo>
                <a:cubicBezTo>
                  <a:pt x="2244669" y="40587"/>
                  <a:pt x="2246725" y="38315"/>
                  <a:pt x="2251893" y="38315"/>
                </a:cubicBezTo>
                <a:lnTo>
                  <a:pt x="2453619" y="38315"/>
                </a:lnTo>
                <a:cubicBezTo>
                  <a:pt x="2452954" y="38315"/>
                  <a:pt x="2454406" y="36178"/>
                  <a:pt x="2457973" y="31905"/>
                </a:cubicBezTo>
                <a:cubicBezTo>
                  <a:pt x="2464458" y="21718"/>
                  <a:pt x="2470107" y="16624"/>
                  <a:pt x="2474923" y="16624"/>
                </a:cubicBezTo>
                <a:cubicBezTo>
                  <a:pt x="2476259" y="16194"/>
                  <a:pt x="2477797" y="16121"/>
                  <a:pt x="2479537" y="16407"/>
                </a:cubicBezTo>
                <a:close/>
                <a:moveTo>
                  <a:pt x="6437999" y="15342"/>
                </a:moveTo>
                <a:cubicBezTo>
                  <a:pt x="6454847" y="18150"/>
                  <a:pt x="6470067" y="29179"/>
                  <a:pt x="6483659" y="48428"/>
                </a:cubicBezTo>
                <a:cubicBezTo>
                  <a:pt x="6482371" y="52823"/>
                  <a:pt x="6479393" y="56411"/>
                  <a:pt x="6474727" y="59192"/>
                </a:cubicBezTo>
                <a:cubicBezTo>
                  <a:pt x="6472176" y="61104"/>
                  <a:pt x="6470901" y="62250"/>
                  <a:pt x="6470901" y="62630"/>
                </a:cubicBezTo>
                <a:lnTo>
                  <a:pt x="6470901" y="158386"/>
                </a:lnTo>
                <a:cubicBezTo>
                  <a:pt x="6473451" y="170025"/>
                  <a:pt x="6462505" y="177289"/>
                  <a:pt x="6438060" y="180178"/>
                </a:cubicBezTo>
                <a:cubicBezTo>
                  <a:pt x="6426652" y="181033"/>
                  <a:pt x="6421375" y="177052"/>
                  <a:pt x="6422230" y="168234"/>
                </a:cubicBezTo>
                <a:lnTo>
                  <a:pt x="6422230" y="167400"/>
                </a:lnTo>
                <a:lnTo>
                  <a:pt x="6297255" y="167400"/>
                </a:lnTo>
                <a:lnTo>
                  <a:pt x="6297255" y="169598"/>
                </a:lnTo>
                <a:cubicBezTo>
                  <a:pt x="6299805" y="176963"/>
                  <a:pt x="6291931" y="182186"/>
                  <a:pt x="6273631" y="185265"/>
                </a:cubicBezTo>
                <a:cubicBezTo>
                  <a:pt x="6258628" y="188684"/>
                  <a:pt x="6251554" y="183915"/>
                  <a:pt x="6252409" y="170961"/>
                </a:cubicBezTo>
                <a:lnTo>
                  <a:pt x="6252409" y="30705"/>
                </a:lnTo>
                <a:cubicBezTo>
                  <a:pt x="6252409" y="18740"/>
                  <a:pt x="6264617" y="18028"/>
                  <a:pt x="6289035" y="28568"/>
                </a:cubicBezTo>
                <a:cubicBezTo>
                  <a:pt x="6295220" y="31661"/>
                  <a:pt x="6298788" y="33208"/>
                  <a:pt x="6299737" y="33208"/>
                </a:cubicBezTo>
                <a:lnTo>
                  <a:pt x="6419055" y="33208"/>
                </a:lnTo>
                <a:cubicBezTo>
                  <a:pt x="6419287" y="32963"/>
                  <a:pt x="6420805" y="31064"/>
                  <a:pt x="6423613" y="27510"/>
                </a:cubicBezTo>
                <a:cubicBezTo>
                  <a:pt x="6428687" y="19398"/>
                  <a:pt x="6433482" y="15342"/>
                  <a:pt x="6437999" y="15342"/>
                </a:cubicBezTo>
                <a:close/>
                <a:moveTo>
                  <a:pt x="1795598" y="15322"/>
                </a:moveTo>
                <a:cubicBezTo>
                  <a:pt x="1820517" y="22525"/>
                  <a:pt x="1838911" y="33899"/>
                  <a:pt x="1850781" y="49445"/>
                </a:cubicBezTo>
                <a:cubicBezTo>
                  <a:pt x="1850781" y="53786"/>
                  <a:pt x="1847139" y="58038"/>
                  <a:pt x="1839854" y="62203"/>
                </a:cubicBezTo>
                <a:cubicBezTo>
                  <a:pt x="1836924" y="63953"/>
                  <a:pt x="1835445" y="64984"/>
                  <a:pt x="1835418" y="65296"/>
                </a:cubicBezTo>
                <a:cubicBezTo>
                  <a:pt x="1834564" y="85779"/>
                  <a:pt x="1832855" y="119875"/>
                  <a:pt x="1830291" y="167583"/>
                </a:cubicBezTo>
                <a:cubicBezTo>
                  <a:pt x="1828595" y="195690"/>
                  <a:pt x="1827320" y="216139"/>
                  <a:pt x="1826465" y="228931"/>
                </a:cubicBezTo>
                <a:cubicBezTo>
                  <a:pt x="1825557" y="275595"/>
                  <a:pt x="1804273" y="298927"/>
                  <a:pt x="1762615" y="298927"/>
                </a:cubicBezTo>
                <a:cubicBezTo>
                  <a:pt x="1756063" y="298927"/>
                  <a:pt x="1752204" y="294844"/>
                  <a:pt x="1751037" y="286678"/>
                </a:cubicBezTo>
                <a:cubicBezTo>
                  <a:pt x="1748934" y="278932"/>
                  <a:pt x="1744112" y="273648"/>
                  <a:pt x="1736570" y="270827"/>
                </a:cubicBezTo>
                <a:cubicBezTo>
                  <a:pt x="1718976" y="264071"/>
                  <a:pt x="1710179" y="259710"/>
                  <a:pt x="1710179" y="257743"/>
                </a:cubicBezTo>
                <a:cubicBezTo>
                  <a:pt x="1709338" y="253620"/>
                  <a:pt x="1716602" y="251558"/>
                  <a:pt x="1731971" y="251558"/>
                </a:cubicBezTo>
                <a:cubicBezTo>
                  <a:pt x="1759305" y="251558"/>
                  <a:pt x="1773331" y="247583"/>
                  <a:pt x="1774050" y="239634"/>
                </a:cubicBezTo>
                <a:cubicBezTo>
                  <a:pt x="1777455" y="226042"/>
                  <a:pt x="1779998" y="198986"/>
                  <a:pt x="1781680" y="158467"/>
                </a:cubicBezTo>
                <a:cubicBezTo>
                  <a:pt x="1693114" y="205633"/>
                  <a:pt x="1645433" y="233041"/>
                  <a:pt x="1638637" y="240692"/>
                </a:cubicBezTo>
                <a:cubicBezTo>
                  <a:pt x="1631936" y="245467"/>
                  <a:pt x="1626869" y="247854"/>
                  <a:pt x="1623437" y="247854"/>
                </a:cubicBezTo>
                <a:cubicBezTo>
                  <a:pt x="1617577" y="247854"/>
                  <a:pt x="1610883" y="240794"/>
                  <a:pt x="1603354" y="226673"/>
                </a:cubicBezTo>
                <a:cubicBezTo>
                  <a:pt x="1596260" y="211995"/>
                  <a:pt x="1593689" y="202473"/>
                  <a:pt x="1595643" y="198105"/>
                </a:cubicBezTo>
                <a:cubicBezTo>
                  <a:pt x="1596809" y="195785"/>
                  <a:pt x="1604657" y="193174"/>
                  <a:pt x="1619185" y="190271"/>
                </a:cubicBezTo>
                <a:cubicBezTo>
                  <a:pt x="1636656" y="187775"/>
                  <a:pt x="1690842" y="173606"/>
                  <a:pt x="1781742" y="147765"/>
                </a:cubicBezTo>
                <a:cubicBezTo>
                  <a:pt x="1782555" y="125857"/>
                  <a:pt x="1782962" y="106846"/>
                  <a:pt x="1782962" y="90730"/>
                </a:cubicBezTo>
                <a:cubicBezTo>
                  <a:pt x="1782962" y="75402"/>
                  <a:pt x="1782962" y="62230"/>
                  <a:pt x="1782962" y="51215"/>
                </a:cubicBezTo>
                <a:lnTo>
                  <a:pt x="1614505" y="51215"/>
                </a:lnTo>
                <a:cubicBezTo>
                  <a:pt x="1609961" y="51215"/>
                  <a:pt x="1606318" y="49859"/>
                  <a:pt x="1603578" y="47146"/>
                </a:cubicBezTo>
                <a:cubicBezTo>
                  <a:pt x="1602303" y="42113"/>
                  <a:pt x="1604243" y="39597"/>
                  <a:pt x="1609398" y="39597"/>
                </a:cubicBezTo>
                <a:lnTo>
                  <a:pt x="1779218" y="39597"/>
                </a:lnTo>
                <a:cubicBezTo>
                  <a:pt x="1779042" y="39597"/>
                  <a:pt x="1780412" y="36680"/>
                  <a:pt x="1783329" y="30847"/>
                </a:cubicBezTo>
                <a:cubicBezTo>
                  <a:pt x="1786923" y="22749"/>
                  <a:pt x="1791013" y="17574"/>
                  <a:pt x="1795598" y="15322"/>
                </a:cubicBezTo>
                <a:close/>
                <a:moveTo>
                  <a:pt x="3106612" y="13734"/>
                </a:moveTo>
                <a:cubicBezTo>
                  <a:pt x="3108667" y="13341"/>
                  <a:pt x="3111136" y="13470"/>
                  <a:pt x="3114018" y="14122"/>
                </a:cubicBezTo>
                <a:cubicBezTo>
                  <a:pt x="3137147" y="15044"/>
                  <a:pt x="3149308" y="18490"/>
                  <a:pt x="3150502" y="24458"/>
                </a:cubicBezTo>
                <a:cubicBezTo>
                  <a:pt x="3150502" y="28026"/>
                  <a:pt x="3149267" y="31044"/>
                  <a:pt x="3146798" y="33513"/>
                </a:cubicBezTo>
                <a:cubicBezTo>
                  <a:pt x="3145008" y="35303"/>
                  <a:pt x="3144112" y="36924"/>
                  <a:pt x="3144112" y="38376"/>
                </a:cubicBezTo>
                <a:lnTo>
                  <a:pt x="3144112" y="96611"/>
                </a:lnTo>
                <a:lnTo>
                  <a:pt x="3150710" y="85201"/>
                </a:lnTo>
                <a:cubicBezTo>
                  <a:pt x="3153874" y="81155"/>
                  <a:pt x="3157427" y="77864"/>
                  <a:pt x="3161367" y="75327"/>
                </a:cubicBezTo>
                <a:cubicBezTo>
                  <a:pt x="3168570" y="78298"/>
                  <a:pt x="3178480" y="86552"/>
                  <a:pt x="3191095" y="100090"/>
                </a:cubicBezTo>
                <a:cubicBezTo>
                  <a:pt x="3193822" y="104553"/>
                  <a:pt x="3194764" y="107510"/>
                  <a:pt x="3193923" y="108962"/>
                </a:cubicBezTo>
                <a:cubicBezTo>
                  <a:pt x="3193923" y="111322"/>
                  <a:pt x="3190491" y="112502"/>
                  <a:pt x="3183628" y="112502"/>
                </a:cubicBezTo>
                <a:lnTo>
                  <a:pt x="3144112" y="112502"/>
                </a:lnTo>
                <a:lnTo>
                  <a:pt x="3144112" y="283524"/>
                </a:lnTo>
                <a:cubicBezTo>
                  <a:pt x="3144112" y="296845"/>
                  <a:pt x="3138483" y="307263"/>
                  <a:pt x="3127224" y="314778"/>
                </a:cubicBezTo>
                <a:cubicBezTo>
                  <a:pt x="3112167" y="322930"/>
                  <a:pt x="3098717" y="324694"/>
                  <a:pt x="3086875" y="320068"/>
                </a:cubicBezTo>
                <a:cubicBezTo>
                  <a:pt x="3085152" y="318345"/>
                  <a:pt x="3083775" y="315429"/>
                  <a:pt x="3082744" y="311319"/>
                </a:cubicBezTo>
                <a:cubicBezTo>
                  <a:pt x="3081197" y="299761"/>
                  <a:pt x="3076769" y="292517"/>
                  <a:pt x="3069457" y="289587"/>
                </a:cubicBezTo>
                <a:cubicBezTo>
                  <a:pt x="3056991" y="280404"/>
                  <a:pt x="3059168" y="275812"/>
                  <a:pt x="3075989" y="275812"/>
                </a:cubicBezTo>
                <a:cubicBezTo>
                  <a:pt x="3091521" y="275093"/>
                  <a:pt x="3099287" y="272129"/>
                  <a:pt x="3099287" y="266920"/>
                </a:cubicBezTo>
                <a:lnTo>
                  <a:pt x="3099287" y="113784"/>
                </a:lnTo>
                <a:lnTo>
                  <a:pt x="3017713" y="113784"/>
                </a:lnTo>
                <a:lnTo>
                  <a:pt x="3017713" y="254773"/>
                </a:lnTo>
                <a:cubicBezTo>
                  <a:pt x="3018568" y="269735"/>
                  <a:pt x="3008808" y="276789"/>
                  <a:pt x="2988433" y="275934"/>
                </a:cubicBezTo>
                <a:cubicBezTo>
                  <a:pt x="2977215" y="276789"/>
                  <a:pt x="2972026" y="272000"/>
                  <a:pt x="2972867" y="261569"/>
                </a:cubicBezTo>
                <a:lnTo>
                  <a:pt x="2972867" y="247854"/>
                </a:lnTo>
                <a:lnTo>
                  <a:pt x="2941105" y="247854"/>
                </a:lnTo>
                <a:lnTo>
                  <a:pt x="2941105" y="267408"/>
                </a:lnTo>
                <a:cubicBezTo>
                  <a:pt x="2941959" y="279902"/>
                  <a:pt x="2932708" y="286149"/>
                  <a:pt x="2913350" y="286149"/>
                </a:cubicBezTo>
                <a:cubicBezTo>
                  <a:pt x="2901956" y="287003"/>
                  <a:pt x="2897113" y="283483"/>
                  <a:pt x="2898822" y="275588"/>
                </a:cubicBezTo>
                <a:lnTo>
                  <a:pt x="2898822" y="58011"/>
                </a:lnTo>
                <a:cubicBezTo>
                  <a:pt x="2897967" y="50116"/>
                  <a:pt x="2899107" y="45348"/>
                  <a:pt x="2902240" y="43707"/>
                </a:cubicBezTo>
                <a:cubicBezTo>
                  <a:pt x="2904886" y="41808"/>
                  <a:pt x="2910176" y="42635"/>
                  <a:pt x="2918112" y="46189"/>
                </a:cubicBezTo>
                <a:cubicBezTo>
                  <a:pt x="2926210" y="48889"/>
                  <a:pt x="2932151" y="51371"/>
                  <a:pt x="2935936" y="53637"/>
                </a:cubicBezTo>
                <a:lnTo>
                  <a:pt x="2969123" y="53637"/>
                </a:lnTo>
                <a:cubicBezTo>
                  <a:pt x="2969801" y="53637"/>
                  <a:pt x="2971599" y="50720"/>
                  <a:pt x="2974515" y="44887"/>
                </a:cubicBezTo>
                <a:cubicBezTo>
                  <a:pt x="2977554" y="38810"/>
                  <a:pt x="2981040" y="35771"/>
                  <a:pt x="2984974" y="35771"/>
                </a:cubicBezTo>
                <a:cubicBezTo>
                  <a:pt x="3005362" y="40411"/>
                  <a:pt x="3019253" y="50123"/>
                  <a:pt x="3026646" y="64909"/>
                </a:cubicBezTo>
                <a:cubicBezTo>
                  <a:pt x="3026646" y="68423"/>
                  <a:pt x="3024414" y="71298"/>
                  <a:pt x="3019952" y="73537"/>
                </a:cubicBezTo>
                <a:cubicBezTo>
                  <a:pt x="3018459" y="75029"/>
                  <a:pt x="3017713" y="76073"/>
                  <a:pt x="3017713" y="76670"/>
                </a:cubicBezTo>
                <a:lnTo>
                  <a:pt x="3017713" y="100884"/>
                </a:lnTo>
                <a:lnTo>
                  <a:pt x="3099287" y="100884"/>
                </a:lnTo>
                <a:lnTo>
                  <a:pt x="3099287" y="31356"/>
                </a:lnTo>
                <a:cubicBezTo>
                  <a:pt x="3098005" y="20785"/>
                  <a:pt x="3100447" y="14911"/>
                  <a:pt x="3106612" y="13734"/>
                </a:cubicBezTo>
                <a:close/>
                <a:moveTo>
                  <a:pt x="4400066" y="13331"/>
                </a:moveTo>
                <a:cubicBezTo>
                  <a:pt x="4402302" y="12993"/>
                  <a:pt x="4404982" y="13257"/>
                  <a:pt x="4408105" y="14122"/>
                </a:cubicBezTo>
                <a:cubicBezTo>
                  <a:pt x="4439983" y="16143"/>
                  <a:pt x="4450909" y="22552"/>
                  <a:pt x="4440885" y="33350"/>
                </a:cubicBezTo>
                <a:cubicBezTo>
                  <a:pt x="4439840" y="34937"/>
                  <a:pt x="4439318" y="35758"/>
                  <a:pt x="4439318" y="35812"/>
                </a:cubicBezTo>
                <a:lnTo>
                  <a:pt x="4439318" y="66415"/>
                </a:lnTo>
                <a:lnTo>
                  <a:pt x="4456146" y="66415"/>
                </a:lnTo>
                <a:cubicBezTo>
                  <a:pt x="4456146" y="66415"/>
                  <a:pt x="4457346" y="64909"/>
                  <a:pt x="4459747" y="61898"/>
                </a:cubicBezTo>
                <a:cubicBezTo>
                  <a:pt x="4466394" y="49581"/>
                  <a:pt x="4471569" y="43422"/>
                  <a:pt x="4475272" y="43422"/>
                </a:cubicBezTo>
                <a:cubicBezTo>
                  <a:pt x="4482462" y="44453"/>
                  <a:pt x="4493178" y="51208"/>
                  <a:pt x="4507422" y="63688"/>
                </a:cubicBezTo>
                <a:cubicBezTo>
                  <a:pt x="4510541" y="67147"/>
                  <a:pt x="4511674" y="70077"/>
                  <a:pt x="4510820" y="72478"/>
                </a:cubicBezTo>
                <a:cubicBezTo>
                  <a:pt x="4510820" y="76182"/>
                  <a:pt x="4507815" y="78033"/>
                  <a:pt x="4501806" y="78033"/>
                </a:cubicBezTo>
                <a:lnTo>
                  <a:pt x="4439318" y="78033"/>
                </a:lnTo>
                <a:lnTo>
                  <a:pt x="4439318" y="125138"/>
                </a:lnTo>
                <a:lnTo>
                  <a:pt x="4459666" y="125138"/>
                </a:lnTo>
                <a:cubicBezTo>
                  <a:pt x="4458893" y="125138"/>
                  <a:pt x="4460181" y="122791"/>
                  <a:pt x="4463532" y="118098"/>
                </a:cubicBezTo>
                <a:cubicBezTo>
                  <a:pt x="4472213" y="107476"/>
                  <a:pt x="4478589" y="102166"/>
                  <a:pt x="4482659" y="102166"/>
                </a:cubicBezTo>
                <a:cubicBezTo>
                  <a:pt x="4488953" y="102166"/>
                  <a:pt x="4500327" y="109477"/>
                  <a:pt x="4516781" y="124100"/>
                </a:cubicBezTo>
                <a:cubicBezTo>
                  <a:pt x="4520471" y="128563"/>
                  <a:pt x="4521889" y="131609"/>
                  <a:pt x="4521034" y="133236"/>
                </a:cubicBezTo>
                <a:cubicBezTo>
                  <a:pt x="4521034" y="136438"/>
                  <a:pt x="4517785" y="137611"/>
                  <a:pt x="4511288" y="136757"/>
                </a:cubicBezTo>
                <a:lnTo>
                  <a:pt x="4461174" y="136757"/>
                </a:lnTo>
                <a:lnTo>
                  <a:pt x="4472403" y="138949"/>
                </a:lnTo>
                <a:cubicBezTo>
                  <a:pt x="4477606" y="141971"/>
                  <a:pt x="4477667" y="145994"/>
                  <a:pt x="4472587" y="151020"/>
                </a:cubicBezTo>
                <a:cubicBezTo>
                  <a:pt x="4470837" y="152784"/>
                  <a:pt x="4469962" y="153537"/>
                  <a:pt x="4469962" y="153279"/>
                </a:cubicBezTo>
                <a:lnTo>
                  <a:pt x="4469962" y="171655"/>
                </a:lnTo>
                <a:lnTo>
                  <a:pt x="4470185" y="171327"/>
                </a:lnTo>
                <a:cubicBezTo>
                  <a:pt x="4475164" y="164368"/>
                  <a:pt x="4479057" y="160889"/>
                  <a:pt x="4481865" y="160889"/>
                </a:cubicBezTo>
                <a:cubicBezTo>
                  <a:pt x="4485677" y="159180"/>
                  <a:pt x="4492371" y="162856"/>
                  <a:pt x="4501948" y="171917"/>
                </a:cubicBezTo>
                <a:cubicBezTo>
                  <a:pt x="4506248" y="174508"/>
                  <a:pt x="4508805" y="176197"/>
                  <a:pt x="4509619" y="176984"/>
                </a:cubicBezTo>
                <a:cubicBezTo>
                  <a:pt x="4512115" y="179466"/>
                  <a:pt x="4513363" y="182301"/>
                  <a:pt x="4513363" y="185489"/>
                </a:cubicBezTo>
                <a:cubicBezTo>
                  <a:pt x="4510989" y="187904"/>
                  <a:pt x="4507984" y="189111"/>
                  <a:pt x="4504349" y="189111"/>
                </a:cubicBezTo>
                <a:lnTo>
                  <a:pt x="4469962" y="189111"/>
                </a:lnTo>
                <a:lnTo>
                  <a:pt x="4469962" y="283341"/>
                </a:lnTo>
                <a:cubicBezTo>
                  <a:pt x="4470816" y="299999"/>
                  <a:pt x="4461395" y="310674"/>
                  <a:pt x="4441699" y="315368"/>
                </a:cubicBezTo>
                <a:cubicBezTo>
                  <a:pt x="4421622" y="320577"/>
                  <a:pt x="4410987" y="318081"/>
                  <a:pt x="4409794" y="307880"/>
                </a:cubicBezTo>
                <a:cubicBezTo>
                  <a:pt x="4410648" y="300962"/>
                  <a:pt x="4402909" y="294043"/>
                  <a:pt x="4386577" y="287125"/>
                </a:cubicBezTo>
                <a:cubicBezTo>
                  <a:pt x="4378221" y="279570"/>
                  <a:pt x="4379856" y="276673"/>
                  <a:pt x="4391481" y="278437"/>
                </a:cubicBezTo>
                <a:cubicBezTo>
                  <a:pt x="4408708" y="278369"/>
                  <a:pt x="4418421" y="278030"/>
                  <a:pt x="4420619" y="277419"/>
                </a:cubicBezTo>
                <a:cubicBezTo>
                  <a:pt x="4423617" y="276823"/>
                  <a:pt x="4425116" y="273323"/>
                  <a:pt x="4425116" y="266920"/>
                </a:cubicBezTo>
                <a:lnTo>
                  <a:pt x="4425116" y="189111"/>
                </a:lnTo>
                <a:lnTo>
                  <a:pt x="4337092" y="189111"/>
                </a:lnTo>
                <a:cubicBezTo>
                  <a:pt x="4332832" y="189111"/>
                  <a:pt x="4329000" y="187978"/>
                  <a:pt x="4325595" y="185713"/>
                </a:cubicBezTo>
                <a:cubicBezTo>
                  <a:pt x="4322991" y="180233"/>
                  <a:pt x="4324693" y="177492"/>
                  <a:pt x="4330703" y="177492"/>
                </a:cubicBezTo>
                <a:lnTo>
                  <a:pt x="4425116" y="177492"/>
                </a:lnTo>
                <a:lnTo>
                  <a:pt x="4425116" y="146177"/>
                </a:lnTo>
                <a:cubicBezTo>
                  <a:pt x="4424902" y="143519"/>
                  <a:pt x="4425080" y="141248"/>
                  <a:pt x="4425651" y="139365"/>
                </a:cubicBezTo>
                <a:lnTo>
                  <a:pt x="4427331" y="136757"/>
                </a:lnTo>
                <a:lnTo>
                  <a:pt x="4333267" y="136757"/>
                </a:lnTo>
                <a:cubicBezTo>
                  <a:pt x="4328722" y="136757"/>
                  <a:pt x="4324863" y="135176"/>
                  <a:pt x="4321689" y="132016"/>
                </a:cubicBezTo>
                <a:cubicBezTo>
                  <a:pt x="4321689" y="127431"/>
                  <a:pt x="4325121" y="125138"/>
                  <a:pt x="4331985" y="125138"/>
                </a:cubicBezTo>
                <a:lnTo>
                  <a:pt x="4391929" y="125138"/>
                </a:lnTo>
                <a:lnTo>
                  <a:pt x="4391929" y="78033"/>
                </a:lnTo>
                <a:lnTo>
                  <a:pt x="4354977" y="78033"/>
                </a:lnTo>
                <a:cubicBezTo>
                  <a:pt x="4349931" y="78033"/>
                  <a:pt x="4346621" y="76467"/>
                  <a:pt x="4345048" y="73333"/>
                </a:cubicBezTo>
                <a:cubicBezTo>
                  <a:pt x="4343949" y="68721"/>
                  <a:pt x="4345977" y="66415"/>
                  <a:pt x="4351132" y="66415"/>
                </a:cubicBezTo>
                <a:lnTo>
                  <a:pt x="4391929" y="66415"/>
                </a:lnTo>
                <a:lnTo>
                  <a:pt x="4391929" y="32597"/>
                </a:lnTo>
                <a:cubicBezTo>
                  <a:pt x="4390647" y="20765"/>
                  <a:pt x="4393359" y="14343"/>
                  <a:pt x="4400066" y="13331"/>
                </a:cubicBezTo>
                <a:close/>
                <a:moveTo>
                  <a:pt x="3681986" y="13303"/>
                </a:moveTo>
                <a:cubicBezTo>
                  <a:pt x="3685340" y="12960"/>
                  <a:pt x="3690072" y="13226"/>
                  <a:pt x="3696183" y="14101"/>
                </a:cubicBezTo>
                <a:cubicBezTo>
                  <a:pt x="3727532" y="16204"/>
                  <a:pt x="3736804" y="22729"/>
                  <a:pt x="3723998" y="33676"/>
                </a:cubicBezTo>
                <a:cubicBezTo>
                  <a:pt x="3723184" y="34503"/>
                  <a:pt x="3722778" y="34795"/>
                  <a:pt x="3722778" y="34551"/>
                </a:cubicBezTo>
                <a:lnTo>
                  <a:pt x="3722778" y="89387"/>
                </a:lnTo>
                <a:lnTo>
                  <a:pt x="3769943" y="89387"/>
                </a:lnTo>
                <a:cubicBezTo>
                  <a:pt x="3769021" y="89387"/>
                  <a:pt x="3770011" y="86851"/>
                  <a:pt x="3772914" y="81777"/>
                </a:cubicBezTo>
                <a:cubicBezTo>
                  <a:pt x="3778286" y="72879"/>
                  <a:pt x="3783176" y="67324"/>
                  <a:pt x="3787585" y="65113"/>
                </a:cubicBezTo>
                <a:cubicBezTo>
                  <a:pt x="3812775" y="72384"/>
                  <a:pt x="3829474" y="84877"/>
                  <a:pt x="3837680" y="102593"/>
                </a:cubicBezTo>
                <a:cubicBezTo>
                  <a:pt x="3836256" y="105781"/>
                  <a:pt x="3833448" y="108948"/>
                  <a:pt x="3829256" y="112095"/>
                </a:cubicBezTo>
                <a:cubicBezTo>
                  <a:pt x="3828063" y="112502"/>
                  <a:pt x="3827466" y="112190"/>
                  <a:pt x="3827466" y="111159"/>
                </a:cubicBezTo>
                <a:lnTo>
                  <a:pt x="3827466" y="191776"/>
                </a:lnTo>
                <a:cubicBezTo>
                  <a:pt x="3829175" y="209343"/>
                  <a:pt x="3818777" y="219083"/>
                  <a:pt x="3796273" y="220996"/>
                </a:cubicBezTo>
                <a:cubicBezTo>
                  <a:pt x="3782925" y="223573"/>
                  <a:pt x="3776251" y="217604"/>
                  <a:pt x="3776251" y="203090"/>
                </a:cubicBezTo>
                <a:lnTo>
                  <a:pt x="3776251" y="191675"/>
                </a:lnTo>
                <a:lnTo>
                  <a:pt x="3722778" y="191675"/>
                </a:lnTo>
                <a:lnTo>
                  <a:pt x="3722778" y="295631"/>
                </a:lnTo>
                <a:cubicBezTo>
                  <a:pt x="3723618" y="310335"/>
                  <a:pt x="3714950" y="318644"/>
                  <a:pt x="3696773" y="320556"/>
                </a:cubicBezTo>
                <a:cubicBezTo>
                  <a:pt x="3679098" y="324856"/>
                  <a:pt x="3671115" y="317952"/>
                  <a:pt x="3672824" y="299843"/>
                </a:cubicBezTo>
                <a:lnTo>
                  <a:pt x="3672824" y="190393"/>
                </a:lnTo>
                <a:lnTo>
                  <a:pt x="3619351" y="190393"/>
                </a:lnTo>
                <a:lnTo>
                  <a:pt x="3619351" y="201136"/>
                </a:lnTo>
                <a:cubicBezTo>
                  <a:pt x="3620206" y="215787"/>
                  <a:pt x="3612731" y="224116"/>
                  <a:pt x="3596928" y="226123"/>
                </a:cubicBezTo>
                <a:cubicBezTo>
                  <a:pt x="3578574" y="229542"/>
                  <a:pt x="3569825" y="222244"/>
                  <a:pt x="3570680" y="204229"/>
                </a:cubicBezTo>
                <a:lnTo>
                  <a:pt x="3570680" y="90730"/>
                </a:lnTo>
                <a:cubicBezTo>
                  <a:pt x="3570680" y="82876"/>
                  <a:pt x="3572504" y="78339"/>
                  <a:pt x="3576153" y="77118"/>
                </a:cubicBezTo>
                <a:cubicBezTo>
                  <a:pt x="3579951" y="74215"/>
                  <a:pt x="3585174" y="74608"/>
                  <a:pt x="3591820" y="78298"/>
                </a:cubicBezTo>
                <a:cubicBezTo>
                  <a:pt x="3604395" y="85827"/>
                  <a:pt x="3612819" y="89950"/>
                  <a:pt x="3617092" y="90669"/>
                </a:cubicBezTo>
                <a:lnTo>
                  <a:pt x="3672824" y="90669"/>
                </a:lnTo>
                <a:lnTo>
                  <a:pt x="3672824" y="32394"/>
                </a:lnTo>
                <a:cubicBezTo>
                  <a:pt x="3671970" y="22613"/>
                  <a:pt x="3673048" y="17201"/>
                  <a:pt x="3676059" y="16156"/>
                </a:cubicBezTo>
                <a:cubicBezTo>
                  <a:pt x="3676656" y="14596"/>
                  <a:pt x="3678632" y="13645"/>
                  <a:pt x="3681986" y="13303"/>
                </a:cubicBezTo>
                <a:close/>
                <a:moveTo>
                  <a:pt x="5653548" y="13211"/>
                </a:moveTo>
                <a:cubicBezTo>
                  <a:pt x="5658839" y="12095"/>
                  <a:pt x="5668460" y="13260"/>
                  <a:pt x="5682412" y="16706"/>
                </a:cubicBezTo>
                <a:cubicBezTo>
                  <a:pt x="5700711" y="21264"/>
                  <a:pt x="5712662" y="27748"/>
                  <a:pt x="5718264" y="36158"/>
                </a:cubicBezTo>
                <a:cubicBezTo>
                  <a:pt x="5727000" y="50985"/>
                  <a:pt x="5725393" y="64631"/>
                  <a:pt x="5713442" y="77097"/>
                </a:cubicBezTo>
                <a:cubicBezTo>
                  <a:pt x="5697761" y="87936"/>
                  <a:pt x="5683972" y="87373"/>
                  <a:pt x="5672075" y="75409"/>
                </a:cubicBezTo>
                <a:cubicBezTo>
                  <a:pt x="5668942" y="71081"/>
                  <a:pt x="5667802" y="65024"/>
                  <a:pt x="5668657" y="57238"/>
                </a:cubicBezTo>
                <a:cubicBezTo>
                  <a:pt x="5669511" y="44256"/>
                  <a:pt x="5663516" y="32977"/>
                  <a:pt x="5650670" y="23400"/>
                </a:cubicBezTo>
                <a:cubicBezTo>
                  <a:pt x="5647298" y="17723"/>
                  <a:pt x="5648258" y="14327"/>
                  <a:pt x="5653548" y="13211"/>
                </a:cubicBezTo>
                <a:close/>
                <a:moveTo>
                  <a:pt x="4128061" y="12779"/>
                </a:moveTo>
                <a:cubicBezTo>
                  <a:pt x="4140799" y="12779"/>
                  <a:pt x="4156649" y="20904"/>
                  <a:pt x="4175613" y="37155"/>
                </a:cubicBezTo>
                <a:cubicBezTo>
                  <a:pt x="4180239" y="42662"/>
                  <a:pt x="4179256" y="48624"/>
                  <a:pt x="4172663" y="55041"/>
                </a:cubicBezTo>
                <a:cubicBezTo>
                  <a:pt x="4170737" y="56940"/>
                  <a:pt x="4169774" y="57767"/>
                  <a:pt x="4169774" y="57523"/>
                </a:cubicBezTo>
                <a:lnTo>
                  <a:pt x="4169774" y="291276"/>
                </a:lnTo>
                <a:cubicBezTo>
                  <a:pt x="4171483" y="301925"/>
                  <a:pt x="4162964" y="308687"/>
                  <a:pt x="4144217" y="311563"/>
                </a:cubicBezTo>
                <a:cubicBezTo>
                  <a:pt x="4126257" y="314194"/>
                  <a:pt x="4117704" y="310288"/>
                  <a:pt x="4118559" y="299843"/>
                </a:cubicBezTo>
                <a:lnTo>
                  <a:pt x="4118559" y="282323"/>
                </a:lnTo>
                <a:lnTo>
                  <a:pt x="3943793" y="282323"/>
                </a:lnTo>
                <a:lnTo>
                  <a:pt x="3943793" y="294939"/>
                </a:lnTo>
                <a:cubicBezTo>
                  <a:pt x="3945489" y="304217"/>
                  <a:pt x="3938916" y="309358"/>
                  <a:pt x="3924076" y="310362"/>
                </a:cubicBezTo>
                <a:cubicBezTo>
                  <a:pt x="3920590" y="311244"/>
                  <a:pt x="3917626" y="312092"/>
                  <a:pt x="3915184" y="312906"/>
                </a:cubicBezTo>
                <a:cubicBezTo>
                  <a:pt x="3900954" y="315497"/>
                  <a:pt x="3894267" y="311156"/>
                  <a:pt x="3895122" y="299883"/>
                </a:cubicBezTo>
                <a:lnTo>
                  <a:pt x="3895122" y="30705"/>
                </a:lnTo>
                <a:cubicBezTo>
                  <a:pt x="3895122" y="22701"/>
                  <a:pt x="3897726" y="18055"/>
                  <a:pt x="3902935" y="16767"/>
                </a:cubicBezTo>
                <a:cubicBezTo>
                  <a:pt x="3906516" y="14949"/>
                  <a:pt x="3913868" y="17119"/>
                  <a:pt x="3924992" y="23278"/>
                </a:cubicBezTo>
                <a:cubicBezTo>
                  <a:pt x="3926850" y="24214"/>
                  <a:pt x="3929082" y="25116"/>
                  <a:pt x="3931686" y="25984"/>
                </a:cubicBezTo>
                <a:cubicBezTo>
                  <a:pt x="3942213" y="31654"/>
                  <a:pt x="3947924" y="34490"/>
                  <a:pt x="3948819" y="34490"/>
                </a:cubicBezTo>
                <a:lnTo>
                  <a:pt x="4113533" y="34490"/>
                </a:lnTo>
                <a:cubicBezTo>
                  <a:pt x="4113356" y="34490"/>
                  <a:pt x="4114672" y="31682"/>
                  <a:pt x="4117480" y="26066"/>
                </a:cubicBezTo>
                <a:cubicBezTo>
                  <a:pt x="4120275" y="18632"/>
                  <a:pt x="4123801" y="14203"/>
                  <a:pt x="4128061" y="12779"/>
                </a:cubicBezTo>
                <a:close/>
                <a:moveTo>
                  <a:pt x="7040733" y="12758"/>
                </a:moveTo>
                <a:cubicBezTo>
                  <a:pt x="7068989" y="17221"/>
                  <a:pt x="7087479" y="24302"/>
                  <a:pt x="7096201" y="34001"/>
                </a:cubicBezTo>
                <a:cubicBezTo>
                  <a:pt x="7096201" y="37392"/>
                  <a:pt x="7093969" y="40757"/>
                  <a:pt x="7089507" y="44094"/>
                </a:cubicBezTo>
                <a:cubicBezTo>
                  <a:pt x="7086739" y="46183"/>
                  <a:pt x="7085043" y="48129"/>
                  <a:pt x="7084419" y="49933"/>
                </a:cubicBezTo>
                <a:cubicBezTo>
                  <a:pt x="7077529" y="68043"/>
                  <a:pt x="7071669" y="79919"/>
                  <a:pt x="7066839" y="85562"/>
                </a:cubicBezTo>
                <a:lnTo>
                  <a:pt x="7099965" y="85562"/>
                </a:lnTo>
                <a:cubicBezTo>
                  <a:pt x="7099993" y="85562"/>
                  <a:pt x="7101362" y="83527"/>
                  <a:pt x="7104075" y="79458"/>
                </a:cubicBezTo>
                <a:cubicBezTo>
                  <a:pt x="7109271" y="69894"/>
                  <a:pt x="7114263" y="66028"/>
                  <a:pt x="7119051" y="67860"/>
                </a:cubicBezTo>
                <a:cubicBezTo>
                  <a:pt x="7131667" y="70559"/>
                  <a:pt x="7146181" y="79668"/>
                  <a:pt x="7162595" y="95186"/>
                </a:cubicBezTo>
                <a:cubicBezTo>
                  <a:pt x="7162595" y="98537"/>
                  <a:pt x="7159747" y="102484"/>
                  <a:pt x="7154049" y="107029"/>
                </a:cubicBezTo>
                <a:cubicBezTo>
                  <a:pt x="7150387" y="109484"/>
                  <a:pt x="7148555" y="111709"/>
                  <a:pt x="7148555" y="113703"/>
                </a:cubicBezTo>
                <a:cubicBezTo>
                  <a:pt x="7148555" y="145201"/>
                  <a:pt x="7148555" y="175871"/>
                  <a:pt x="7148555" y="205715"/>
                </a:cubicBezTo>
                <a:cubicBezTo>
                  <a:pt x="7147647" y="242652"/>
                  <a:pt x="7146371" y="265143"/>
                  <a:pt x="7144730" y="273187"/>
                </a:cubicBezTo>
                <a:cubicBezTo>
                  <a:pt x="7142831" y="285721"/>
                  <a:pt x="7138097" y="295291"/>
                  <a:pt x="7130527" y="301898"/>
                </a:cubicBezTo>
                <a:cubicBezTo>
                  <a:pt x="7118617" y="309236"/>
                  <a:pt x="7103804" y="313353"/>
                  <a:pt x="7086088" y="314249"/>
                </a:cubicBezTo>
                <a:cubicBezTo>
                  <a:pt x="7077081" y="314249"/>
                  <a:pt x="7071485" y="309860"/>
                  <a:pt x="7069301" y="301084"/>
                </a:cubicBezTo>
                <a:cubicBezTo>
                  <a:pt x="7067091" y="291453"/>
                  <a:pt x="7061440" y="285199"/>
                  <a:pt x="7052352" y="282323"/>
                </a:cubicBezTo>
                <a:cubicBezTo>
                  <a:pt x="7042327" y="279068"/>
                  <a:pt x="7037315" y="276063"/>
                  <a:pt x="7037315" y="273309"/>
                </a:cubicBezTo>
                <a:cubicBezTo>
                  <a:pt x="7037315" y="270718"/>
                  <a:pt x="7041913" y="269423"/>
                  <a:pt x="7051111" y="269423"/>
                </a:cubicBezTo>
                <a:cubicBezTo>
                  <a:pt x="7076749" y="270264"/>
                  <a:pt x="7091412" y="267375"/>
                  <a:pt x="7095102" y="260755"/>
                </a:cubicBezTo>
                <a:cubicBezTo>
                  <a:pt x="7099999" y="255858"/>
                  <a:pt x="7102868" y="232790"/>
                  <a:pt x="7103709" y="191553"/>
                </a:cubicBezTo>
                <a:cubicBezTo>
                  <a:pt x="7103709" y="171151"/>
                  <a:pt x="7103309" y="139693"/>
                  <a:pt x="7102509" y="97180"/>
                </a:cubicBezTo>
                <a:lnTo>
                  <a:pt x="7062627" y="97180"/>
                </a:lnTo>
                <a:cubicBezTo>
                  <a:pt x="7055505" y="109850"/>
                  <a:pt x="7045841" y="123910"/>
                  <a:pt x="7033632" y="139361"/>
                </a:cubicBezTo>
                <a:cubicBezTo>
                  <a:pt x="7059270" y="146483"/>
                  <a:pt x="7077067" y="156833"/>
                  <a:pt x="7087024" y="170411"/>
                </a:cubicBezTo>
                <a:cubicBezTo>
                  <a:pt x="7092287" y="180450"/>
                  <a:pt x="7092294" y="190942"/>
                  <a:pt x="7087045" y="201889"/>
                </a:cubicBezTo>
                <a:cubicBezTo>
                  <a:pt x="7080913" y="212104"/>
                  <a:pt x="7072021" y="217211"/>
                  <a:pt x="7060369" y="217211"/>
                </a:cubicBezTo>
                <a:cubicBezTo>
                  <a:pt x="7048513" y="217211"/>
                  <a:pt x="7042103" y="206603"/>
                  <a:pt x="7041140" y="185387"/>
                </a:cubicBezTo>
                <a:cubicBezTo>
                  <a:pt x="7040367" y="164877"/>
                  <a:pt x="7036019" y="152499"/>
                  <a:pt x="7028097" y="148253"/>
                </a:cubicBezTo>
                <a:cubicBezTo>
                  <a:pt x="7019131" y="158562"/>
                  <a:pt x="7012463" y="165535"/>
                  <a:pt x="7008095" y="169170"/>
                </a:cubicBezTo>
                <a:lnTo>
                  <a:pt x="7008095" y="232451"/>
                </a:lnTo>
                <a:lnTo>
                  <a:pt x="7008095" y="273309"/>
                </a:lnTo>
                <a:cubicBezTo>
                  <a:pt x="7008095" y="284419"/>
                  <a:pt x="6999984" y="289974"/>
                  <a:pt x="6983760" y="289974"/>
                </a:cubicBezTo>
                <a:cubicBezTo>
                  <a:pt x="6970941" y="289974"/>
                  <a:pt x="6964959" y="285986"/>
                  <a:pt x="6965813" y="278010"/>
                </a:cubicBezTo>
                <a:lnTo>
                  <a:pt x="6965813" y="265720"/>
                </a:lnTo>
                <a:lnTo>
                  <a:pt x="6927661" y="265720"/>
                </a:lnTo>
                <a:lnTo>
                  <a:pt x="6927661" y="280736"/>
                </a:lnTo>
                <a:cubicBezTo>
                  <a:pt x="6926563" y="292741"/>
                  <a:pt x="6917237" y="299225"/>
                  <a:pt x="6899684" y="300188"/>
                </a:cubicBezTo>
                <a:cubicBezTo>
                  <a:pt x="6891463" y="300188"/>
                  <a:pt x="6886695" y="296926"/>
                  <a:pt x="6885379" y="290401"/>
                </a:cubicBezTo>
                <a:lnTo>
                  <a:pt x="6885379" y="85623"/>
                </a:lnTo>
                <a:cubicBezTo>
                  <a:pt x="6885379" y="77905"/>
                  <a:pt x="6892399" y="76304"/>
                  <a:pt x="6906439" y="80821"/>
                </a:cubicBezTo>
                <a:cubicBezTo>
                  <a:pt x="6914321" y="83982"/>
                  <a:pt x="6919217" y="85562"/>
                  <a:pt x="6921130" y="85562"/>
                </a:cubicBezTo>
                <a:cubicBezTo>
                  <a:pt x="6921130" y="70545"/>
                  <a:pt x="6920703" y="54471"/>
                  <a:pt x="6919848" y="37338"/>
                </a:cubicBezTo>
                <a:cubicBezTo>
                  <a:pt x="6918993" y="25089"/>
                  <a:pt x="6920730" y="18239"/>
                  <a:pt x="6925057" y="16787"/>
                </a:cubicBezTo>
                <a:cubicBezTo>
                  <a:pt x="6930755" y="14101"/>
                  <a:pt x="6942705" y="14969"/>
                  <a:pt x="6960909" y="19392"/>
                </a:cubicBezTo>
                <a:cubicBezTo>
                  <a:pt x="6973647" y="22322"/>
                  <a:pt x="6980016" y="25672"/>
                  <a:pt x="6980016" y="29443"/>
                </a:cubicBezTo>
                <a:cubicBezTo>
                  <a:pt x="6980016" y="33323"/>
                  <a:pt x="6977873" y="36863"/>
                  <a:pt x="6973586" y="40065"/>
                </a:cubicBezTo>
                <a:cubicBezTo>
                  <a:pt x="6969761" y="42371"/>
                  <a:pt x="6967503" y="44548"/>
                  <a:pt x="6966811" y="46596"/>
                </a:cubicBezTo>
                <a:cubicBezTo>
                  <a:pt x="6960733" y="55264"/>
                  <a:pt x="6954351" y="66713"/>
                  <a:pt x="6947663" y="80943"/>
                </a:cubicBezTo>
                <a:cubicBezTo>
                  <a:pt x="6945181" y="85094"/>
                  <a:pt x="6943621" y="87061"/>
                  <a:pt x="6942983" y="86844"/>
                </a:cubicBezTo>
                <a:lnTo>
                  <a:pt x="6960787" y="86844"/>
                </a:lnTo>
                <a:cubicBezTo>
                  <a:pt x="6960719" y="86844"/>
                  <a:pt x="6962090" y="84389"/>
                  <a:pt x="6964898" y="79478"/>
                </a:cubicBezTo>
                <a:cubicBezTo>
                  <a:pt x="6968995" y="73320"/>
                  <a:pt x="6972955" y="70240"/>
                  <a:pt x="6976781" y="70240"/>
                </a:cubicBezTo>
                <a:cubicBezTo>
                  <a:pt x="6997983" y="76684"/>
                  <a:pt x="7011827" y="86396"/>
                  <a:pt x="7018310" y="99378"/>
                </a:cubicBezTo>
                <a:cubicBezTo>
                  <a:pt x="7018310" y="102891"/>
                  <a:pt x="7015983" y="105815"/>
                  <a:pt x="7011331" y="108148"/>
                </a:cubicBezTo>
                <a:cubicBezTo>
                  <a:pt x="7009174" y="109776"/>
                  <a:pt x="7008095" y="110779"/>
                  <a:pt x="7008095" y="111159"/>
                </a:cubicBezTo>
                <a:lnTo>
                  <a:pt x="7008095" y="158325"/>
                </a:lnTo>
                <a:cubicBezTo>
                  <a:pt x="7013129" y="141857"/>
                  <a:pt x="7020739" y="113845"/>
                  <a:pt x="7030925" y="74289"/>
                </a:cubicBezTo>
                <a:cubicBezTo>
                  <a:pt x="7031781" y="71454"/>
                  <a:pt x="7032215" y="69596"/>
                  <a:pt x="7032228" y="68714"/>
                </a:cubicBezTo>
                <a:cubicBezTo>
                  <a:pt x="7034765" y="58459"/>
                  <a:pt x="7036033" y="46217"/>
                  <a:pt x="7036033" y="31987"/>
                </a:cubicBezTo>
                <a:cubicBezTo>
                  <a:pt x="7036033" y="22993"/>
                  <a:pt x="7037600" y="16584"/>
                  <a:pt x="7040733" y="12758"/>
                </a:cubicBezTo>
                <a:close/>
                <a:moveTo>
                  <a:pt x="4287726" y="12334"/>
                </a:moveTo>
                <a:cubicBezTo>
                  <a:pt x="4290746" y="12478"/>
                  <a:pt x="4294376" y="13094"/>
                  <a:pt x="4298615" y="14183"/>
                </a:cubicBezTo>
                <a:cubicBezTo>
                  <a:pt x="4326016" y="18279"/>
                  <a:pt x="4333755" y="25625"/>
                  <a:pt x="4321831" y="36219"/>
                </a:cubicBezTo>
                <a:cubicBezTo>
                  <a:pt x="4320135" y="37901"/>
                  <a:pt x="4319288" y="38620"/>
                  <a:pt x="4319288" y="38376"/>
                </a:cubicBezTo>
                <a:lnTo>
                  <a:pt x="4319288" y="99723"/>
                </a:lnTo>
                <a:lnTo>
                  <a:pt x="4322775" y="92737"/>
                </a:lnTo>
                <a:cubicBezTo>
                  <a:pt x="4326290" y="86261"/>
                  <a:pt x="4329034" y="83029"/>
                  <a:pt x="4331008" y="83039"/>
                </a:cubicBezTo>
                <a:cubicBezTo>
                  <a:pt x="4337723" y="84124"/>
                  <a:pt x="4345116" y="90947"/>
                  <a:pt x="4353187" y="103509"/>
                </a:cubicBezTo>
                <a:cubicBezTo>
                  <a:pt x="4355276" y="106371"/>
                  <a:pt x="4355893" y="108616"/>
                  <a:pt x="4355038" y="110244"/>
                </a:cubicBezTo>
                <a:cubicBezTo>
                  <a:pt x="4355038" y="112604"/>
                  <a:pt x="4352461" y="113784"/>
                  <a:pt x="4347306" y="113784"/>
                </a:cubicBezTo>
                <a:lnTo>
                  <a:pt x="4319288" y="113784"/>
                </a:lnTo>
                <a:lnTo>
                  <a:pt x="4319288" y="154479"/>
                </a:lnTo>
                <a:cubicBezTo>
                  <a:pt x="4340571" y="145119"/>
                  <a:pt x="4351213" y="143017"/>
                  <a:pt x="4351213" y="148172"/>
                </a:cubicBezTo>
                <a:cubicBezTo>
                  <a:pt x="4351213" y="152092"/>
                  <a:pt x="4340571" y="161282"/>
                  <a:pt x="4319288" y="175743"/>
                </a:cubicBezTo>
                <a:lnTo>
                  <a:pt x="4319288" y="293840"/>
                </a:lnTo>
                <a:cubicBezTo>
                  <a:pt x="4320997" y="304556"/>
                  <a:pt x="4313597" y="310918"/>
                  <a:pt x="4297089" y="312926"/>
                </a:cubicBezTo>
                <a:cubicBezTo>
                  <a:pt x="4283700" y="314649"/>
                  <a:pt x="4277005" y="310383"/>
                  <a:pt x="4277005" y="300127"/>
                </a:cubicBezTo>
                <a:lnTo>
                  <a:pt x="4277005" y="205715"/>
                </a:lnTo>
                <a:cubicBezTo>
                  <a:pt x="4272366" y="213243"/>
                  <a:pt x="4264817" y="221369"/>
                  <a:pt x="4254359" y="230091"/>
                </a:cubicBezTo>
                <a:cubicBezTo>
                  <a:pt x="4246776" y="237674"/>
                  <a:pt x="4241011" y="241465"/>
                  <a:pt x="4237063" y="241465"/>
                </a:cubicBezTo>
                <a:cubicBezTo>
                  <a:pt x="4219428" y="223831"/>
                  <a:pt x="4210611" y="208346"/>
                  <a:pt x="4210611" y="195012"/>
                </a:cubicBezTo>
                <a:cubicBezTo>
                  <a:pt x="4211913" y="192407"/>
                  <a:pt x="4219150" y="188751"/>
                  <a:pt x="4232322" y="184044"/>
                </a:cubicBezTo>
                <a:cubicBezTo>
                  <a:pt x="4248397" y="178957"/>
                  <a:pt x="4263291" y="173755"/>
                  <a:pt x="4277005" y="168438"/>
                </a:cubicBezTo>
                <a:lnTo>
                  <a:pt x="4277005" y="113784"/>
                </a:lnTo>
                <a:lnTo>
                  <a:pt x="4258998" y="113784"/>
                </a:lnTo>
                <a:cubicBezTo>
                  <a:pt x="4235367" y="155497"/>
                  <a:pt x="4220514" y="172304"/>
                  <a:pt x="4214437" y="164205"/>
                </a:cubicBezTo>
                <a:cubicBezTo>
                  <a:pt x="4224651" y="116755"/>
                  <a:pt x="4229758" y="82896"/>
                  <a:pt x="4229758" y="62630"/>
                </a:cubicBezTo>
                <a:cubicBezTo>
                  <a:pt x="4229758" y="61776"/>
                  <a:pt x="4229758" y="60697"/>
                  <a:pt x="4229758" y="59395"/>
                </a:cubicBezTo>
                <a:cubicBezTo>
                  <a:pt x="4227208" y="47037"/>
                  <a:pt x="4234167" y="44351"/>
                  <a:pt x="4250635" y="51337"/>
                </a:cubicBezTo>
                <a:cubicBezTo>
                  <a:pt x="4277684" y="65079"/>
                  <a:pt x="4285036" y="75938"/>
                  <a:pt x="4272692" y="83914"/>
                </a:cubicBezTo>
                <a:cubicBezTo>
                  <a:pt x="4271417" y="84755"/>
                  <a:pt x="4270779" y="85080"/>
                  <a:pt x="4270779" y="84891"/>
                </a:cubicBezTo>
                <a:cubicBezTo>
                  <a:pt x="4269734" y="87997"/>
                  <a:pt x="4268358" y="91707"/>
                  <a:pt x="4266649" y="96021"/>
                </a:cubicBezTo>
                <a:cubicBezTo>
                  <a:pt x="4264939" y="100280"/>
                  <a:pt x="4263759" y="102328"/>
                  <a:pt x="4263108" y="102166"/>
                </a:cubicBezTo>
                <a:lnTo>
                  <a:pt x="4277005" y="102166"/>
                </a:lnTo>
                <a:lnTo>
                  <a:pt x="4277005" y="23787"/>
                </a:lnTo>
                <a:cubicBezTo>
                  <a:pt x="4275093" y="15719"/>
                  <a:pt x="4278666" y="11901"/>
                  <a:pt x="4287726" y="12334"/>
                </a:cubicBezTo>
                <a:close/>
                <a:moveTo>
                  <a:pt x="1922216" y="11990"/>
                </a:moveTo>
                <a:cubicBezTo>
                  <a:pt x="1924736" y="11695"/>
                  <a:pt x="1928515" y="11992"/>
                  <a:pt x="1933555" y="12880"/>
                </a:cubicBezTo>
                <a:cubicBezTo>
                  <a:pt x="1963751" y="15553"/>
                  <a:pt x="1982342" y="24302"/>
                  <a:pt x="1989328" y="39129"/>
                </a:cubicBezTo>
                <a:cubicBezTo>
                  <a:pt x="1996639" y="54810"/>
                  <a:pt x="1993723" y="68022"/>
                  <a:pt x="1980578" y="78766"/>
                </a:cubicBezTo>
                <a:cubicBezTo>
                  <a:pt x="1965480" y="85942"/>
                  <a:pt x="1953550" y="82659"/>
                  <a:pt x="1944787" y="68918"/>
                </a:cubicBezTo>
                <a:cubicBezTo>
                  <a:pt x="1943539" y="67683"/>
                  <a:pt x="1942426" y="64204"/>
                  <a:pt x="1941450" y="58479"/>
                </a:cubicBezTo>
                <a:cubicBezTo>
                  <a:pt x="1939849" y="41482"/>
                  <a:pt x="1934247" y="29782"/>
                  <a:pt x="1924643" y="23380"/>
                </a:cubicBezTo>
                <a:cubicBezTo>
                  <a:pt x="1919651" y="19649"/>
                  <a:pt x="1917582" y="16740"/>
                  <a:pt x="1918437" y="14651"/>
                </a:cubicBezTo>
                <a:cubicBezTo>
                  <a:pt x="1918437" y="13172"/>
                  <a:pt x="1919696" y="12285"/>
                  <a:pt x="1922216" y="11990"/>
                </a:cubicBezTo>
                <a:close/>
                <a:moveTo>
                  <a:pt x="5333284" y="10626"/>
                </a:moveTo>
                <a:cubicBezTo>
                  <a:pt x="5335185" y="10484"/>
                  <a:pt x="5337235" y="10863"/>
                  <a:pt x="5339433" y="11761"/>
                </a:cubicBezTo>
                <a:cubicBezTo>
                  <a:pt x="5381023" y="23522"/>
                  <a:pt x="5394751" y="33126"/>
                  <a:pt x="5380616" y="40573"/>
                </a:cubicBezTo>
                <a:cubicBezTo>
                  <a:pt x="5379436" y="41374"/>
                  <a:pt x="5378846" y="41408"/>
                  <a:pt x="5378846" y="40675"/>
                </a:cubicBezTo>
                <a:cubicBezTo>
                  <a:pt x="5396942" y="76066"/>
                  <a:pt x="5439536" y="100891"/>
                  <a:pt x="5506629" y="115147"/>
                </a:cubicBezTo>
                <a:cubicBezTo>
                  <a:pt x="5517630" y="119000"/>
                  <a:pt x="5519658" y="122344"/>
                  <a:pt x="5512713" y="125179"/>
                </a:cubicBezTo>
                <a:cubicBezTo>
                  <a:pt x="5509837" y="126617"/>
                  <a:pt x="5507287" y="128082"/>
                  <a:pt x="5505062" y="129574"/>
                </a:cubicBezTo>
                <a:cubicBezTo>
                  <a:pt x="5498673" y="135176"/>
                  <a:pt x="5492677" y="143173"/>
                  <a:pt x="5487075" y="153564"/>
                </a:cubicBezTo>
                <a:cubicBezTo>
                  <a:pt x="5482720" y="166193"/>
                  <a:pt x="5475321" y="169801"/>
                  <a:pt x="5464876" y="164389"/>
                </a:cubicBezTo>
                <a:cubicBezTo>
                  <a:pt x="5452762" y="158762"/>
                  <a:pt x="5441618" y="152185"/>
                  <a:pt x="5431445" y="144656"/>
                </a:cubicBezTo>
                <a:lnTo>
                  <a:pt x="5424389" y="138156"/>
                </a:lnTo>
                <a:lnTo>
                  <a:pt x="5427477" y="148436"/>
                </a:lnTo>
                <a:cubicBezTo>
                  <a:pt x="5425890" y="150023"/>
                  <a:pt x="5421142" y="150817"/>
                  <a:pt x="5413233" y="150817"/>
                </a:cubicBezTo>
                <a:lnTo>
                  <a:pt x="5298331" y="150817"/>
                </a:lnTo>
                <a:cubicBezTo>
                  <a:pt x="5291521" y="150817"/>
                  <a:pt x="5286407" y="149677"/>
                  <a:pt x="5282989" y="147398"/>
                </a:cubicBezTo>
                <a:cubicBezTo>
                  <a:pt x="5280397" y="141932"/>
                  <a:pt x="5282955" y="139198"/>
                  <a:pt x="5290660" y="139198"/>
                </a:cubicBezTo>
                <a:lnTo>
                  <a:pt x="5369832" y="139198"/>
                </a:lnTo>
                <a:cubicBezTo>
                  <a:pt x="5368815" y="139198"/>
                  <a:pt x="5369262" y="137279"/>
                  <a:pt x="5371175" y="133440"/>
                </a:cubicBezTo>
                <a:cubicBezTo>
                  <a:pt x="5378568" y="123266"/>
                  <a:pt x="5384238" y="117521"/>
                  <a:pt x="5388186" y="116205"/>
                </a:cubicBezTo>
                <a:cubicBezTo>
                  <a:pt x="5393944" y="116205"/>
                  <a:pt x="5402171" y="120318"/>
                  <a:pt x="5412866" y="128544"/>
                </a:cubicBezTo>
                <a:lnTo>
                  <a:pt x="5424257" y="138035"/>
                </a:lnTo>
                <a:lnTo>
                  <a:pt x="5403833" y="119217"/>
                </a:lnTo>
                <a:cubicBezTo>
                  <a:pt x="5387365" y="100355"/>
                  <a:pt x="5374777" y="77687"/>
                  <a:pt x="5366068" y="51215"/>
                </a:cubicBezTo>
                <a:cubicBezTo>
                  <a:pt x="5344838" y="84612"/>
                  <a:pt x="5321866" y="109409"/>
                  <a:pt x="5297150" y="125606"/>
                </a:cubicBezTo>
                <a:cubicBezTo>
                  <a:pt x="5251640" y="153469"/>
                  <a:pt x="5220514" y="165576"/>
                  <a:pt x="5203775" y="161927"/>
                </a:cubicBezTo>
                <a:cubicBezTo>
                  <a:pt x="5258510" y="125518"/>
                  <a:pt x="5296893" y="80604"/>
                  <a:pt x="5318922" y="27185"/>
                </a:cubicBezTo>
                <a:cubicBezTo>
                  <a:pt x="5318922" y="27185"/>
                  <a:pt x="5319336" y="26771"/>
                  <a:pt x="5320164" y="25944"/>
                </a:cubicBezTo>
                <a:cubicBezTo>
                  <a:pt x="5323206" y="16156"/>
                  <a:pt x="5327579" y="11050"/>
                  <a:pt x="5333284" y="10626"/>
                </a:cubicBezTo>
                <a:close/>
                <a:moveTo>
                  <a:pt x="6604911" y="10599"/>
                </a:moveTo>
                <a:cubicBezTo>
                  <a:pt x="6607885" y="10363"/>
                  <a:pt x="6611425" y="10676"/>
                  <a:pt x="6615532" y="11537"/>
                </a:cubicBezTo>
                <a:cubicBezTo>
                  <a:pt x="6643475" y="15729"/>
                  <a:pt x="6651873" y="22715"/>
                  <a:pt x="6640722" y="32495"/>
                </a:cubicBezTo>
                <a:cubicBezTo>
                  <a:pt x="6639095" y="34110"/>
                  <a:pt x="6638281" y="34795"/>
                  <a:pt x="6638281" y="34551"/>
                </a:cubicBezTo>
                <a:lnTo>
                  <a:pt x="6638281" y="66652"/>
                </a:lnTo>
                <a:lnTo>
                  <a:pt x="6640335" y="63526"/>
                </a:lnTo>
                <a:cubicBezTo>
                  <a:pt x="6645477" y="57516"/>
                  <a:pt x="6649478" y="53799"/>
                  <a:pt x="6652341" y="52375"/>
                </a:cubicBezTo>
                <a:cubicBezTo>
                  <a:pt x="6656481" y="52375"/>
                  <a:pt x="6663171" y="56476"/>
                  <a:pt x="6672408" y="64679"/>
                </a:cubicBezTo>
                <a:lnTo>
                  <a:pt x="6681539" y="73341"/>
                </a:lnTo>
                <a:lnTo>
                  <a:pt x="6681539" y="40919"/>
                </a:lnTo>
                <a:cubicBezTo>
                  <a:pt x="6681539" y="30678"/>
                  <a:pt x="6682333" y="25557"/>
                  <a:pt x="6683920" y="25557"/>
                </a:cubicBezTo>
                <a:cubicBezTo>
                  <a:pt x="6685113" y="22980"/>
                  <a:pt x="6689570" y="23081"/>
                  <a:pt x="6697289" y="25862"/>
                </a:cubicBezTo>
                <a:cubicBezTo>
                  <a:pt x="6702877" y="27436"/>
                  <a:pt x="6712779" y="30311"/>
                  <a:pt x="6726996" y="34490"/>
                </a:cubicBezTo>
                <a:lnTo>
                  <a:pt x="6772269" y="34490"/>
                </a:lnTo>
                <a:cubicBezTo>
                  <a:pt x="6772839" y="34490"/>
                  <a:pt x="6773721" y="32984"/>
                  <a:pt x="6774915" y="29972"/>
                </a:cubicBezTo>
                <a:cubicBezTo>
                  <a:pt x="6777817" y="24167"/>
                  <a:pt x="6781446" y="20131"/>
                  <a:pt x="6785801" y="17866"/>
                </a:cubicBezTo>
                <a:cubicBezTo>
                  <a:pt x="6801183" y="20606"/>
                  <a:pt x="6815759" y="28406"/>
                  <a:pt x="6829527" y="41265"/>
                </a:cubicBezTo>
                <a:cubicBezTo>
                  <a:pt x="6830571" y="45253"/>
                  <a:pt x="6828577" y="49906"/>
                  <a:pt x="6823545" y="55224"/>
                </a:cubicBezTo>
                <a:cubicBezTo>
                  <a:pt x="6821768" y="57001"/>
                  <a:pt x="6820880" y="58194"/>
                  <a:pt x="6820880" y="58805"/>
                </a:cubicBezTo>
                <a:lnTo>
                  <a:pt x="6820880" y="176658"/>
                </a:lnTo>
                <a:cubicBezTo>
                  <a:pt x="6822575" y="195174"/>
                  <a:pt x="6815033" y="204433"/>
                  <a:pt x="6798253" y="204433"/>
                </a:cubicBezTo>
                <a:cubicBezTo>
                  <a:pt x="6782585" y="206142"/>
                  <a:pt x="6775179" y="202588"/>
                  <a:pt x="6776033" y="193770"/>
                </a:cubicBezTo>
                <a:lnTo>
                  <a:pt x="6776033" y="192936"/>
                </a:lnTo>
                <a:lnTo>
                  <a:pt x="6727667" y="192936"/>
                </a:lnTo>
                <a:lnTo>
                  <a:pt x="6727667" y="191532"/>
                </a:lnTo>
                <a:cubicBezTo>
                  <a:pt x="6728515" y="195256"/>
                  <a:pt x="6726660" y="198296"/>
                  <a:pt x="6722102" y="200653"/>
                </a:cubicBezTo>
                <a:lnTo>
                  <a:pt x="6702627" y="205142"/>
                </a:lnTo>
                <a:lnTo>
                  <a:pt x="6712002" y="209637"/>
                </a:lnTo>
                <a:cubicBezTo>
                  <a:pt x="6716260" y="212373"/>
                  <a:pt x="6720478" y="215787"/>
                  <a:pt x="6724656" y="219876"/>
                </a:cubicBezTo>
                <a:cubicBezTo>
                  <a:pt x="6731764" y="232845"/>
                  <a:pt x="6731615" y="245121"/>
                  <a:pt x="6724209" y="256706"/>
                </a:cubicBezTo>
                <a:cubicBezTo>
                  <a:pt x="6714007" y="266974"/>
                  <a:pt x="6702850" y="268032"/>
                  <a:pt x="6690737" y="259880"/>
                </a:cubicBezTo>
                <a:cubicBezTo>
                  <a:pt x="6687169" y="257506"/>
                  <a:pt x="6685385" y="250913"/>
                  <a:pt x="6685385" y="240102"/>
                </a:cubicBezTo>
                <a:cubicBezTo>
                  <a:pt x="6685385" y="225113"/>
                  <a:pt x="6681125" y="212836"/>
                  <a:pt x="6672607" y="203273"/>
                </a:cubicBezTo>
                <a:lnTo>
                  <a:pt x="6684214" y="201590"/>
                </a:lnTo>
                <a:lnTo>
                  <a:pt x="6681759" y="196846"/>
                </a:lnTo>
                <a:cubicBezTo>
                  <a:pt x="6681189" y="194239"/>
                  <a:pt x="6681115" y="191091"/>
                  <a:pt x="6681539" y="187402"/>
                </a:cubicBezTo>
                <a:lnTo>
                  <a:pt x="6681539" y="84671"/>
                </a:lnTo>
                <a:lnTo>
                  <a:pt x="6680125" y="85944"/>
                </a:lnTo>
                <a:cubicBezTo>
                  <a:pt x="6678531" y="86625"/>
                  <a:pt x="6676479" y="86966"/>
                  <a:pt x="6673970" y="86966"/>
                </a:cubicBezTo>
                <a:lnTo>
                  <a:pt x="6638281" y="86966"/>
                </a:lnTo>
                <a:lnTo>
                  <a:pt x="6638281" y="104058"/>
                </a:lnTo>
                <a:cubicBezTo>
                  <a:pt x="6656973" y="107314"/>
                  <a:pt x="6670871" y="114856"/>
                  <a:pt x="6679973" y="126684"/>
                </a:cubicBezTo>
                <a:cubicBezTo>
                  <a:pt x="6687935" y="139069"/>
                  <a:pt x="6686314" y="150674"/>
                  <a:pt x="6675109" y="161499"/>
                </a:cubicBezTo>
                <a:cubicBezTo>
                  <a:pt x="6660879" y="170547"/>
                  <a:pt x="6649553" y="169319"/>
                  <a:pt x="6641129" y="157816"/>
                </a:cubicBezTo>
                <a:cubicBezTo>
                  <a:pt x="6639989" y="155470"/>
                  <a:pt x="6639420" y="150552"/>
                  <a:pt x="6639420" y="143064"/>
                </a:cubicBezTo>
                <a:cubicBezTo>
                  <a:pt x="6639420" y="129825"/>
                  <a:pt x="6639040" y="121340"/>
                  <a:pt x="6638281" y="117609"/>
                </a:cubicBezTo>
                <a:lnTo>
                  <a:pt x="6638281" y="198389"/>
                </a:lnTo>
                <a:cubicBezTo>
                  <a:pt x="6639135" y="209011"/>
                  <a:pt x="6633255" y="214857"/>
                  <a:pt x="6620639" y="215929"/>
                </a:cubicBezTo>
                <a:cubicBezTo>
                  <a:pt x="6599952" y="219334"/>
                  <a:pt x="6590891" y="214505"/>
                  <a:pt x="6593455" y="201442"/>
                </a:cubicBezTo>
                <a:lnTo>
                  <a:pt x="6593455" y="154642"/>
                </a:lnTo>
                <a:cubicBezTo>
                  <a:pt x="6556001" y="189545"/>
                  <a:pt x="6538163" y="200750"/>
                  <a:pt x="6539941" y="188256"/>
                </a:cubicBezTo>
                <a:cubicBezTo>
                  <a:pt x="6565483" y="161018"/>
                  <a:pt x="6582895" y="127254"/>
                  <a:pt x="6592173" y="86966"/>
                </a:cubicBezTo>
                <a:lnTo>
                  <a:pt x="6551397" y="86966"/>
                </a:lnTo>
                <a:cubicBezTo>
                  <a:pt x="6547693" y="86966"/>
                  <a:pt x="6544423" y="85548"/>
                  <a:pt x="6541589" y="82713"/>
                </a:cubicBezTo>
                <a:cubicBezTo>
                  <a:pt x="6540409" y="76948"/>
                  <a:pt x="6542395" y="74066"/>
                  <a:pt x="6547551" y="74066"/>
                </a:cubicBezTo>
                <a:lnTo>
                  <a:pt x="6593455" y="74066"/>
                </a:lnTo>
                <a:lnTo>
                  <a:pt x="6593455" y="27531"/>
                </a:lnTo>
                <a:cubicBezTo>
                  <a:pt x="6592173" y="16950"/>
                  <a:pt x="6595992" y="11306"/>
                  <a:pt x="6604911" y="10599"/>
                </a:cubicBezTo>
                <a:close/>
                <a:moveTo>
                  <a:pt x="373069" y="10549"/>
                </a:moveTo>
                <a:cubicBezTo>
                  <a:pt x="375518" y="10550"/>
                  <a:pt x="378376" y="10873"/>
                  <a:pt x="381641" y="11517"/>
                </a:cubicBezTo>
                <a:cubicBezTo>
                  <a:pt x="383961" y="11517"/>
                  <a:pt x="385623" y="11524"/>
                  <a:pt x="386627" y="11537"/>
                </a:cubicBezTo>
                <a:cubicBezTo>
                  <a:pt x="407802" y="14454"/>
                  <a:pt x="417962" y="18781"/>
                  <a:pt x="417107" y="24519"/>
                </a:cubicBezTo>
                <a:cubicBezTo>
                  <a:pt x="417107" y="27192"/>
                  <a:pt x="415392" y="30244"/>
                  <a:pt x="411959" y="33676"/>
                </a:cubicBezTo>
                <a:cubicBezTo>
                  <a:pt x="409436" y="35575"/>
                  <a:pt x="408161" y="37589"/>
                  <a:pt x="408134" y="39719"/>
                </a:cubicBezTo>
                <a:lnTo>
                  <a:pt x="406893" y="84280"/>
                </a:lnTo>
                <a:lnTo>
                  <a:pt x="427241" y="84280"/>
                </a:lnTo>
                <a:cubicBezTo>
                  <a:pt x="429628" y="84280"/>
                  <a:pt x="432280" y="81364"/>
                  <a:pt x="435196" y="75531"/>
                </a:cubicBezTo>
                <a:cubicBezTo>
                  <a:pt x="437964" y="69996"/>
                  <a:pt x="441701" y="66096"/>
                  <a:pt x="446408" y="63831"/>
                </a:cubicBezTo>
                <a:cubicBezTo>
                  <a:pt x="470689" y="72933"/>
                  <a:pt x="485184" y="82666"/>
                  <a:pt x="489891" y="93030"/>
                </a:cubicBezTo>
                <a:cubicBezTo>
                  <a:pt x="489891" y="96312"/>
                  <a:pt x="486947" y="99914"/>
                  <a:pt x="481060" y="103834"/>
                </a:cubicBezTo>
                <a:cubicBezTo>
                  <a:pt x="477587" y="105910"/>
                  <a:pt x="475851" y="107497"/>
                  <a:pt x="475851" y="108595"/>
                </a:cubicBezTo>
                <a:lnTo>
                  <a:pt x="475851" y="154529"/>
                </a:lnTo>
                <a:lnTo>
                  <a:pt x="479404" y="150341"/>
                </a:lnTo>
                <a:cubicBezTo>
                  <a:pt x="485137" y="145269"/>
                  <a:pt x="491061" y="145028"/>
                  <a:pt x="497175" y="149616"/>
                </a:cubicBezTo>
                <a:cubicBezTo>
                  <a:pt x="499875" y="153713"/>
                  <a:pt x="499536" y="154690"/>
                  <a:pt x="496158" y="152546"/>
                </a:cubicBezTo>
                <a:cubicBezTo>
                  <a:pt x="504270" y="156385"/>
                  <a:pt x="510835" y="161228"/>
                  <a:pt x="515854" y="167074"/>
                </a:cubicBezTo>
                <a:cubicBezTo>
                  <a:pt x="518974" y="170208"/>
                  <a:pt x="520534" y="173158"/>
                  <a:pt x="520534" y="175926"/>
                </a:cubicBezTo>
                <a:cubicBezTo>
                  <a:pt x="518676" y="179615"/>
                  <a:pt x="515244" y="181460"/>
                  <a:pt x="510238" y="181460"/>
                </a:cubicBezTo>
                <a:lnTo>
                  <a:pt x="417107" y="181460"/>
                </a:lnTo>
                <a:cubicBezTo>
                  <a:pt x="428692" y="221057"/>
                  <a:pt x="458487" y="247895"/>
                  <a:pt x="506494" y="261976"/>
                </a:cubicBezTo>
                <a:cubicBezTo>
                  <a:pt x="520114" y="266113"/>
                  <a:pt x="521145" y="271057"/>
                  <a:pt x="509587" y="276809"/>
                </a:cubicBezTo>
                <a:cubicBezTo>
                  <a:pt x="500634" y="280065"/>
                  <a:pt x="494747" y="283809"/>
                  <a:pt x="491926" y="288041"/>
                </a:cubicBezTo>
                <a:cubicBezTo>
                  <a:pt x="491139" y="289614"/>
                  <a:pt x="489863" y="292158"/>
                  <a:pt x="488100" y="295671"/>
                </a:cubicBezTo>
                <a:cubicBezTo>
                  <a:pt x="484600" y="303797"/>
                  <a:pt x="479697" y="306584"/>
                  <a:pt x="473389" y="304034"/>
                </a:cubicBezTo>
                <a:cubicBezTo>
                  <a:pt x="428177" y="280973"/>
                  <a:pt x="404316" y="240116"/>
                  <a:pt x="401806" y="181460"/>
                </a:cubicBezTo>
                <a:lnTo>
                  <a:pt x="401399" y="181460"/>
                </a:lnTo>
                <a:cubicBezTo>
                  <a:pt x="396367" y="237837"/>
                  <a:pt x="359178" y="277291"/>
                  <a:pt x="289833" y="299822"/>
                </a:cubicBezTo>
                <a:cubicBezTo>
                  <a:pt x="277815" y="305180"/>
                  <a:pt x="269316" y="307324"/>
                  <a:pt x="264338" y="306252"/>
                </a:cubicBezTo>
                <a:cubicBezTo>
                  <a:pt x="262235" y="302820"/>
                  <a:pt x="267003" y="297876"/>
                  <a:pt x="278642" y="291419"/>
                </a:cubicBezTo>
                <a:cubicBezTo>
                  <a:pt x="306654" y="276592"/>
                  <a:pt x="326879" y="260063"/>
                  <a:pt x="339318" y="241832"/>
                </a:cubicBezTo>
                <a:cubicBezTo>
                  <a:pt x="351066" y="219164"/>
                  <a:pt x="357367" y="199041"/>
                  <a:pt x="358221" y="181460"/>
                </a:cubicBezTo>
                <a:lnTo>
                  <a:pt x="303405" y="181460"/>
                </a:lnTo>
                <a:cubicBezTo>
                  <a:pt x="299186" y="181460"/>
                  <a:pt x="296304" y="179893"/>
                  <a:pt x="294757" y="176760"/>
                </a:cubicBezTo>
                <a:cubicBezTo>
                  <a:pt x="293658" y="172148"/>
                  <a:pt x="295686" y="169842"/>
                  <a:pt x="300842" y="169842"/>
                </a:cubicBezTo>
                <a:lnTo>
                  <a:pt x="359625" y="169842"/>
                </a:lnTo>
                <a:cubicBezTo>
                  <a:pt x="360398" y="152790"/>
                  <a:pt x="360785" y="128570"/>
                  <a:pt x="360785" y="97180"/>
                </a:cubicBezTo>
                <a:lnTo>
                  <a:pt x="327660" y="97180"/>
                </a:lnTo>
                <a:cubicBezTo>
                  <a:pt x="322356" y="97180"/>
                  <a:pt x="318924" y="94847"/>
                  <a:pt x="317364" y="90181"/>
                </a:cubicBezTo>
                <a:cubicBezTo>
                  <a:pt x="317364" y="86247"/>
                  <a:pt x="319941" y="84280"/>
                  <a:pt x="325095" y="84280"/>
                </a:cubicBezTo>
                <a:lnTo>
                  <a:pt x="362047" y="84280"/>
                </a:lnTo>
                <a:lnTo>
                  <a:pt x="362047" y="19229"/>
                </a:lnTo>
                <a:cubicBezTo>
                  <a:pt x="362047" y="13440"/>
                  <a:pt x="365721" y="10547"/>
                  <a:pt x="373069" y="10549"/>
                </a:cubicBezTo>
                <a:close/>
                <a:moveTo>
                  <a:pt x="2608159" y="10479"/>
                </a:moveTo>
                <a:cubicBezTo>
                  <a:pt x="2642736" y="7739"/>
                  <a:pt x="2662365" y="16143"/>
                  <a:pt x="2667045" y="35690"/>
                </a:cubicBezTo>
                <a:cubicBezTo>
                  <a:pt x="2667045" y="44982"/>
                  <a:pt x="2665053" y="52199"/>
                  <a:pt x="2661068" y="57340"/>
                </a:cubicBezTo>
                <a:lnTo>
                  <a:pt x="2654696" y="62590"/>
                </a:lnTo>
                <a:lnTo>
                  <a:pt x="2669528" y="62590"/>
                </a:lnTo>
                <a:cubicBezTo>
                  <a:pt x="2668795" y="62590"/>
                  <a:pt x="2670721" y="59531"/>
                  <a:pt x="2675306" y="53413"/>
                </a:cubicBezTo>
                <a:cubicBezTo>
                  <a:pt x="2681831" y="45057"/>
                  <a:pt x="2686904" y="40879"/>
                  <a:pt x="2690526" y="40879"/>
                </a:cubicBezTo>
                <a:cubicBezTo>
                  <a:pt x="2698584" y="42886"/>
                  <a:pt x="2708473" y="49750"/>
                  <a:pt x="2720193" y="61470"/>
                </a:cubicBezTo>
                <a:cubicBezTo>
                  <a:pt x="2722214" y="64889"/>
                  <a:pt x="2722560" y="68199"/>
                  <a:pt x="2721231" y="71400"/>
                </a:cubicBezTo>
                <a:cubicBezTo>
                  <a:pt x="2719359" y="73272"/>
                  <a:pt x="2716171" y="74208"/>
                  <a:pt x="2711667" y="74208"/>
                </a:cubicBezTo>
                <a:lnTo>
                  <a:pt x="2673434" y="74208"/>
                </a:lnTo>
                <a:cubicBezTo>
                  <a:pt x="2698123" y="82971"/>
                  <a:pt x="2709470" y="89916"/>
                  <a:pt x="2707476" y="95044"/>
                </a:cubicBezTo>
                <a:cubicBezTo>
                  <a:pt x="2706323" y="97391"/>
                  <a:pt x="2703271" y="100049"/>
                  <a:pt x="2698319" y="103020"/>
                </a:cubicBezTo>
                <a:cubicBezTo>
                  <a:pt x="2685243" y="111200"/>
                  <a:pt x="2673970" y="121130"/>
                  <a:pt x="2664502" y="132809"/>
                </a:cubicBezTo>
                <a:lnTo>
                  <a:pt x="2681024" y="132809"/>
                </a:lnTo>
                <a:cubicBezTo>
                  <a:pt x="2680291" y="132809"/>
                  <a:pt x="2682211" y="129757"/>
                  <a:pt x="2686782" y="123653"/>
                </a:cubicBezTo>
                <a:cubicBezTo>
                  <a:pt x="2692425" y="116138"/>
                  <a:pt x="2696461" y="112380"/>
                  <a:pt x="2698889" y="112380"/>
                </a:cubicBezTo>
                <a:cubicBezTo>
                  <a:pt x="2702579" y="112380"/>
                  <a:pt x="2709619" y="116633"/>
                  <a:pt x="2720010" y="125138"/>
                </a:cubicBezTo>
                <a:cubicBezTo>
                  <a:pt x="2722235" y="127363"/>
                  <a:pt x="2723774" y="128902"/>
                  <a:pt x="2724629" y="129757"/>
                </a:cubicBezTo>
                <a:lnTo>
                  <a:pt x="2726194" y="134988"/>
                </a:lnTo>
                <a:lnTo>
                  <a:pt x="2726267" y="123032"/>
                </a:lnTo>
                <a:cubicBezTo>
                  <a:pt x="2726267" y="104624"/>
                  <a:pt x="2726053" y="84660"/>
                  <a:pt x="2725626" y="63139"/>
                </a:cubicBezTo>
                <a:cubicBezTo>
                  <a:pt x="2724785" y="55000"/>
                  <a:pt x="2726053" y="50340"/>
                  <a:pt x="2729431" y="49160"/>
                </a:cubicBezTo>
                <a:cubicBezTo>
                  <a:pt x="2732347" y="46176"/>
                  <a:pt x="2737699" y="46942"/>
                  <a:pt x="2745485" y="51459"/>
                </a:cubicBezTo>
                <a:cubicBezTo>
                  <a:pt x="2751440" y="54864"/>
                  <a:pt x="2758012" y="57286"/>
                  <a:pt x="2765202" y="58724"/>
                </a:cubicBezTo>
                <a:cubicBezTo>
                  <a:pt x="2776664" y="55617"/>
                  <a:pt x="2791077" y="49099"/>
                  <a:pt x="2808441" y="39169"/>
                </a:cubicBezTo>
                <a:cubicBezTo>
                  <a:pt x="2819510" y="31790"/>
                  <a:pt x="2827703" y="28100"/>
                  <a:pt x="2833020" y="28100"/>
                </a:cubicBezTo>
                <a:cubicBezTo>
                  <a:pt x="2848891" y="37447"/>
                  <a:pt x="2859961" y="51059"/>
                  <a:pt x="2866227" y="68938"/>
                </a:cubicBezTo>
                <a:cubicBezTo>
                  <a:pt x="2861520" y="70742"/>
                  <a:pt x="2854955" y="71644"/>
                  <a:pt x="2846531" y="71644"/>
                </a:cubicBezTo>
                <a:cubicBezTo>
                  <a:pt x="2827133" y="69949"/>
                  <a:pt x="2805626" y="69521"/>
                  <a:pt x="2782009" y="70362"/>
                </a:cubicBezTo>
                <a:cubicBezTo>
                  <a:pt x="2770913" y="70362"/>
                  <a:pt x="2766219" y="73360"/>
                  <a:pt x="2767929" y="79356"/>
                </a:cubicBezTo>
                <a:lnTo>
                  <a:pt x="2767929" y="139198"/>
                </a:lnTo>
                <a:lnTo>
                  <a:pt x="2818920" y="139198"/>
                </a:lnTo>
                <a:cubicBezTo>
                  <a:pt x="2817902" y="139198"/>
                  <a:pt x="2818777" y="136438"/>
                  <a:pt x="2821544" y="130917"/>
                </a:cubicBezTo>
                <a:cubicBezTo>
                  <a:pt x="2827337" y="120255"/>
                  <a:pt x="2832098" y="114924"/>
                  <a:pt x="2835828" y="114924"/>
                </a:cubicBezTo>
                <a:cubicBezTo>
                  <a:pt x="2841376" y="116036"/>
                  <a:pt x="2851659" y="123212"/>
                  <a:pt x="2866675" y="136451"/>
                </a:cubicBezTo>
                <a:cubicBezTo>
                  <a:pt x="2870636" y="140765"/>
                  <a:pt x="2871945" y="144617"/>
                  <a:pt x="2870602" y="148009"/>
                </a:cubicBezTo>
                <a:cubicBezTo>
                  <a:pt x="2867889" y="150722"/>
                  <a:pt x="2863854" y="152078"/>
                  <a:pt x="2858496" y="152078"/>
                </a:cubicBezTo>
                <a:lnTo>
                  <a:pt x="2829928" y="152078"/>
                </a:lnTo>
                <a:cubicBezTo>
                  <a:pt x="2826048" y="151237"/>
                  <a:pt x="2824529" y="154798"/>
                  <a:pt x="2825370" y="162761"/>
                </a:cubicBezTo>
                <a:lnTo>
                  <a:pt x="2825370" y="305397"/>
                </a:lnTo>
                <a:cubicBezTo>
                  <a:pt x="2826224" y="314364"/>
                  <a:pt x="2819231" y="319851"/>
                  <a:pt x="2804391" y="321859"/>
                </a:cubicBezTo>
                <a:cubicBezTo>
                  <a:pt x="2788493" y="322740"/>
                  <a:pt x="2780964" y="318793"/>
                  <a:pt x="2781806" y="310016"/>
                </a:cubicBezTo>
                <a:lnTo>
                  <a:pt x="2781806" y="152078"/>
                </a:lnTo>
                <a:lnTo>
                  <a:pt x="2767929" y="152078"/>
                </a:lnTo>
                <a:cubicBezTo>
                  <a:pt x="2767929" y="208319"/>
                  <a:pt x="2759233" y="246444"/>
                  <a:pt x="2741843" y="266452"/>
                </a:cubicBezTo>
                <a:cubicBezTo>
                  <a:pt x="2720695" y="291995"/>
                  <a:pt x="2694860" y="309630"/>
                  <a:pt x="2664339" y="319356"/>
                </a:cubicBezTo>
                <a:cubicBezTo>
                  <a:pt x="2664339" y="319356"/>
                  <a:pt x="2665824" y="316324"/>
                  <a:pt x="2668795" y="310260"/>
                </a:cubicBezTo>
                <a:cubicBezTo>
                  <a:pt x="2681424" y="299741"/>
                  <a:pt x="2691944" y="288166"/>
                  <a:pt x="2700354" y="275537"/>
                </a:cubicBezTo>
                <a:lnTo>
                  <a:pt x="2703261" y="269225"/>
                </a:lnTo>
                <a:lnTo>
                  <a:pt x="2694209" y="272109"/>
                </a:lnTo>
                <a:cubicBezTo>
                  <a:pt x="2683045" y="272109"/>
                  <a:pt x="2676513" y="262661"/>
                  <a:pt x="2674614" y="243765"/>
                </a:cubicBezTo>
                <a:cubicBezTo>
                  <a:pt x="2671400" y="223620"/>
                  <a:pt x="2667174" y="211785"/>
                  <a:pt x="2661938" y="208258"/>
                </a:cubicBezTo>
                <a:lnTo>
                  <a:pt x="2661938" y="265638"/>
                </a:lnTo>
                <a:cubicBezTo>
                  <a:pt x="2661938" y="283544"/>
                  <a:pt x="2660486" y="294437"/>
                  <a:pt x="2657584" y="298316"/>
                </a:cubicBezTo>
                <a:cubicBezTo>
                  <a:pt x="2655521" y="303485"/>
                  <a:pt x="2647850" y="307493"/>
                  <a:pt x="2634570" y="310342"/>
                </a:cubicBezTo>
                <a:cubicBezTo>
                  <a:pt x="2616122" y="313787"/>
                  <a:pt x="2607318" y="310227"/>
                  <a:pt x="2608159" y="299659"/>
                </a:cubicBezTo>
                <a:cubicBezTo>
                  <a:pt x="2607318" y="298086"/>
                  <a:pt x="2606904" y="296702"/>
                  <a:pt x="2606918" y="295508"/>
                </a:cubicBezTo>
                <a:cubicBezTo>
                  <a:pt x="2605561" y="290299"/>
                  <a:pt x="2601261" y="286250"/>
                  <a:pt x="2594018" y="283361"/>
                </a:cubicBezTo>
                <a:cubicBezTo>
                  <a:pt x="2589826" y="281964"/>
                  <a:pt x="2587730" y="279888"/>
                  <a:pt x="2587730" y="277135"/>
                </a:cubicBezTo>
                <a:cubicBezTo>
                  <a:pt x="2587730" y="274544"/>
                  <a:pt x="2592017" y="273248"/>
                  <a:pt x="2600590" y="273248"/>
                </a:cubicBezTo>
                <a:cubicBezTo>
                  <a:pt x="2612446" y="273248"/>
                  <a:pt x="2618374" y="270712"/>
                  <a:pt x="2618374" y="265638"/>
                </a:cubicBezTo>
                <a:lnTo>
                  <a:pt x="2618374" y="223580"/>
                </a:lnTo>
                <a:cubicBezTo>
                  <a:pt x="2595516" y="262132"/>
                  <a:pt x="2574240" y="285965"/>
                  <a:pt x="2554543" y="295081"/>
                </a:cubicBezTo>
                <a:cubicBezTo>
                  <a:pt x="2554543" y="291364"/>
                  <a:pt x="2555818" y="287051"/>
                  <a:pt x="2558368" y="282140"/>
                </a:cubicBezTo>
                <a:cubicBezTo>
                  <a:pt x="2566887" y="266649"/>
                  <a:pt x="2572422" y="251225"/>
                  <a:pt x="2574972" y="235870"/>
                </a:cubicBezTo>
                <a:cubicBezTo>
                  <a:pt x="2575827" y="230932"/>
                  <a:pt x="2577108" y="224950"/>
                  <a:pt x="2578818" y="217923"/>
                </a:cubicBezTo>
                <a:cubicBezTo>
                  <a:pt x="2579754" y="206813"/>
                  <a:pt x="2582460" y="200702"/>
                  <a:pt x="2586936" y="199590"/>
                </a:cubicBezTo>
                <a:cubicBezTo>
                  <a:pt x="2592200" y="195059"/>
                  <a:pt x="2602679" y="197046"/>
                  <a:pt x="2618374" y="205552"/>
                </a:cubicBezTo>
                <a:lnTo>
                  <a:pt x="2618374" y="190393"/>
                </a:lnTo>
                <a:lnTo>
                  <a:pt x="2571208" y="190393"/>
                </a:lnTo>
                <a:cubicBezTo>
                  <a:pt x="2566148" y="190393"/>
                  <a:pt x="2562845" y="188826"/>
                  <a:pt x="2561298" y="185692"/>
                </a:cubicBezTo>
                <a:cubicBezTo>
                  <a:pt x="2560200" y="181080"/>
                  <a:pt x="2562228" y="178774"/>
                  <a:pt x="2567383" y="178774"/>
                </a:cubicBezTo>
                <a:lnTo>
                  <a:pt x="2618374" y="178774"/>
                </a:lnTo>
                <a:lnTo>
                  <a:pt x="2618374" y="145709"/>
                </a:lnTo>
                <a:lnTo>
                  <a:pt x="2569946" y="145709"/>
                </a:lnTo>
                <a:cubicBezTo>
                  <a:pt x="2566243" y="145709"/>
                  <a:pt x="2562974" y="144285"/>
                  <a:pt x="2560139" y="141436"/>
                </a:cubicBezTo>
                <a:cubicBezTo>
                  <a:pt x="2558959" y="135685"/>
                  <a:pt x="2560946" y="132809"/>
                  <a:pt x="2566101" y="132809"/>
                </a:cubicBezTo>
                <a:lnTo>
                  <a:pt x="2605979" y="132809"/>
                </a:lnTo>
                <a:lnTo>
                  <a:pt x="2602421" y="129960"/>
                </a:lnTo>
                <a:cubicBezTo>
                  <a:pt x="2600291" y="126786"/>
                  <a:pt x="2599227" y="121794"/>
                  <a:pt x="2599227" y="114985"/>
                </a:cubicBezTo>
                <a:cubicBezTo>
                  <a:pt x="2599227" y="103983"/>
                  <a:pt x="2597321" y="95817"/>
                  <a:pt x="2593509" y="90486"/>
                </a:cubicBezTo>
                <a:cubicBezTo>
                  <a:pt x="2592953" y="89943"/>
                  <a:pt x="2591488" y="88499"/>
                  <a:pt x="2589114" y="86152"/>
                </a:cubicBezTo>
                <a:cubicBezTo>
                  <a:pt x="2582236" y="78081"/>
                  <a:pt x="2585370" y="74927"/>
                  <a:pt x="2598514" y="76690"/>
                </a:cubicBezTo>
                <a:cubicBezTo>
                  <a:pt x="2617777" y="80353"/>
                  <a:pt x="2631132" y="86830"/>
                  <a:pt x="2638579" y="96122"/>
                </a:cubicBezTo>
                <a:cubicBezTo>
                  <a:pt x="2645646" y="108358"/>
                  <a:pt x="2644534" y="119834"/>
                  <a:pt x="2635242" y="130551"/>
                </a:cubicBezTo>
                <a:lnTo>
                  <a:pt x="2631648" y="132809"/>
                </a:lnTo>
                <a:lnTo>
                  <a:pt x="2645171" y="132809"/>
                </a:lnTo>
                <a:cubicBezTo>
                  <a:pt x="2651154" y="122323"/>
                  <a:pt x="2654565" y="102790"/>
                  <a:pt x="2655406" y="74208"/>
                </a:cubicBezTo>
                <a:lnTo>
                  <a:pt x="2578879" y="74208"/>
                </a:lnTo>
                <a:cubicBezTo>
                  <a:pt x="2575189" y="74208"/>
                  <a:pt x="2572124" y="72987"/>
                  <a:pt x="2569682" y="70545"/>
                </a:cubicBezTo>
                <a:cubicBezTo>
                  <a:pt x="2567254" y="65242"/>
                  <a:pt x="2568617" y="62590"/>
                  <a:pt x="2573771" y="62590"/>
                </a:cubicBezTo>
                <a:lnTo>
                  <a:pt x="2630159" y="62590"/>
                </a:lnTo>
                <a:lnTo>
                  <a:pt x="2627021" y="60575"/>
                </a:lnTo>
                <a:cubicBezTo>
                  <a:pt x="2623108" y="56601"/>
                  <a:pt x="2620653" y="50639"/>
                  <a:pt x="2619656" y="42690"/>
                </a:cubicBezTo>
                <a:cubicBezTo>
                  <a:pt x="2619656" y="40668"/>
                  <a:pt x="2619656" y="39305"/>
                  <a:pt x="2619656" y="38600"/>
                </a:cubicBezTo>
                <a:cubicBezTo>
                  <a:pt x="2618882" y="31017"/>
                  <a:pt x="2616325" y="24696"/>
                  <a:pt x="2611985" y="19636"/>
                </a:cubicBezTo>
                <a:cubicBezTo>
                  <a:pt x="2609434" y="17099"/>
                  <a:pt x="2608159" y="14047"/>
                  <a:pt x="2608159" y="10479"/>
                </a:cubicBezTo>
                <a:close/>
                <a:moveTo>
                  <a:pt x="2145012" y="10169"/>
                </a:moveTo>
                <a:cubicBezTo>
                  <a:pt x="2149675" y="10708"/>
                  <a:pt x="2153655" y="13789"/>
                  <a:pt x="2156951" y="19412"/>
                </a:cubicBezTo>
                <a:cubicBezTo>
                  <a:pt x="2169730" y="32204"/>
                  <a:pt x="2176566" y="39488"/>
                  <a:pt x="2177461" y="41265"/>
                </a:cubicBezTo>
                <a:cubicBezTo>
                  <a:pt x="2177461" y="41265"/>
                  <a:pt x="2177644" y="41442"/>
                  <a:pt x="2178011" y="41794"/>
                </a:cubicBezTo>
                <a:cubicBezTo>
                  <a:pt x="2182108" y="49784"/>
                  <a:pt x="2178011" y="53779"/>
                  <a:pt x="2165721" y="53779"/>
                </a:cubicBezTo>
                <a:cubicBezTo>
                  <a:pt x="2155696" y="52924"/>
                  <a:pt x="2133070" y="53338"/>
                  <a:pt x="2097841" y="55020"/>
                </a:cubicBezTo>
                <a:cubicBezTo>
                  <a:pt x="2089187" y="55888"/>
                  <a:pt x="2084358" y="56322"/>
                  <a:pt x="2083354" y="56322"/>
                </a:cubicBezTo>
                <a:cubicBezTo>
                  <a:pt x="2074224" y="57096"/>
                  <a:pt x="2069002" y="58140"/>
                  <a:pt x="2067686" y="59456"/>
                </a:cubicBezTo>
                <a:cubicBezTo>
                  <a:pt x="2067021" y="59795"/>
                  <a:pt x="2066689" y="63410"/>
                  <a:pt x="2066689" y="70301"/>
                </a:cubicBezTo>
                <a:cubicBezTo>
                  <a:pt x="2066689" y="75402"/>
                  <a:pt x="2066689" y="86871"/>
                  <a:pt x="2066689" y="104709"/>
                </a:cubicBezTo>
                <a:lnTo>
                  <a:pt x="2143237" y="104709"/>
                </a:lnTo>
                <a:cubicBezTo>
                  <a:pt x="2143155" y="104709"/>
                  <a:pt x="2144844" y="101596"/>
                  <a:pt x="2148303" y="95370"/>
                </a:cubicBezTo>
                <a:cubicBezTo>
                  <a:pt x="2153214" y="84572"/>
                  <a:pt x="2157907" y="79173"/>
                  <a:pt x="2162384" y="79173"/>
                </a:cubicBezTo>
                <a:cubicBezTo>
                  <a:pt x="2166982" y="79173"/>
                  <a:pt x="2175040" y="85548"/>
                  <a:pt x="2186557" y="98300"/>
                </a:cubicBezTo>
                <a:cubicBezTo>
                  <a:pt x="2186557" y="97459"/>
                  <a:pt x="2189629" y="98578"/>
                  <a:pt x="2195774" y="101657"/>
                </a:cubicBezTo>
                <a:cubicBezTo>
                  <a:pt x="2199098" y="104980"/>
                  <a:pt x="2200759" y="107721"/>
                  <a:pt x="2200759" y="109877"/>
                </a:cubicBezTo>
                <a:cubicBezTo>
                  <a:pt x="2200759" y="114177"/>
                  <a:pt x="2197755" y="116328"/>
                  <a:pt x="2191745" y="116328"/>
                </a:cubicBezTo>
                <a:lnTo>
                  <a:pt x="2158213" y="116328"/>
                </a:lnTo>
                <a:cubicBezTo>
                  <a:pt x="2146574" y="115487"/>
                  <a:pt x="2141602" y="118057"/>
                  <a:pt x="2143298" y="124039"/>
                </a:cubicBezTo>
                <a:lnTo>
                  <a:pt x="2143298" y="234262"/>
                </a:lnTo>
                <a:cubicBezTo>
                  <a:pt x="2144152" y="247570"/>
                  <a:pt x="2133958" y="253803"/>
                  <a:pt x="2112715" y="252962"/>
                </a:cubicBezTo>
                <a:cubicBezTo>
                  <a:pt x="2100656" y="253803"/>
                  <a:pt x="2095054" y="249821"/>
                  <a:pt x="2095908" y="241018"/>
                </a:cubicBezTo>
                <a:lnTo>
                  <a:pt x="2095908" y="116328"/>
                </a:lnTo>
                <a:lnTo>
                  <a:pt x="2066689" y="116328"/>
                </a:lnTo>
                <a:cubicBezTo>
                  <a:pt x="2067517" y="174684"/>
                  <a:pt x="2046667" y="218249"/>
                  <a:pt x="2004141" y="247020"/>
                </a:cubicBezTo>
                <a:cubicBezTo>
                  <a:pt x="2021178" y="256828"/>
                  <a:pt x="2074252" y="259202"/>
                  <a:pt x="2163361" y="254142"/>
                </a:cubicBezTo>
                <a:cubicBezTo>
                  <a:pt x="2188632" y="251551"/>
                  <a:pt x="2202374" y="251754"/>
                  <a:pt x="2204585" y="254752"/>
                </a:cubicBezTo>
                <a:cubicBezTo>
                  <a:pt x="2204585" y="257153"/>
                  <a:pt x="2202977" y="259961"/>
                  <a:pt x="2199762" y="263176"/>
                </a:cubicBezTo>
                <a:cubicBezTo>
                  <a:pt x="2194065" y="269687"/>
                  <a:pt x="2190369" y="275059"/>
                  <a:pt x="2188673" y="279291"/>
                </a:cubicBezTo>
                <a:cubicBezTo>
                  <a:pt x="2187981" y="279997"/>
                  <a:pt x="2187276" y="281753"/>
                  <a:pt x="2186557" y="284561"/>
                </a:cubicBezTo>
                <a:cubicBezTo>
                  <a:pt x="2184291" y="292429"/>
                  <a:pt x="2181558" y="296363"/>
                  <a:pt x="2178357" y="296363"/>
                </a:cubicBezTo>
                <a:cubicBezTo>
                  <a:pt x="2174966" y="297218"/>
                  <a:pt x="2160275" y="297645"/>
                  <a:pt x="2134284" y="297645"/>
                </a:cubicBezTo>
                <a:cubicBezTo>
                  <a:pt x="2110328" y="296790"/>
                  <a:pt x="2086671" y="295929"/>
                  <a:pt x="2063312" y="295061"/>
                </a:cubicBezTo>
                <a:cubicBezTo>
                  <a:pt x="2020514" y="288957"/>
                  <a:pt x="1993363" y="276599"/>
                  <a:pt x="1981860" y="257988"/>
                </a:cubicBezTo>
                <a:cubicBezTo>
                  <a:pt x="1975091" y="251232"/>
                  <a:pt x="1970574" y="247854"/>
                  <a:pt x="1968309" y="247854"/>
                </a:cubicBezTo>
                <a:cubicBezTo>
                  <a:pt x="1964551" y="247854"/>
                  <a:pt x="1956148" y="257228"/>
                  <a:pt x="1943098" y="275975"/>
                </a:cubicBezTo>
                <a:cubicBezTo>
                  <a:pt x="1939598" y="279461"/>
                  <a:pt x="1937557" y="281489"/>
                  <a:pt x="1936973" y="282059"/>
                </a:cubicBezTo>
                <a:cubicBezTo>
                  <a:pt x="1929947" y="290740"/>
                  <a:pt x="1923632" y="292504"/>
                  <a:pt x="1918030" y="287349"/>
                </a:cubicBezTo>
                <a:cubicBezTo>
                  <a:pt x="1916609" y="284782"/>
                  <a:pt x="1915552" y="282734"/>
                  <a:pt x="1914861" y="281204"/>
                </a:cubicBezTo>
                <a:lnTo>
                  <a:pt x="1914065" y="278746"/>
                </a:lnTo>
                <a:lnTo>
                  <a:pt x="1910262" y="276417"/>
                </a:lnTo>
                <a:cubicBezTo>
                  <a:pt x="1907444" y="274026"/>
                  <a:pt x="1904546" y="270922"/>
                  <a:pt x="1901568" y="267103"/>
                </a:cubicBezTo>
                <a:cubicBezTo>
                  <a:pt x="1897485" y="262695"/>
                  <a:pt x="1895919" y="258571"/>
                  <a:pt x="1896868" y="254732"/>
                </a:cubicBezTo>
                <a:cubicBezTo>
                  <a:pt x="1898089" y="252304"/>
                  <a:pt x="1901697" y="250086"/>
                  <a:pt x="1907693" y="248078"/>
                </a:cubicBezTo>
                <a:cubicBezTo>
                  <a:pt x="1927620" y="239315"/>
                  <a:pt x="1937584" y="233252"/>
                  <a:pt x="1937584" y="229887"/>
                </a:cubicBezTo>
                <a:lnTo>
                  <a:pt x="1937584" y="138038"/>
                </a:lnTo>
                <a:lnTo>
                  <a:pt x="1905089" y="138038"/>
                </a:lnTo>
                <a:cubicBezTo>
                  <a:pt x="1896963" y="135176"/>
                  <a:pt x="1894800" y="130876"/>
                  <a:pt x="1898598" y="125138"/>
                </a:cubicBezTo>
                <a:lnTo>
                  <a:pt x="1935101" y="125138"/>
                </a:lnTo>
                <a:cubicBezTo>
                  <a:pt x="1934287" y="125138"/>
                  <a:pt x="1935237" y="123103"/>
                  <a:pt x="1937950" y="119034"/>
                </a:cubicBezTo>
                <a:cubicBezTo>
                  <a:pt x="1942793" y="110339"/>
                  <a:pt x="1947161" y="105991"/>
                  <a:pt x="1951054" y="105991"/>
                </a:cubicBezTo>
                <a:cubicBezTo>
                  <a:pt x="1974101" y="113357"/>
                  <a:pt x="1987964" y="122656"/>
                  <a:pt x="1992644" y="133888"/>
                </a:cubicBezTo>
                <a:cubicBezTo>
                  <a:pt x="1992644" y="137387"/>
                  <a:pt x="1990318" y="140297"/>
                  <a:pt x="1985665" y="142617"/>
                </a:cubicBezTo>
                <a:cubicBezTo>
                  <a:pt x="1983508" y="144244"/>
                  <a:pt x="1982430" y="145248"/>
                  <a:pt x="1982430" y="145628"/>
                </a:cubicBezTo>
                <a:lnTo>
                  <a:pt x="1982430" y="230233"/>
                </a:lnTo>
                <a:cubicBezTo>
                  <a:pt x="1987869" y="234127"/>
                  <a:pt x="1991505" y="236541"/>
                  <a:pt x="1993336" y="237477"/>
                </a:cubicBezTo>
                <a:cubicBezTo>
                  <a:pt x="2006440" y="226720"/>
                  <a:pt x="2014667" y="209058"/>
                  <a:pt x="2018018" y="184492"/>
                </a:cubicBezTo>
                <a:cubicBezTo>
                  <a:pt x="2022277" y="160251"/>
                  <a:pt x="2023559" y="113716"/>
                  <a:pt x="2021863" y="44887"/>
                </a:cubicBezTo>
                <a:cubicBezTo>
                  <a:pt x="2021863" y="36260"/>
                  <a:pt x="2023335" y="31946"/>
                  <a:pt x="2026279" y="31946"/>
                </a:cubicBezTo>
                <a:cubicBezTo>
                  <a:pt x="2027690" y="30223"/>
                  <a:pt x="2033516" y="31566"/>
                  <a:pt x="2043757" y="35975"/>
                </a:cubicBezTo>
                <a:cubicBezTo>
                  <a:pt x="2044476" y="36667"/>
                  <a:pt x="2045250" y="38091"/>
                  <a:pt x="2046077" y="40248"/>
                </a:cubicBezTo>
                <a:cubicBezTo>
                  <a:pt x="2059235" y="43449"/>
                  <a:pt x="2066642" y="44928"/>
                  <a:pt x="2068297" y="44684"/>
                </a:cubicBezTo>
                <a:cubicBezTo>
                  <a:pt x="2078782" y="43978"/>
                  <a:pt x="2099008" y="34476"/>
                  <a:pt x="2128973" y="16177"/>
                </a:cubicBezTo>
                <a:cubicBezTo>
                  <a:pt x="2135003" y="11632"/>
                  <a:pt x="2140349" y="9630"/>
                  <a:pt x="2145012" y="10169"/>
                </a:cubicBezTo>
                <a:close/>
                <a:moveTo>
                  <a:pt x="1385228" y="9869"/>
                </a:moveTo>
                <a:cubicBezTo>
                  <a:pt x="1388043" y="9706"/>
                  <a:pt x="1391909" y="10283"/>
                  <a:pt x="1396826" y="11598"/>
                </a:cubicBezTo>
                <a:cubicBezTo>
                  <a:pt x="1423590" y="16197"/>
                  <a:pt x="1436972" y="21718"/>
                  <a:pt x="1436972" y="28161"/>
                </a:cubicBezTo>
                <a:cubicBezTo>
                  <a:pt x="1436972" y="31268"/>
                  <a:pt x="1433913" y="34863"/>
                  <a:pt x="1427795" y="38946"/>
                </a:cubicBezTo>
                <a:cubicBezTo>
                  <a:pt x="1424350" y="41537"/>
                  <a:pt x="1422512" y="42947"/>
                  <a:pt x="1422281" y="43178"/>
                </a:cubicBezTo>
                <a:cubicBezTo>
                  <a:pt x="1419798" y="48129"/>
                  <a:pt x="1417038" y="51615"/>
                  <a:pt x="1414000" y="53637"/>
                </a:cubicBezTo>
                <a:lnTo>
                  <a:pt x="1453494" y="53637"/>
                </a:lnTo>
                <a:cubicBezTo>
                  <a:pt x="1453616" y="53637"/>
                  <a:pt x="1454688" y="52287"/>
                  <a:pt x="1456709" y="49587"/>
                </a:cubicBezTo>
                <a:cubicBezTo>
                  <a:pt x="1462108" y="42384"/>
                  <a:pt x="1468022" y="37772"/>
                  <a:pt x="1474453" y="35751"/>
                </a:cubicBezTo>
                <a:cubicBezTo>
                  <a:pt x="1501189" y="47553"/>
                  <a:pt x="1515507" y="58785"/>
                  <a:pt x="1517406" y="69447"/>
                </a:cubicBezTo>
                <a:cubicBezTo>
                  <a:pt x="1515955" y="73937"/>
                  <a:pt x="1512882" y="76765"/>
                  <a:pt x="1508188" y="77932"/>
                </a:cubicBezTo>
                <a:cubicBezTo>
                  <a:pt x="1505109" y="79152"/>
                  <a:pt x="1503319" y="80258"/>
                  <a:pt x="1502817" y="81248"/>
                </a:cubicBezTo>
                <a:cubicBezTo>
                  <a:pt x="1488954" y="102044"/>
                  <a:pt x="1473815" y="119509"/>
                  <a:pt x="1457401" y="133643"/>
                </a:cubicBezTo>
                <a:cubicBezTo>
                  <a:pt x="1479051" y="135882"/>
                  <a:pt x="1490968" y="140277"/>
                  <a:pt x="1493152" y="146829"/>
                </a:cubicBezTo>
                <a:cubicBezTo>
                  <a:pt x="1493152" y="148348"/>
                  <a:pt x="1492541" y="150322"/>
                  <a:pt x="1491320" y="152750"/>
                </a:cubicBezTo>
                <a:cubicBezTo>
                  <a:pt x="1488282" y="157308"/>
                  <a:pt x="1486762" y="161316"/>
                  <a:pt x="1486762" y="164775"/>
                </a:cubicBezTo>
                <a:lnTo>
                  <a:pt x="1486762" y="176658"/>
                </a:lnTo>
                <a:lnTo>
                  <a:pt x="1489652" y="172487"/>
                </a:lnTo>
                <a:cubicBezTo>
                  <a:pt x="1495458" y="164755"/>
                  <a:pt x="1499704" y="160902"/>
                  <a:pt x="1502390" y="160929"/>
                </a:cubicBezTo>
                <a:cubicBezTo>
                  <a:pt x="1507938" y="162028"/>
                  <a:pt x="1516524" y="167943"/>
                  <a:pt x="1528149" y="178673"/>
                </a:cubicBezTo>
                <a:cubicBezTo>
                  <a:pt x="1532056" y="182932"/>
                  <a:pt x="1533582" y="186269"/>
                  <a:pt x="1532728" y="188684"/>
                </a:cubicBezTo>
                <a:cubicBezTo>
                  <a:pt x="1532728" y="192373"/>
                  <a:pt x="1529303" y="194218"/>
                  <a:pt x="1522453" y="194218"/>
                </a:cubicBezTo>
                <a:lnTo>
                  <a:pt x="1486762" y="194218"/>
                </a:lnTo>
                <a:lnTo>
                  <a:pt x="1486762" y="280227"/>
                </a:lnTo>
                <a:cubicBezTo>
                  <a:pt x="1488472" y="304536"/>
                  <a:pt x="1473150" y="317152"/>
                  <a:pt x="1440797" y="318074"/>
                </a:cubicBezTo>
                <a:cubicBezTo>
                  <a:pt x="1432970" y="318074"/>
                  <a:pt x="1427395" y="313631"/>
                  <a:pt x="1424072" y="304746"/>
                </a:cubicBezTo>
                <a:cubicBezTo>
                  <a:pt x="1421101" y="295129"/>
                  <a:pt x="1414861" y="288482"/>
                  <a:pt x="1405352" y="284806"/>
                </a:cubicBezTo>
                <a:cubicBezTo>
                  <a:pt x="1397389" y="283693"/>
                  <a:pt x="1393408" y="280695"/>
                  <a:pt x="1393408" y="275812"/>
                </a:cubicBezTo>
                <a:cubicBezTo>
                  <a:pt x="1393408" y="275812"/>
                  <a:pt x="1398115" y="275812"/>
                  <a:pt x="1407529" y="275812"/>
                </a:cubicBezTo>
                <a:cubicBezTo>
                  <a:pt x="1414339" y="275812"/>
                  <a:pt x="1422003" y="275812"/>
                  <a:pt x="1430522" y="275812"/>
                </a:cubicBezTo>
                <a:cubicBezTo>
                  <a:pt x="1438132" y="275188"/>
                  <a:pt x="1441510" y="268473"/>
                  <a:pt x="1440655" y="255668"/>
                </a:cubicBezTo>
                <a:lnTo>
                  <a:pt x="1440655" y="194218"/>
                </a:lnTo>
                <a:lnTo>
                  <a:pt x="1388463" y="194218"/>
                </a:lnTo>
                <a:cubicBezTo>
                  <a:pt x="1411442" y="203646"/>
                  <a:pt x="1422491" y="214674"/>
                  <a:pt x="1421610" y="227303"/>
                </a:cubicBezTo>
                <a:cubicBezTo>
                  <a:pt x="1422491" y="236853"/>
                  <a:pt x="1419934" y="244667"/>
                  <a:pt x="1413939" y="250744"/>
                </a:cubicBezTo>
                <a:cubicBezTo>
                  <a:pt x="1405894" y="257323"/>
                  <a:pt x="1398142" y="259249"/>
                  <a:pt x="1390681" y="256522"/>
                </a:cubicBezTo>
                <a:cubicBezTo>
                  <a:pt x="1380589" y="252412"/>
                  <a:pt x="1375963" y="244734"/>
                  <a:pt x="1376804" y="233489"/>
                </a:cubicBezTo>
                <a:cubicBezTo>
                  <a:pt x="1378514" y="219029"/>
                  <a:pt x="1375291" y="205938"/>
                  <a:pt x="1367139" y="194218"/>
                </a:cubicBezTo>
                <a:lnTo>
                  <a:pt x="1333545" y="194218"/>
                </a:lnTo>
                <a:lnTo>
                  <a:pt x="1333545" y="294308"/>
                </a:lnTo>
                <a:cubicBezTo>
                  <a:pt x="1334400" y="308443"/>
                  <a:pt x="1324646" y="315090"/>
                  <a:pt x="1304285" y="314249"/>
                </a:cubicBezTo>
                <a:cubicBezTo>
                  <a:pt x="1293053" y="315090"/>
                  <a:pt x="1287865" y="310708"/>
                  <a:pt x="1288719" y="301104"/>
                </a:cubicBezTo>
                <a:lnTo>
                  <a:pt x="1288719" y="181460"/>
                </a:lnTo>
                <a:cubicBezTo>
                  <a:pt x="1283904" y="190807"/>
                  <a:pt x="1274035" y="207098"/>
                  <a:pt x="1259114" y="230335"/>
                </a:cubicBezTo>
                <a:cubicBezTo>
                  <a:pt x="1255817" y="236901"/>
                  <a:pt x="1252514" y="240183"/>
                  <a:pt x="1249204" y="240183"/>
                </a:cubicBezTo>
                <a:cubicBezTo>
                  <a:pt x="1247210" y="240183"/>
                  <a:pt x="1244213" y="238183"/>
                  <a:pt x="1240211" y="234181"/>
                </a:cubicBezTo>
                <a:cubicBezTo>
                  <a:pt x="1236223" y="229175"/>
                  <a:pt x="1231746" y="221701"/>
                  <a:pt x="1226781" y="211758"/>
                </a:cubicBezTo>
                <a:cubicBezTo>
                  <a:pt x="1226781" y="211758"/>
                  <a:pt x="1226347" y="211324"/>
                  <a:pt x="1225479" y="210456"/>
                </a:cubicBezTo>
                <a:cubicBezTo>
                  <a:pt x="1222522" y="202398"/>
                  <a:pt x="1224061" y="196734"/>
                  <a:pt x="1230098" y="193465"/>
                </a:cubicBezTo>
                <a:cubicBezTo>
                  <a:pt x="1245426" y="186656"/>
                  <a:pt x="1264967" y="175064"/>
                  <a:pt x="1288719" y="158691"/>
                </a:cubicBezTo>
                <a:lnTo>
                  <a:pt x="1288719" y="31763"/>
                </a:lnTo>
                <a:cubicBezTo>
                  <a:pt x="1289601" y="22023"/>
                  <a:pt x="1290815" y="16380"/>
                  <a:pt x="1292362" y="14834"/>
                </a:cubicBezTo>
                <a:cubicBezTo>
                  <a:pt x="1294722" y="11754"/>
                  <a:pt x="1300460" y="11083"/>
                  <a:pt x="1309576" y="12819"/>
                </a:cubicBezTo>
                <a:cubicBezTo>
                  <a:pt x="1329503" y="14718"/>
                  <a:pt x="1340049" y="18598"/>
                  <a:pt x="1341216" y="24458"/>
                </a:cubicBezTo>
                <a:cubicBezTo>
                  <a:pt x="1341216" y="26317"/>
                  <a:pt x="1339975" y="28487"/>
                  <a:pt x="1337493" y="30969"/>
                </a:cubicBezTo>
                <a:cubicBezTo>
                  <a:pt x="1334861" y="33601"/>
                  <a:pt x="1333545" y="36918"/>
                  <a:pt x="1333545" y="40919"/>
                </a:cubicBezTo>
                <a:lnTo>
                  <a:pt x="1333545" y="130225"/>
                </a:lnTo>
                <a:cubicBezTo>
                  <a:pt x="1350583" y="114286"/>
                  <a:pt x="1364582" y="79417"/>
                  <a:pt x="1375543" y="25618"/>
                </a:cubicBezTo>
                <a:cubicBezTo>
                  <a:pt x="1376465" y="17913"/>
                  <a:pt x="1377930" y="13565"/>
                  <a:pt x="1379938" y="12575"/>
                </a:cubicBezTo>
                <a:cubicBezTo>
                  <a:pt x="1380650" y="10934"/>
                  <a:pt x="1382413" y="10032"/>
                  <a:pt x="1385228" y="9869"/>
                </a:cubicBezTo>
                <a:close/>
                <a:moveTo>
                  <a:pt x="4640179" y="8902"/>
                </a:moveTo>
                <a:cubicBezTo>
                  <a:pt x="4643204" y="8543"/>
                  <a:pt x="4646850" y="9028"/>
                  <a:pt x="4651117" y="10357"/>
                </a:cubicBezTo>
                <a:cubicBezTo>
                  <a:pt x="4680240" y="13993"/>
                  <a:pt x="4694803" y="19927"/>
                  <a:pt x="4694803" y="28161"/>
                </a:cubicBezTo>
                <a:cubicBezTo>
                  <a:pt x="4694803" y="31485"/>
                  <a:pt x="4692368" y="34367"/>
                  <a:pt x="4687498" y="36809"/>
                </a:cubicBezTo>
                <a:cubicBezTo>
                  <a:pt x="4679563" y="40784"/>
                  <a:pt x="4672210" y="45972"/>
                  <a:pt x="4665441" y="52375"/>
                </a:cubicBezTo>
                <a:lnTo>
                  <a:pt x="4713889" y="52375"/>
                </a:lnTo>
                <a:cubicBezTo>
                  <a:pt x="4714106" y="52375"/>
                  <a:pt x="4716873" y="49336"/>
                  <a:pt x="4722191" y="43259"/>
                </a:cubicBezTo>
                <a:cubicBezTo>
                  <a:pt x="4728729" y="34863"/>
                  <a:pt x="4734399" y="30664"/>
                  <a:pt x="4739201" y="30664"/>
                </a:cubicBezTo>
                <a:cubicBezTo>
                  <a:pt x="4767226" y="44216"/>
                  <a:pt x="4783071" y="58283"/>
                  <a:pt x="4786733" y="72865"/>
                </a:cubicBezTo>
                <a:cubicBezTo>
                  <a:pt x="4783532" y="76311"/>
                  <a:pt x="4778825" y="78033"/>
                  <a:pt x="4772612" y="78033"/>
                </a:cubicBezTo>
                <a:cubicBezTo>
                  <a:pt x="4766480" y="78033"/>
                  <a:pt x="4761502" y="79180"/>
                  <a:pt x="4757677" y="81472"/>
                </a:cubicBezTo>
                <a:cubicBezTo>
                  <a:pt x="4741969" y="89760"/>
                  <a:pt x="4725270" y="100490"/>
                  <a:pt x="4707581" y="113662"/>
                </a:cubicBezTo>
                <a:lnTo>
                  <a:pt x="4758572" y="113662"/>
                </a:lnTo>
                <a:cubicBezTo>
                  <a:pt x="4757935" y="113662"/>
                  <a:pt x="4758762" y="112224"/>
                  <a:pt x="4761055" y="109348"/>
                </a:cubicBezTo>
                <a:cubicBezTo>
                  <a:pt x="4767091" y="100300"/>
                  <a:pt x="4772951" y="95776"/>
                  <a:pt x="4778635" y="95776"/>
                </a:cubicBezTo>
                <a:cubicBezTo>
                  <a:pt x="4797043" y="103142"/>
                  <a:pt x="4809529" y="111987"/>
                  <a:pt x="4816095" y="122310"/>
                </a:cubicBezTo>
                <a:cubicBezTo>
                  <a:pt x="4816095" y="125335"/>
                  <a:pt x="4814501" y="128441"/>
                  <a:pt x="4811313" y="131629"/>
                </a:cubicBezTo>
                <a:cubicBezTo>
                  <a:pt x="4807691" y="134518"/>
                  <a:pt x="4805880" y="137055"/>
                  <a:pt x="4805880" y="139239"/>
                </a:cubicBezTo>
                <a:lnTo>
                  <a:pt x="4805880" y="196701"/>
                </a:lnTo>
                <a:cubicBezTo>
                  <a:pt x="4807590" y="206712"/>
                  <a:pt x="4797727" y="212673"/>
                  <a:pt x="4776295" y="214586"/>
                </a:cubicBezTo>
                <a:cubicBezTo>
                  <a:pt x="4765606" y="215481"/>
                  <a:pt x="4759671" y="211385"/>
                  <a:pt x="4758491" y="202296"/>
                </a:cubicBezTo>
                <a:lnTo>
                  <a:pt x="4758491" y="191675"/>
                </a:lnTo>
                <a:lnTo>
                  <a:pt x="4638623" y="191675"/>
                </a:lnTo>
                <a:lnTo>
                  <a:pt x="4638623" y="234995"/>
                </a:lnTo>
                <a:cubicBezTo>
                  <a:pt x="4638623" y="250554"/>
                  <a:pt x="4641112" y="260110"/>
                  <a:pt x="4646091" y="263664"/>
                </a:cubicBezTo>
                <a:cubicBezTo>
                  <a:pt x="4656074" y="267503"/>
                  <a:pt x="4685240" y="269423"/>
                  <a:pt x="4733585" y="269423"/>
                </a:cubicBezTo>
                <a:cubicBezTo>
                  <a:pt x="4769573" y="268623"/>
                  <a:pt x="4791020" y="265930"/>
                  <a:pt x="4797925" y="261345"/>
                </a:cubicBezTo>
                <a:cubicBezTo>
                  <a:pt x="4801573" y="258415"/>
                  <a:pt x="4805975" y="247088"/>
                  <a:pt x="4811130" y="227364"/>
                </a:cubicBezTo>
                <a:cubicBezTo>
                  <a:pt x="4815647" y="211995"/>
                  <a:pt x="4819832" y="204311"/>
                  <a:pt x="4823685" y="204311"/>
                </a:cubicBezTo>
                <a:cubicBezTo>
                  <a:pt x="4827144" y="204311"/>
                  <a:pt x="4828873" y="208434"/>
                  <a:pt x="4828873" y="216682"/>
                </a:cubicBezTo>
                <a:cubicBezTo>
                  <a:pt x="4828005" y="240977"/>
                  <a:pt x="4830677" y="255064"/>
                  <a:pt x="4836890" y="258944"/>
                </a:cubicBezTo>
                <a:cubicBezTo>
                  <a:pt x="4836890" y="258944"/>
                  <a:pt x="4837263" y="259317"/>
                  <a:pt x="4838009" y="260063"/>
                </a:cubicBezTo>
                <a:cubicBezTo>
                  <a:pt x="4848942" y="265570"/>
                  <a:pt x="4853941" y="272448"/>
                  <a:pt x="4853005" y="280695"/>
                </a:cubicBezTo>
                <a:cubicBezTo>
                  <a:pt x="4851038" y="292565"/>
                  <a:pt x="4838585" y="300331"/>
                  <a:pt x="4815647" y="303993"/>
                </a:cubicBezTo>
                <a:cubicBezTo>
                  <a:pt x="4768332" y="308266"/>
                  <a:pt x="4723554" y="309548"/>
                  <a:pt x="4681312" y="307839"/>
                </a:cubicBezTo>
                <a:cubicBezTo>
                  <a:pt x="4639830" y="304380"/>
                  <a:pt x="4613636" y="298181"/>
                  <a:pt x="4602730" y="289241"/>
                </a:cubicBezTo>
                <a:cubicBezTo>
                  <a:pt x="4602730" y="288238"/>
                  <a:pt x="4602675" y="287695"/>
                  <a:pt x="4602567" y="287614"/>
                </a:cubicBezTo>
                <a:cubicBezTo>
                  <a:pt x="4595866" y="280858"/>
                  <a:pt x="4592936" y="266276"/>
                  <a:pt x="4593777" y="243866"/>
                </a:cubicBezTo>
                <a:lnTo>
                  <a:pt x="4593777" y="131649"/>
                </a:lnTo>
                <a:cubicBezTo>
                  <a:pt x="4587795" y="139598"/>
                  <a:pt x="4577139" y="148538"/>
                  <a:pt x="4561811" y="158467"/>
                </a:cubicBezTo>
                <a:cubicBezTo>
                  <a:pt x="4551637" y="162727"/>
                  <a:pt x="4546550" y="163127"/>
                  <a:pt x="4546550" y="159668"/>
                </a:cubicBezTo>
                <a:cubicBezTo>
                  <a:pt x="4546550" y="158420"/>
                  <a:pt x="4549405" y="154459"/>
                  <a:pt x="4555116" y="147785"/>
                </a:cubicBezTo>
                <a:cubicBezTo>
                  <a:pt x="4582762" y="115120"/>
                  <a:pt x="4605673" y="74988"/>
                  <a:pt x="4623851" y="27388"/>
                </a:cubicBezTo>
                <a:cubicBezTo>
                  <a:pt x="4627052" y="19398"/>
                  <a:pt x="4630091" y="14440"/>
                  <a:pt x="4632967" y="12514"/>
                </a:cubicBezTo>
                <a:cubicBezTo>
                  <a:pt x="4634750" y="10466"/>
                  <a:pt x="4637155" y="9262"/>
                  <a:pt x="4640179" y="8902"/>
                </a:cubicBezTo>
                <a:close/>
                <a:moveTo>
                  <a:pt x="3363281" y="6598"/>
                </a:moveTo>
                <a:cubicBezTo>
                  <a:pt x="3365733" y="6473"/>
                  <a:pt x="3369021" y="6844"/>
                  <a:pt x="3373145" y="7712"/>
                </a:cubicBezTo>
                <a:cubicBezTo>
                  <a:pt x="3401116" y="8621"/>
                  <a:pt x="3416323" y="11510"/>
                  <a:pt x="3418764" y="16380"/>
                </a:cubicBezTo>
                <a:cubicBezTo>
                  <a:pt x="3418764" y="19378"/>
                  <a:pt x="3417184" y="22457"/>
                  <a:pt x="3414023" y="25618"/>
                </a:cubicBezTo>
                <a:lnTo>
                  <a:pt x="3413780" y="25864"/>
                </a:lnTo>
                <a:lnTo>
                  <a:pt x="3452546" y="30415"/>
                </a:lnTo>
                <a:cubicBezTo>
                  <a:pt x="3462852" y="33145"/>
                  <a:pt x="3470074" y="37033"/>
                  <a:pt x="3474212" y="42079"/>
                </a:cubicBezTo>
                <a:cubicBezTo>
                  <a:pt x="3482364" y="50381"/>
                  <a:pt x="3485057" y="59856"/>
                  <a:pt x="3482290" y="70505"/>
                </a:cubicBezTo>
                <a:cubicBezTo>
                  <a:pt x="3478356" y="81330"/>
                  <a:pt x="3470861" y="87244"/>
                  <a:pt x="3459805" y="88248"/>
                </a:cubicBezTo>
                <a:cubicBezTo>
                  <a:pt x="3446593" y="89102"/>
                  <a:pt x="3438101" y="82537"/>
                  <a:pt x="3434330" y="68551"/>
                </a:cubicBezTo>
                <a:cubicBezTo>
                  <a:pt x="3429420" y="51337"/>
                  <a:pt x="3421308" y="40451"/>
                  <a:pt x="3409994" y="35894"/>
                </a:cubicBezTo>
                <a:cubicBezTo>
                  <a:pt x="3407309" y="48075"/>
                  <a:pt x="3407580" y="75266"/>
                  <a:pt x="3410808" y="117467"/>
                </a:cubicBezTo>
                <a:lnTo>
                  <a:pt x="3455553" y="112706"/>
                </a:lnTo>
                <a:cubicBezTo>
                  <a:pt x="3456597" y="111119"/>
                  <a:pt x="3458422" y="107727"/>
                  <a:pt x="3461026" y="102532"/>
                </a:cubicBezTo>
                <a:cubicBezTo>
                  <a:pt x="3465693" y="90364"/>
                  <a:pt x="3470834" y="84280"/>
                  <a:pt x="3476450" y="84280"/>
                </a:cubicBezTo>
                <a:cubicBezTo>
                  <a:pt x="3481727" y="85338"/>
                  <a:pt x="3494966" y="92487"/>
                  <a:pt x="3516168" y="105726"/>
                </a:cubicBezTo>
                <a:cubicBezTo>
                  <a:pt x="3519329" y="108901"/>
                  <a:pt x="3520909" y="111132"/>
                  <a:pt x="3520909" y="112421"/>
                </a:cubicBezTo>
                <a:cubicBezTo>
                  <a:pt x="3520909" y="115337"/>
                  <a:pt x="3518210" y="117474"/>
                  <a:pt x="3512811" y="118830"/>
                </a:cubicBezTo>
                <a:lnTo>
                  <a:pt x="3412375" y="129981"/>
                </a:lnTo>
                <a:cubicBezTo>
                  <a:pt x="3417408" y="190779"/>
                  <a:pt x="3437430" y="232851"/>
                  <a:pt x="3472441" y="256197"/>
                </a:cubicBezTo>
                <a:cubicBezTo>
                  <a:pt x="3482520" y="265855"/>
                  <a:pt x="3490130" y="258191"/>
                  <a:pt x="3495271" y="233204"/>
                </a:cubicBezTo>
                <a:cubicBezTo>
                  <a:pt x="3503844" y="219883"/>
                  <a:pt x="3508131" y="213650"/>
                  <a:pt x="3508131" y="214505"/>
                </a:cubicBezTo>
                <a:cubicBezTo>
                  <a:pt x="3508538" y="213650"/>
                  <a:pt x="3509372" y="220426"/>
                  <a:pt x="3510634" y="234832"/>
                </a:cubicBezTo>
                <a:cubicBezTo>
                  <a:pt x="3511475" y="253321"/>
                  <a:pt x="3515897" y="267761"/>
                  <a:pt x="3523900" y="278152"/>
                </a:cubicBezTo>
                <a:cubicBezTo>
                  <a:pt x="3529571" y="285735"/>
                  <a:pt x="3531944" y="292911"/>
                  <a:pt x="3531022" y="299680"/>
                </a:cubicBezTo>
                <a:cubicBezTo>
                  <a:pt x="3526871" y="311943"/>
                  <a:pt x="3514398" y="317219"/>
                  <a:pt x="3493603" y="315510"/>
                </a:cubicBezTo>
                <a:cubicBezTo>
                  <a:pt x="3475846" y="313747"/>
                  <a:pt x="3458367" y="305981"/>
                  <a:pt x="3441167" y="292212"/>
                </a:cubicBezTo>
                <a:cubicBezTo>
                  <a:pt x="3399007" y="262342"/>
                  <a:pt x="3373755" y="209676"/>
                  <a:pt x="3365413" y="134213"/>
                </a:cubicBezTo>
                <a:lnTo>
                  <a:pt x="3310230" y="140236"/>
                </a:lnTo>
                <a:lnTo>
                  <a:pt x="3310230" y="295020"/>
                </a:lnTo>
                <a:cubicBezTo>
                  <a:pt x="3310230" y="303241"/>
                  <a:pt x="3308487" y="308511"/>
                  <a:pt x="3305001" y="310830"/>
                </a:cubicBezTo>
                <a:cubicBezTo>
                  <a:pt x="3301989" y="313842"/>
                  <a:pt x="3294101" y="316256"/>
                  <a:pt x="3281336" y="318074"/>
                </a:cubicBezTo>
                <a:cubicBezTo>
                  <a:pt x="3270702" y="319770"/>
                  <a:pt x="3265812" y="313733"/>
                  <a:pt x="3266666" y="299965"/>
                </a:cubicBezTo>
                <a:lnTo>
                  <a:pt x="3266666" y="148253"/>
                </a:lnTo>
                <a:cubicBezTo>
                  <a:pt x="3257577" y="167000"/>
                  <a:pt x="3246651" y="182762"/>
                  <a:pt x="3233886" y="195541"/>
                </a:cubicBezTo>
                <a:cubicBezTo>
                  <a:pt x="3217432" y="206583"/>
                  <a:pt x="3214054" y="202276"/>
                  <a:pt x="3223753" y="182620"/>
                </a:cubicBezTo>
                <a:cubicBezTo>
                  <a:pt x="3250680" y="137191"/>
                  <a:pt x="3267962" y="86023"/>
                  <a:pt x="3275599" y="29118"/>
                </a:cubicBezTo>
                <a:cubicBezTo>
                  <a:pt x="3276616" y="19080"/>
                  <a:pt x="3278264" y="14061"/>
                  <a:pt x="3280543" y="14061"/>
                </a:cubicBezTo>
                <a:cubicBezTo>
                  <a:pt x="3281682" y="11497"/>
                  <a:pt x="3287739" y="11985"/>
                  <a:pt x="3298713" y="15526"/>
                </a:cubicBezTo>
                <a:cubicBezTo>
                  <a:pt x="3328529" y="21983"/>
                  <a:pt x="3342583" y="28134"/>
                  <a:pt x="3340874" y="33981"/>
                </a:cubicBezTo>
                <a:cubicBezTo>
                  <a:pt x="3340874" y="36518"/>
                  <a:pt x="3338642" y="39468"/>
                  <a:pt x="3334179" y="42832"/>
                </a:cubicBezTo>
                <a:cubicBezTo>
                  <a:pt x="3328523" y="46074"/>
                  <a:pt x="3324677" y="49377"/>
                  <a:pt x="3322642" y="52741"/>
                </a:cubicBezTo>
                <a:cubicBezTo>
                  <a:pt x="3320865" y="57177"/>
                  <a:pt x="3317861" y="63621"/>
                  <a:pt x="3313628" y="72072"/>
                </a:cubicBezTo>
                <a:cubicBezTo>
                  <a:pt x="3307673" y="83982"/>
                  <a:pt x="3303136" y="92290"/>
                  <a:pt x="3300016" y="96997"/>
                </a:cubicBezTo>
                <a:cubicBezTo>
                  <a:pt x="3312780" y="100280"/>
                  <a:pt x="3318742" y="104309"/>
                  <a:pt x="3317901" y="109084"/>
                </a:cubicBezTo>
                <a:cubicBezTo>
                  <a:pt x="3317901" y="110413"/>
                  <a:pt x="3316897" y="112577"/>
                  <a:pt x="3314890" y="115575"/>
                </a:cubicBezTo>
                <a:cubicBezTo>
                  <a:pt x="3311783" y="119454"/>
                  <a:pt x="3310230" y="123063"/>
                  <a:pt x="3310230" y="126400"/>
                </a:cubicBezTo>
                <a:lnTo>
                  <a:pt x="3363703" y="121740"/>
                </a:lnTo>
                <a:cubicBezTo>
                  <a:pt x="3362849" y="110630"/>
                  <a:pt x="3361574" y="92304"/>
                  <a:pt x="3359878" y="66761"/>
                </a:cubicBezTo>
                <a:cubicBezTo>
                  <a:pt x="3358169" y="46373"/>
                  <a:pt x="3356894" y="31498"/>
                  <a:pt x="3356053" y="22139"/>
                </a:cubicBezTo>
                <a:cubicBezTo>
                  <a:pt x="3356053" y="14623"/>
                  <a:pt x="3356846" y="10066"/>
                  <a:pt x="3358434" y="8465"/>
                </a:cubicBezTo>
                <a:cubicBezTo>
                  <a:pt x="3359214" y="7346"/>
                  <a:pt x="3360830" y="6724"/>
                  <a:pt x="3363281" y="6598"/>
                </a:cubicBezTo>
                <a:close/>
                <a:moveTo>
                  <a:pt x="978968" y="0"/>
                </a:moveTo>
                <a:lnTo>
                  <a:pt x="1067847" y="163839"/>
                </a:lnTo>
                <a:lnTo>
                  <a:pt x="978703" y="325725"/>
                </a:lnTo>
                <a:lnTo>
                  <a:pt x="965559" y="319844"/>
                </a:lnTo>
                <a:lnTo>
                  <a:pt x="1051100" y="163860"/>
                </a:lnTo>
                <a:lnTo>
                  <a:pt x="965559" y="7000"/>
                </a:lnTo>
                <a:close/>
                <a:moveTo>
                  <a:pt x="948019" y="0"/>
                </a:moveTo>
                <a:lnTo>
                  <a:pt x="1037203" y="163839"/>
                </a:lnTo>
                <a:lnTo>
                  <a:pt x="947816" y="325725"/>
                </a:lnTo>
                <a:lnTo>
                  <a:pt x="934915" y="318176"/>
                </a:lnTo>
                <a:lnTo>
                  <a:pt x="1019175" y="163819"/>
                </a:lnTo>
                <a:lnTo>
                  <a:pt x="934915" y="8567"/>
                </a:lnTo>
                <a:close/>
                <a:moveTo>
                  <a:pt x="119746" y="0"/>
                </a:moveTo>
                <a:lnTo>
                  <a:pt x="132951" y="8567"/>
                </a:lnTo>
                <a:lnTo>
                  <a:pt x="48671" y="163819"/>
                </a:lnTo>
                <a:lnTo>
                  <a:pt x="132951" y="318176"/>
                </a:lnTo>
                <a:lnTo>
                  <a:pt x="119928" y="325725"/>
                </a:lnTo>
                <a:lnTo>
                  <a:pt x="31925" y="163839"/>
                </a:lnTo>
                <a:close/>
                <a:moveTo>
                  <a:pt x="88817" y="0"/>
                </a:moveTo>
                <a:lnTo>
                  <a:pt x="102307" y="7000"/>
                </a:lnTo>
                <a:lnTo>
                  <a:pt x="16746" y="163860"/>
                </a:lnTo>
                <a:lnTo>
                  <a:pt x="102307" y="319865"/>
                </a:lnTo>
                <a:lnTo>
                  <a:pt x="89061" y="325725"/>
                </a:lnTo>
                <a:lnTo>
                  <a:pt x="0" y="163839"/>
                </a:lnTo>
                <a:close/>
              </a:path>
            </a:pathLst>
          </a:custGeom>
          <a:solidFill>
            <a:schemeClr val="bg1"/>
          </a:solidFill>
          <a:ln>
            <a:noFill/>
          </a:ln>
          <a:effectLst>
            <a:outerShdw blurRad="50800" dist="38100" dir="2700000" algn="tl" rotWithShape="0">
              <a:prstClr val="black">
                <a:alpha val="6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750"/>
                            </p:stCondLst>
                            <p:childTnLst>
                              <p:par>
                                <p:cTn id="12" presetID="22" presetClass="entr" presetSubtype="4" fill="hold" grpId="0" nodeType="afterEffect">
                                  <p:stCondLst>
                                    <p:cond delay="250"/>
                                  </p:stCondLst>
                                  <p:childTnLst>
                                    <p:set>
                                      <p:cBhvr>
                                        <p:cTn id="13" dur="1" fill="hold">
                                          <p:stCondLst>
                                            <p:cond delay="0"/>
                                          </p:stCondLst>
                                        </p:cTn>
                                        <p:tgtEl>
                                          <p:spTgt spid="20"/>
                                        </p:tgtEl>
                                        <p:attrNameLst>
                                          <p:attrName>style.visibility</p:attrName>
                                        </p:attrNameLst>
                                      </p:cBhvr>
                                      <p:to>
                                        <p:strVal val="visible"/>
                                      </p:to>
                                    </p:set>
                                    <p:animEffect transition="in" filter="wipe(down)">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250"/>
                                  </p:stCondLst>
                                  <p:iterate type="wd">
                                    <p:tmPct val="10000"/>
                                  </p:iterate>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6949"/>
                            </p:stCondLst>
                            <p:childTnLst>
                              <p:par>
                                <p:cTn id="21" presetID="53" presetClass="entr" presetSubtype="16" fill="hold" grpId="0" nodeType="afterEffect">
                                  <p:stCondLst>
                                    <p:cond delay="250"/>
                                  </p:stCondLst>
                                  <p:childTnLst>
                                    <p:set>
                                      <p:cBhvr>
                                        <p:cTn id="22" dur="1" fill="hold">
                                          <p:stCondLst>
                                            <p:cond delay="0"/>
                                          </p:stCondLst>
                                        </p:cTn>
                                        <p:tgtEl>
                                          <p:spTgt spid="29"/>
                                        </p:tgtEl>
                                        <p:attrNameLst>
                                          <p:attrName>style.visibility</p:attrName>
                                        </p:attrNameLst>
                                      </p:cBhvr>
                                      <p:to>
                                        <p:strVal val="visible"/>
                                      </p:to>
                                    </p:set>
                                    <p:anim calcmode="lin" valueType="num">
                                      <p:cBhvr>
                                        <p:cTn id="23" dur="750" fill="hold"/>
                                        <p:tgtEl>
                                          <p:spTgt spid="29"/>
                                        </p:tgtEl>
                                        <p:attrNameLst>
                                          <p:attrName>ppt_w</p:attrName>
                                        </p:attrNameLst>
                                      </p:cBhvr>
                                      <p:tavLst>
                                        <p:tav tm="0">
                                          <p:val>
                                            <p:fltVal val="0"/>
                                          </p:val>
                                        </p:tav>
                                        <p:tav tm="100000">
                                          <p:val>
                                            <p:strVal val="#ppt_w"/>
                                          </p:val>
                                        </p:tav>
                                      </p:tavLst>
                                    </p:anim>
                                    <p:anim calcmode="lin" valueType="num">
                                      <p:cBhvr>
                                        <p:cTn id="24" dur="750" fill="hold"/>
                                        <p:tgtEl>
                                          <p:spTgt spid="29"/>
                                        </p:tgtEl>
                                        <p:attrNameLst>
                                          <p:attrName>ppt_h</p:attrName>
                                        </p:attrNameLst>
                                      </p:cBhvr>
                                      <p:tavLst>
                                        <p:tav tm="0">
                                          <p:val>
                                            <p:fltVal val="0"/>
                                          </p:val>
                                        </p:tav>
                                        <p:tav tm="100000">
                                          <p:val>
                                            <p:strVal val="#ppt_h"/>
                                          </p:val>
                                        </p:tav>
                                      </p:tavLst>
                                    </p:anim>
                                    <p:animEffect transition="in" filter="fade">
                                      <p:cBhvr>
                                        <p:cTn id="25"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bldLvl="0" animBg="1"/>
      <p:bldP spid="7" grpId="0"/>
      <p:bldP spid="29"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0"/>
            <a:ext cx="12192000" cy="6858000"/>
            <a:chOff x="0" y="0"/>
            <a:chExt cx="12192000" cy="6858000"/>
          </a:xfrm>
        </p:grpSpPr>
        <p:sp>
          <p:nvSpPr>
            <p:cNvPr id="2" name="矩形 1"/>
            <p:cNvSpPr/>
            <p:nvPr/>
          </p:nvSpPr>
          <p:spPr>
            <a:xfrm>
              <a:off x="0" y="0"/>
              <a:ext cx="12192000" cy="1092479"/>
            </a:xfrm>
            <a:prstGeom prst="rect">
              <a:avLst/>
            </a:prstGeom>
            <a:solidFill>
              <a:srgbClr val="6B8F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rotWithShape="1">
            <a:blip r:embed="rId1">
              <a:extLst>
                <a:ext uri="{28A0092B-C50C-407E-A947-70E740481C1C}">
                  <a14:useLocalDpi xmlns:a14="http://schemas.microsoft.com/office/drawing/2010/main" val="0"/>
                </a:ext>
              </a:extLst>
            </a:blip>
            <a:srcRect b="15145"/>
            <a:stretch>
              <a:fillRect/>
            </a:stretch>
          </p:blipFill>
          <p:spPr>
            <a:xfrm>
              <a:off x="0" y="1038681"/>
              <a:ext cx="12192000" cy="5819319"/>
            </a:xfrm>
            <a:prstGeom prst="rect">
              <a:avLst/>
            </a:prstGeom>
          </p:spPr>
        </p:pic>
      </p:grpSp>
      <p:sp>
        <p:nvSpPr>
          <p:cNvPr id="4" name="矩形 3"/>
          <p:cNvSpPr/>
          <p:nvPr/>
        </p:nvSpPr>
        <p:spPr>
          <a:xfrm flipH="1">
            <a:off x="1551305" y="975995"/>
            <a:ext cx="9088755" cy="2918460"/>
          </a:xfrm>
          <a:prstGeom prst="rect">
            <a:avLst/>
          </a:prstGeom>
          <a:noFill/>
          <a:ln w="38100">
            <a:gradFill flip="none" rotWithShape="1">
              <a:gsLst>
                <a:gs pos="0">
                  <a:schemeClr val="bg1">
                    <a:alpha val="0"/>
                  </a:schemeClr>
                </a:gs>
                <a:gs pos="100000">
                  <a:schemeClr val="bg1"/>
                </a:gs>
              </a:gsLst>
              <a:path path="circle">
                <a:fillToRect l="100000" t="100000"/>
              </a:path>
              <a:tileRect r="-100000" b="-100000"/>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p:cNvSpPr txBox="1">
            <a:spLocks noChangeArrowheads="1"/>
          </p:cNvSpPr>
          <p:nvPr/>
        </p:nvSpPr>
        <p:spPr bwMode="auto">
          <a:xfrm>
            <a:off x="1973580" y="1038860"/>
            <a:ext cx="8559165"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indent="504190" algn="just" eaLnBrk="1" fontAlgn="auto" hangingPunct="1">
              <a:lnSpc>
                <a:spcPct val="150000"/>
              </a:lnSpc>
              <a:spcBef>
                <a:spcPts val="0"/>
              </a:spcBef>
              <a:spcAft>
                <a:spcPts val="0"/>
              </a:spcAft>
              <a:buNone/>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明确中国特色社会主义最本质的特征是中国共产党领导，中国特色社会主义制度的最大优势是中国共产党领导，中国共产党是最高政治领导力量，全党必须增强“</a:t>
            </a:r>
            <a:r>
              <a:rPr lang="zh-CN" altLang="en-US" sz="20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四个意识</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(政治意识、大局意识、核心意识、看齐意识)</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、坚定“</a:t>
            </a:r>
            <a:r>
              <a:rPr lang="zh-CN" altLang="en-US" sz="20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四个自信</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(中国特色社会主义道路自信、理论自信、制度自信、文化自信)</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、做到“</a:t>
            </a:r>
            <a:r>
              <a:rPr lang="zh-CN" altLang="en-US" sz="20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两个维护</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(坚决维护总书记党中央的核心、全党的核心地位，坚决维护党中央权威和集中统一领导)</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grpSp>
        <p:nvGrpSpPr>
          <p:cNvPr id="25" name="组合 24"/>
          <p:cNvGrpSpPr/>
          <p:nvPr/>
        </p:nvGrpSpPr>
        <p:grpSpPr>
          <a:xfrm>
            <a:off x="1096915" y="848057"/>
            <a:ext cx="909468" cy="985323"/>
            <a:chOff x="1483541" y="1314447"/>
            <a:chExt cx="1010559" cy="1094846"/>
          </a:xfrm>
        </p:grpSpPr>
        <p:sp>
          <p:nvSpPr>
            <p:cNvPr id="11" name="矩形 10"/>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矩形 7"/>
            <p:cNvSpPr/>
            <p:nvPr/>
          </p:nvSpPr>
          <p:spPr>
            <a:xfrm>
              <a:off x="1483541" y="1314447"/>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一</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9" name="矩形 8"/>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sp>
        <p:nvSpPr>
          <p:cNvPr id="27" name="矩形 26"/>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28" name="直接连接符 27"/>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三、新课题呼唤新思想</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30" name="直接连接符 29"/>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973849" y="4011856"/>
            <a:ext cx="8383794" cy="1476375"/>
          </a:xfrm>
          <a:prstGeom prst="rect">
            <a:avLst/>
          </a:prstGeom>
          <a:noFill/>
        </p:spPr>
        <p:txBody>
          <a:bodyPr wrap="square">
            <a:spAutoFit/>
          </a:bodyPr>
          <a:lstStyle/>
          <a:p>
            <a:pPr indent="504190"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这一个明确是从原来的第八个明确中分解出来的，放在首位，强化了</a:t>
            </a:r>
            <a:r>
              <a:rPr lang="zh-CN" altLang="en-US" sz="20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党的全面领导</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，突出了增强“四个意识”，坚定“四个自信”，做到“两个维护”。</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750"/>
                            </p:stCondLst>
                            <p:childTnLst>
                              <p:par>
                                <p:cTn id="9" presetID="22" presetClass="entr" presetSubtype="1"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iterate type="wd">
                                    <p:tmPct val="10000"/>
                                  </p:iterate>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584653" y="0"/>
            <a:ext cx="14424353" cy="6858000"/>
            <a:chOff x="-2232353" y="-1"/>
            <a:chExt cx="14424353" cy="6858001"/>
          </a:xfrm>
        </p:grpSpPr>
        <p:grpSp>
          <p:nvGrpSpPr>
            <p:cNvPr id="15" name="组合 14"/>
            <p:cNvGrpSpPr/>
            <p:nvPr/>
          </p:nvGrpSpPr>
          <p:grpSpPr>
            <a:xfrm flipV="1">
              <a:off x="-2232353" y="-1"/>
              <a:ext cx="14424353" cy="973587"/>
              <a:chOff x="-2232353" y="948753"/>
              <a:chExt cx="14424353" cy="973587"/>
            </a:xfrm>
          </p:grpSpPr>
          <p:pic>
            <p:nvPicPr>
              <p:cNvPr id="20" name="图片 19" descr="城市的高楼大厦&#10;&#10;描述已自动生成"/>
              <p:cNvPicPr>
                <a:picLocks noChangeAspect="1"/>
              </p:cNvPicPr>
              <p:nvPr/>
            </p:nvPicPr>
            <p:blipFill rotWithShape="1">
              <a:blip r:embed="rId1">
                <a:extLst>
                  <a:ext uri="{28A0092B-C50C-407E-A947-70E740481C1C}">
                    <a14:useLocalDpi xmlns:a14="http://schemas.microsoft.com/office/drawing/2010/main" val="0"/>
                  </a:ext>
                </a:extLst>
              </a:blip>
              <a:srcRect l="81690" b="85098"/>
              <a:stretch>
                <a:fillRect/>
              </a:stretch>
            </p:blipFill>
            <p:spPr>
              <a:xfrm flipH="1">
                <a:off x="9959647" y="948754"/>
                <a:ext cx="2232353" cy="973586"/>
              </a:xfrm>
              <a:prstGeom prst="rect">
                <a:avLst/>
              </a:prstGeom>
            </p:spPr>
          </p:pic>
          <p:pic>
            <p:nvPicPr>
              <p:cNvPr id="21" name="图片 20" descr="城市的高楼大厦&#10;&#10;描述已自动生成"/>
              <p:cNvPicPr>
                <a:picLocks noChangeAspect="1"/>
              </p:cNvPicPr>
              <p:nvPr/>
            </p:nvPicPr>
            <p:blipFill rotWithShape="1">
              <a:blip r:embed="rId1">
                <a:extLst>
                  <a:ext uri="{28A0092B-C50C-407E-A947-70E740481C1C}">
                    <a14:useLocalDpi xmlns:a14="http://schemas.microsoft.com/office/drawing/2010/main" val="0"/>
                  </a:ext>
                </a:extLst>
              </a:blip>
              <a:srcRect b="85098"/>
              <a:stretch>
                <a:fillRect/>
              </a:stretch>
            </p:blipFill>
            <p:spPr>
              <a:xfrm>
                <a:off x="-2232353" y="948753"/>
                <a:ext cx="12192000" cy="973587"/>
              </a:xfrm>
              <a:prstGeom prst="rect">
                <a:avLst/>
              </a:prstGeom>
            </p:spPr>
          </p:pic>
        </p:grpSp>
        <p:grpSp>
          <p:nvGrpSpPr>
            <p:cNvPr id="5" name="组合 4"/>
            <p:cNvGrpSpPr/>
            <p:nvPr/>
          </p:nvGrpSpPr>
          <p:grpSpPr>
            <a:xfrm>
              <a:off x="-2232353" y="948752"/>
              <a:ext cx="14424353" cy="5909248"/>
              <a:chOff x="-2232353" y="948752"/>
              <a:chExt cx="14424353" cy="5909248"/>
            </a:xfrm>
          </p:grpSpPr>
          <p:pic>
            <p:nvPicPr>
              <p:cNvPr id="12" name="图片 11" descr="城市的高楼大厦&#10;&#10;描述已自动生成"/>
              <p:cNvPicPr>
                <a:picLocks noChangeAspect="1"/>
              </p:cNvPicPr>
              <p:nvPr/>
            </p:nvPicPr>
            <p:blipFill rotWithShape="1">
              <a:blip r:embed="rId1">
                <a:extLst>
                  <a:ext uri="{28A0092B-C50C-407E-A947-70E740481C1C}">
                    <a14:useLocalDpi xmlns:a14="http://schemas.microsoft.com/office/drawing/2010/main" val="0"/>
                  </a:ext>
                </a:extLst>
              </a:blip>
              <a:srcRect l="81690" b="9555"/>
              <a:stretch>
                <a:fillRect/>
              </a:stretch>
            </p:blipFill>
            <p:spPr>
              <a:xfrm flipH="1">
                <a:off x="9959647" y="948752"/>
                <a:ext cx="2232353" cy="5909248"/>
              </a:xfrm>
              <a:prstGeom prst="rect">
                <a:avLst/>
              </a:prstGeom>
            </p:spPr>
          </p:pic>
          <p:pic>
            <p:nvPicPr>
              <p:cNvPr id="4" name="图片 3" descr="城市的高楼大厦&#10;&#10;描述已自动生成"/>
              <p:cNvPicPr>
                <a:picLocks noChangeAspect="1"/>
              </p:cNvPicPr>
              <p:nvPr/>
            </p:nvPicPr>
            <p:blipFill rotWithShape="1">
              <a:blip r:embed="rId1">
                <a:extLst>
                  <a:ext uri="{28A0092B-C50C-407E-A947-70E740481C1C}">
                    <a14:useLocalDpi xmlns:a14="http://schemas.microsoft.com/office/drawing/2010/main" val="0"/>
                  </a:ext>
                </a:extLst>
              </a:blip>
              <a:srcRect b="9555"/>
              <a:stretch>
                <a:fillRect/>
              </a:stretch>
            </p:blipFill>
            <p:spPr>
              <a:xfrm>
                <a:off x="-2232353" y="948752"/>
                <a:ext cx="12192000" cy="5909248"/>
              </a:xfrm>
              <a:prstGeom prst="rect">
                <a:avLst/>
              </a:prstGeom>
            </p:spPr>
          </p:pic>
        </p:grpSp>
      </p:grpSp>
      <p:sp>
        <p:nvSpPr>
          <p:cNvPr id="26" name="矩形 25"/>
          <p:cNvSpPr/>
          <p:nvPr/>
        </p:nvSpPr>
        <p:spPr>
          <a:xfrm flipH="1">
            <a:off x="1551649" y="1199366"/>
            <a:ext cx="9855240" cy="1700444"/>
          </a:xfrm>
          <a:prstGeom prst="rect">
            <a:avLst/>
          </a:prstGeom>
          <a:noFill/>
          <a:ln w="38100">
            <a:gradFill flip="none" rotWithShape="1">
              <a:gsLst>
                <a:gs pos="0">
                  <a:schemeClr val="bg1">
                    <a:alpha val="0"/>
                  </a:schemeClr>
                </a:gs>
                <a:gs pos="100000">
                  <a:schemeClr val="bg1"/>
                </a:gs>
              </a:gsLst>
              <a:path path="circle">
                <a:fillToRect l="100000" t="100000"/>
              </a:path>
              <a:tileRect r="-100000" b="-100000"/>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flipH="1">
            <a:off x="2759075" y="2900045"/>
            <a:ext cx="9432925" cy="2954655"/>
          </a:xfrm>
          <a:prstGeom prst="rect">
            <a:avLst/>
          </a:prstGeom>
          <a:gradFill flip="none" rotWithShape="1">
            <a:gsLst>
              <a:gs pos="100000">
                <a:schemeClr val="bg1">
                  <a:alpha val="0"/>
                </a:schemeClr>
              </a:gs>
              <a:gs pos="87000">
                <a:srgbClr val="FFFFFF">
                  <a:alpha val="50000"/>
                </a:srgbClr>
              </a:gs>
              <a:gs pos="0">
                <a:schemeClr val="bg1"/>
              </a:gs>
            </a:gsLst>
            <a:lin ang="1080000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2921000" y="2900045"/>
            <a:ext cx="8486775" cy="2861310"/>
          </a:xfrm>
          <a:prstGeom prst="rect">
            <a:avLst/>
          </a:prstGeom>
        </p:spPr>
        <p:txBody>
          <a:bodyPr wrap="square">
            <a:spAutoFit/>
          </a:bodyPr>
          <a:lstStyle/>
          <a:p>
            <a:pPr lvl="0" indent="467995" algn="just">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这里突出了中国式现代化与中华民族伟大复兴的关系。</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要理解这一个明确还必须注意以下几点：</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lvl="0" indent="-342900" algn="just">
              <a:lnSpc>
                <a:spcPct val="150000"/>
              </a:lnSpc>
              <a:buClr>
                <a:srgbClr val="C00000"/>
              </a:buClr>
              <a:buSzPct val="80000"/>
              <a:buFont typeface="Wingdings" panose="05000000000000000000" pitchFamily="2" charset="2"/>
              <a:buChar char="u"/>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一是</a:t>
            </a:r>
            <a:r>
              <a:rPr lang="zh-CN" altLang="en-US" sz="2000" dirty="0">
                <a:solidFill>
                  <a:srgbClr val="000000"/>
                </a:solidFill>
                <a:latin typeface="微软雅黑" panose="020B0503020204020204" pitchFamily="34" charset="-122"/>
                <a:ea typeface="微软雅黑" panose="020B0503020204020204" pitchFamily="34" charset="-122"/>
              </a:rPr>
              <a:t>要结合中国共产党百年史深刻把握中国式现代化道路的历史逻辑、理论逻辑、实践逻辑。</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lvl="0" indent="-342900" algn="just">
              <a:lnSpc>
                <a:spcPct val="150000"/>
              </a:lnSpc>
              <a:buClr>
                <a:srgbClr val="C00000"/>
              </a:buClr>
              <a:buSzPct val="80000"/>
              <a:buFont typeface="Wingdings" panose="05000000000000000000" pitchFamily="2" charset="2"/>
              <a:buChar char="u"/>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二是</a:t>
            </a:r>
            <a:r>
              <a:rPr lang="zh-CN" altLang="en-US" sz="2000" dirty="0">
                <a:solidFill>
                  <a:srgbClr val="000000"/>
                </a:solidFill>
                <a:latin typeface="微软雅黑" panose="020B0503020204020204" pitchFamily="34" charset="-122"/>
                <a:ea typeface="微软雅黑" panose="020B0503020204020204" pitchFamily="34" charset="-122"/>
              </a:rPr>
              <a:t>要结合习近平总书记系列重要讲话，准确把握中国式现代化的特征。</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lvl="0" indent="-342900" algn="just">
              <a:lnSpc>
                <a:spcPct val="150000"/>
              </a:lnSpc>
              <a:buClr>
                <a:srgbClr val="C00000"/>
              </a:buClr>
              <a:buSzPct val="80000"/>
              <a:buFont typeface="Wingdings" panose="05000000000000000000" pitchFamily="2" charset="2"/>
              <a:buChar char="u"/>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三是</a:t>
            </a:r>
            <a:r>
              <a:rPr lang="zh-CN" altLang="en-US" sz="2000" dirty="0">
                <a:solidFill>
                  <a:srgbClr val="000000"/>
                </a:solidFill>
                <a:latin typeface="微软雅黑" panose="020B0503020204020204" pitchFamily="34" charset="-122"/>
                <a:ea typeface="微软雅黑" panose="020B0503020204020204" pitchFamily="34" charset="-122"/>
              </a:rPr>
              <a:t>要准确把握中国式现代化的战略目标和战略步骤。</a:t>
            </a:r>
            <a:endParaRPr kumimoji="1" lang="zh-CN" altLang="en-US" sz="2000" kern="0" dirty="0">
              <a:solidFill>
                <a:srgbClr val="000000"/>
              </a:solidFill>
              <a:latin typeface="微软雅黑" panose="020B0503020204020204" pitchFamily="34" charset="-122"/>
              <a:ea typeface="微软雅黑" panose="020B0503020204020204" pitchFamily="34" charset="-122"/>
            </a:endParaRPr>
          </a:p>
        </p:txBody>
      </p:sp>
      <p:sp>
        <p:nvSpPr>
          <p:cNvPr id="3" name="内容占位符 2"/>
          <p:cNvSpPr txBox="1">
            <a:spLocks noChangeArrowheads="1"/>
          </p:cNvSpPr>
          <p:nvPr/>
        </p:nvSpPr>
        <p:spPr bwMode="auto">
          <a:xfrm>
            <a:off x="1475170" y="1318854"/>
            <a:ext cx="9663390" cy="151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indent="467995" algn="just">
              <a:lnSpc>
                <a:spcPct val="150000"/>
              </a:lnSpc>
              <a:buNone/>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明确坚持和发展中国特色社会主义，总任务是实现社会主义现代化和中华民族伟大复兴，在全面建成小康社会的基础上，分两步走在本世纪中叶建成富强民主文明和谐美丽的社会主义现代化强国，以中国式现代化推进中华民族伟大复兴。</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096915" y="848057"/>
            <a:ext cx="909468" cy="985323"/>
            <a:chOff x="1483541" y="1314447"/>
            <a:chExt cx="1010559" cy="1094846"/>
          </a:xfrm>
        </p:grpSpPr>
        <p:sp>
          <p:nvSpPr>
            <p:cNvPr id="14" name="矩形 13"/>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16" name="矩形 15"/>
            <p:cNvSpPr/>
            <p:nvPr/>
          </p:nvSpPr>
          <p:spPr>
            <a:xfrm>
              <a:off x="1483541" y="1314447"/>
              <a:ext cx="718173" cy="718174"/>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二</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17" name="矩形 16"/>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sp>
        <p:nvSpPr>
          <p:cNvPr id="22" name="矩形 21"/>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23" name="直接连接符 22"/>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三、新课题呼唤新思想</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25" name="直接连接符 24"/>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par>
                          <p:cTn id="12" fill="hold">
                            <p:stCondLst>
                              <p:cond delay="12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6900"/>
                            </p:stCondLst>
                            <p:childTnLst>
                              <p:par>
                                <p:cTn id="17" presetID="22" presetClass="entr" presetSubtype="2"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250"/>
                                  </p:stCondLst>
                                  <p:iterate type="wd">
                                    <p:tmPct val="10000"/>
                                  </p:iterate>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8" grpId="0" bldLvl="0" animBg="1"/>
      <p:bldP spid="8"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12192000" cy="1120959"/>
          </a:xfrm>
          <a:prstGeom prst="rect">
            <a:avLst/>
          </a:prstGeom>
          <a:gradFill>
            <a:gsLst>
              <a:gs pos="100000">
                <a:srgbClr val="9FB4DB"/>
              </a:gs>
              <a:gs pos="52000">
                <a:srgbClr val="A7B8DC"/>
              </a:gs>
              <a:gs pos="0">
                <a:srgbClr val="ACBEE0"/>
              </a:gs>
            </a:gsLst>
            <a:lin ang="108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0" y="1086074"/>
            <a:ext cx="12192000" cy="5771926"/>
            <a:chOff x="0" y="1086074"/>
            <a:chExt cx="12192000" cy="5771926"/>
          </a:xfrm>
        </p:grpSpPr>
        <p:pic>
          <p:nvPicPr>
            <p:cNvPr id="4" name="图片 3"/>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b="16349"/>
            <a:stretch>
              <a:fillRect/>
            </a:stretch>
          </p:blipFill>
          <p:spPr>
            <a:xfrm>
              <a:off x="0" y="1086074"/>
              <a:ext cx="10353086" cy="5771926"/>
            </a:xfrm>
            <a:prstGeom prst="rect">
              <a:avLst/>
            </a:prstGeom>
          </p:spPr>
        </p:pic>
        <p:pic>
          <p:nvPicPr>
            <p:cNvPr id="18" name="图片 17"/>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81696" b="16349"/>
            <a:stretch>
              <a:fillRect/>
            </a:stretch>
          </p:blipFill>
          <p:spPr>
            <a:xfrm flipH="1">
              <a:off x="10296911" y="1086074"/>
              <a:ext cx="1895089" cy="5771926"/>
            </a:xfrm>
            <a:prstGeom prst="rect">
              <a:avLst/>
            </a:prstGeom>
          </p:spPr>
        </p:pic>
      </p:grpSp>
      <p:sp>
        <p:nvSpPr>
          <p:cNvPr id="23" name="矩形 22"/>
          <p:cNvSpPr/>
          <p:nvPr/>
        </p:nvSpPr>
        <p:spPr>
          <a:xfrm flipH="1">
            <a:off x="1551649" y="1199366"/>
            <a:ext cx="9855240" cy="1700444"/>
          </a:xfrm>
          <a:prstGeom prst="rect">
            <a:avLst/>
          </a:prstGeom>
          <a:solidFill>
            <a:srgbClr val="B2BCD9">
              <a:alpha val="55000"/>
            </a:srgbClr>
          </a:solidFill>
          <a:ln w="38100">
            <a:gradFill flip="none" rotWithShape="1">
              <a:gsLst>
                <a:gs pos="0">
                  <a:schemeClr val="bg1">
                    <a:alpha val="0"/>
                  </a:schemeClr>
                </a:gs>
                <a:gs pos="100000">
                  <a:schemeClr val="bg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746125" y="2098040"/>
            <a:ext cx="10806430" cy="492443"/>
          </a:xfrm>
          <a:prstGeom prst="rect">
            <a:avLst/>
          </a:prstGeom>
          <a:noFill/>
          <a:ln w="9525">
            <a:noFill/>
          </a:ln>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1096915" y="848057"/>
            <a:ext cx="909468" cy="985323"/>
            <a:chOff x="1483541" y="1314447"/>
            <a:chExt cx="1010559" cy="1094846"/>
          </a:xfrm>
        </p:grpSpPr>
        <p:sp>
          <p:nvSpPr>
            <p:cNvPr id="15" name="矩形 14"/>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16" name="矩形 15"/>
            <p:cNvSpPr/>
            <p:nvPr/>
          </p:nvSpPr>
          <p:spPr>
            <a:xfrm>
              <a:off x="1483541" y="1314447"/>
              <a:ext cx="718173" cy="718174"/>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三</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17" name="矩形 16"/>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sp>
        <p:nvSpPr>
          <p:cNvPr id="6" name="内容占位符 2"/>
          <p:cNvSpPr txBox="1">
            <a:spLocks noChangeArrowheads="1"/>
          </p:cNvSpPr>
          <p:nvPr/>
        </p:nvSpPr>
        <p:spPr bwMode="auto">
          <a:xfrm>
            <a:off x="2030465" y="1346215"/>
            <a:ext cx="9119868" cy="152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indent="504190" algn="just" eaLnBrk="1" fontAlgn="auto" hangingPunct="1">
              <a:lnSpc>
                <a:spcPct val="150000"/>
              </a:lnSpc>
              <a:spcBef>
                <a:spcPts val="0"/>
              </a:spcBef>
              <a:spcAft>
                <a:spcPts val="0"/>
              </a:spcAft>
              <a:buNone/>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明确新时代</a:t>
            </a:r>
            <a:r>
              <a:rPr lang="zh-CN" altLang="en-US" sz="20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我国社会主要矛盾</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是人民日益增长的美好生活需要和不平衡不充分的发展之间的矛盾，必须坚持</a:t>
            </a:r>
            <a:r>
              <a:rPr lang="zh-CN" altLang="en-US" sz="20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以人民为中心</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的发展思想，发展</a:t>
            </a:r>
            <a:r>
              <a:rPr lang="zh-CN" altLang="en-US" sz="20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全过程人民民主</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，推动人的全面发展、全体人民</a:t>
            </a:r>
            <a:r>
              <a:rPr lang="zh-CN" altLang="en-US" sz="20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共同富裕</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取得更为明显的实质性进展。</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20" name="直接连接符 19"/>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三、新课题呼唤新思想</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22" name="直接连接符 21"/>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flipH="1">
            <a:off x="1392555" y="4073525"/>
            <a:ext cx="10799445" cy="2784475"/>
          </a:xfrm>
          <a:prstGeom prst="rect">
            <a:avLst/>
          </a:prstGeom>
          <a:gradFill flip="none" rotWithShape="1">
            <a:gsLst>
              <a:gs pos="100000">
                <a:schemeClr val="bg1">
                  <a:alpha val="0"/>
                </a:schemeClr>
              </a:gs>
              <a:gs pos="92000">
                <a:srgbClr val="FFFFFF">
                  <a:alpha val="65000"/>
                </a:srgbClr>
              </a:gs>
              <a:gs pos="0">
                <a:schemeClr val="bg1"/>
              </a:gs>
            </a:gsLst>
            <a:lin ang="1080000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406525" y="3996690"/>
            <a:ext cx="10146030" cy="2861310"/>
          </a:xfrm>
          <a:prstGeom prst="rect">
            <a:avLst/>
          </a:prstGeom>
        </p:spPr>
        <p:txBody>
          <a:bodyPr wrap="square">
            <a:spAutoFit/>
          </a:bodyPr>
          <a:lstStyle/>
          <a:p>
            <a:pPr algn="just">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       与党的十九大概括的这个明确相比，</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决议</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更加突出了全过程人民民主和在人的全面发展、全体人民共同富裕取得更为明显的实质性进展，充分吸收了十九届四中、五中全会的内容。</a:t>
            </a:r>
            <a:endParaRPr lang="zh-CN" altLang="en-US" sz="2000" b="1" dirty="0">
              <a:solidFill>
                <a:srgbClr val="C00000"/>
              </a:solidFill>
              <a:latin typeface="微软雅黑" panose="020B0503020204020204" pitchFamily="34" charset="-122"/>
              <a:ea typeface="微软雅黑" panose="020B0503020204020204" pitchFamily="34" charset="-122"/>
            </a:endParaRPr>
          </a:p>
          <a:p>
            <a:pPr algn="just">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因此在学习过程中，要结合习近平总书记关于中国特色社会主义政治发展方面的重要论述，准确把握全过程人民民主的内涵、特点、优势。与此同时，还要结合</a:t>
            </a:r>
            <a:r>
              <a:rPr lang="zh-CN" altLang="en-US" sz="2000" b="1" u="sng" dirty="0">
                <a:solidFill>
                  <a:srgbClr val="C00000"/>
                </a:solidFill>
                <a:latin typeface="微软雅黑" panose="020B0503020204020204" pitchFamily="34" charset="-122"/>
                <a:ea typeface="微软雅黑" panose="020B0503020204020204" pitchFamily="34" charset="-122"/>
              </a:rPr>
              <a:t>习近平总书记关于共同富裕方面的重要论述</a:t>
            </a:r>
            <a:r>
              <a:rPr lang="zh-CN" altLang="en-US" sz="2000" b="1" dirty="0">
                <a:solidFill>
                  <a:srgbClr val="C00000"/>
                </a:solidFill>
                <a:latin typeface="微软雅黑" panose="020B0503020204020204" pitchFamily="34" charset="-122"/>
                <a:ea typeface="微软雅黑" panose="020B0503020204020204" pitchFamily="34" charset="-122"/>
              </a:rPr>
              <a:t>，深刻理解习近平总书记这方面的思想内容。</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2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6650"/>
                            </p:stCondLst>
                            <p:childTnLst>
                              <p:par>
                                <p:cTn id="17" presetID="22" presetClass="entr" presetSubtype="2"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 calcmode="lin" valueType="num">
                                      <p:cBhvr additive="base">
                                        <p:cTn id="24"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25" dur="5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 calcmode="lin" valueType="num">
                                      <p:cBhvr additive="base">
                                        <p:cTn id="30"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3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 grpId="0"/>
      <p:bldP spid="25"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908050"/>
            <a:ext cx="10726420" cy="5636895"/>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031875" y="1019175"/>
            <a:ext cx="10129520" cy="5631180"/>
          </a:xfrm>
          <a:prstGeom prst="rect">
            <a:avLst/>
          </a:prstGeom>
          <a:noFill/>
        </p:spPr>
        <p:txBody>
          <a:bodyPr wrap="square">
            <a:spAutoFit/>
          </a:bodyPr>
          <a:lstStyle/>
          <a:p>
            <a:pPr lvl="0" indent="467995" algn="just">
              <a:lnSpc>
                <a:spcPct val="150000"/>
              </a:lnSpc>
              <a:defRPr/>
            </a:pPr>
            <a:r>
              <a:rPr lang="zh-CN" altLang="en-US" sz="2000" dirty="0">
                <a:solidFill>
                  <a:srgbClr val="C00000"/>
                </a:solidFill>
                <a:latin typeface="微软雅黑" panose="020B0503020204020204" pitchFamily="34" charset="-122"/>
                <a:ea typeface="微软雅黑" panose="020B0503020204020204" pitchFamily="34" charset="-122"/>
              </a:rPr>
              <a:t>实现共同富裕不仅是经济问题，而且是关系党的执政基础的重大政治问题</a:t>
            </a:r>
            <a:endParaRPr lang="zh-CN" altLang="en-US" sz="2000" dirty="0">
              <a:solidFill>
                <a:srgbClr val="C00000"/>
              </a:solidFill>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dirty="0">
                <a:latin typeface="微软雅黑" panose="020B0503020204020204" pitchFamily="34" charset="-122"/>
                <a:ea typeface="微软雅黑" panose="020B0503020204020204" pitchFamily="34" charset="-122"/>
              </a:rPr>
              <a:t>实现共同富裕不仅是经济问题，而且是关系党的执政基础的重大政治问题。我们决不能允许贫富差距越来越大、穷者愈穷富者愈富，决不能在富的人和穷的人之间出现一道不可逾越的鸿沟。（2021年1月11日，习近平在省部级主要领导干部学习贯彻党的十九届五中全会精神专题研讨班上的讲话）</a:t>
            </a:r>
            <a:endParaRPr lang="zh-CN" altLang="en-US" sz="2000" dirty="0">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dirty="0">
                <a:latin typeface="微软雅黑" panose="020B0503020204020204" pitchFamily="34" charset="-122"/>
                <a:ea typeface="微软雅黑" panose="020B0503020204020204" pitchFamily="34" charset="-122"/>
              </a:rPr>
              <a:t>党的十八大以来，党中央把握发展阶段新变化，把逐步实现全体人民共同富裕摆在更加重要的位置上，推动区域协调发展，采取有力措施保障和改善民生，打赢脱贫攻坚战，全面建成小康社会，为促进共同富裕创造了良好条件。现在，已经到了扎实推动共同富裕的历史阶段。（2021年8月17日，习近平在中央财经委员会第十次会议上的讲话）</a:t>
            </a:r>
            <a:endParaRPr lang="zh-CN" altLang="en-US" sz="2000" dirty="0">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dirty="0">
                <a:latin typeface="微软雅黑" panose="020B0503020204020204" pitchFamily="34" charset="-122"/>
                <a:ea typeface="微软雅黑" panose="020B0503020204020204" pitchFamily="34" charset="-122"/>
              </a:rPr>
              <a:t>共同富裕是社会主义的本质要求，是中国式现代化的重要特征。我们说的共同富裕是全体人民共同富裕，是人民群众物质生活和精神生活都富裕，不是少数人的富裕，也不是整齐划一的平均主义。（2021年8月17日，习近平在中央财经委员会第十次会议上的讲话）</a:t>
            </a:r>
            <a:endParaRPr lang="zh-CN" altLang="en-US" sz="2000" dirty="0">
              <a:latin typeface="微软雅黑" panose="020B0503020204020204" pitchFamily="34" charset="-122"/>
              <a:ea typeface="微软雅黑" panose="020B0503020204020204" pitchFamily="34" charset="-122"/>
            </a:endParaRPr>
          </a:p>
        </p:txBody>
      </p:sp>
      <p:sp>
        <p:nvSpPr>
          <p:cNvPr id="17" name="矩形 16"/>
          <p:cNvSpPr/>
          <p:nvPr/>
        </p:nvSpPr>
        <p:spPr>
          <a:xfrm>
            <a:off x="2700655" y="43116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习近平总书记关于共同富裕方面的重要论述</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67">
                                            <p:txEl>
                                              <p:pRg st="3" end="3"/>
                                            </p:txEl>
                                          </p:spTgt>
                                        </p:tgtEl>
                                        <p:attrNameLst>
                                          <p:attrName>style.visibility</p:attrName>
                                        </p:attrNameLst>
                                      </p:cBhvr>
                                      <p:to>
                                        <p:strVal val="visible"/>
                                      </p:to>
                                    </p:set>
                                    <p:anim calcmode="lin" valueType="num">
                                      <p:cBhvr additive="base">
                                        <p:cTn id="32" dur="500"/>
                                        <p:tgtEl>
                                          <p:spTgt spid="67">
                                            <p:txEl>
                                              <p:pRg st="3" end="3"/>
                                            </p:txEl>
                                          </p:spTgt>
                                        </p:tgtEl>
                                        <p:attrNameLst>
                                          <p:attrName>ppt_y</p:attrName>
                                        </p:attrNameLst>
                                      </p:cBhvr>
                                      <p:tavLst>
                                        <p:tav tm="0">
                                          <p:val>
                                            <p:strVal val="#ppt_y+#ppt_h*1.125000"/>
                                          </p:val>
                                        </p:tav>
                                        <p:tav tm="100000">
                                          <p:val>
                                            <p:strVal val="#ppt_y"/>
                                          </p:val>
                                        </p:tav>
                                      </p:tavLst>
                                    </p:anim>
                                    <p:animEffect transition="in" filter="wipe(up)">
                                      <p:cBhvr>
                                        <p:cTn id="33" dur="500"/>
                                        <p:tgtEl>
                                          <p:spTgt spid="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908050"/>
            <a:ext cx="10726420" cy="5636895"/>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031875" y="1019175"/>
            <a:ext cx="10129520" cy="5631180"/>
          </a:xfrm>
          <a:prstGeom prst="rect">
            <a:avLst/>
          </a:prstGeom>
          <a:noFill/>
        </p:spPr>
        <p:txBody>
          <a:bodyPr wrap="square">
            <a:spAutoFit/>
          </a:bodyPr>
          <a:lstStyle/>
          <a:p>
            <a:pPr lvl="0" indent="467995" algn="just">
              <a:lnSpc>
                <a:spcPct val="150000"/>
              </a:lnSpc>
              <a:defRPr/>
            </a:pPr>
            <a:r>
              <a:rPr lang="zh-CN" altLang="en-US" sz="2000" dirty="0">
                <a:solidFill>
                  <a:srgbClr val="C00000"/>
                </a:solidFill>
                <a:latin typeface="微软雅黑" panose="020B0503020204020204" pitchFamily="34" charset="-122"/>
                <a:ea typeface="微软雅黑" panose="020B0503020204020204" pitchFamily="34" charset="-122"/>
              </a:rPr>
              <a:t>中国式现代化是全体人民共同富裕的现代化</a:t>
            </a:r>
            <a:endParaRPr lang="zh-CN" altLang="en-US" sz="2000" dirty="0">
              <a:solidFill>
                <a:srgbClr val="C00000"/>
              </a:solidFill>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dirty="0">
                <a:solidFill>
                  <a:schemeClr val="tx1"/>
                </a:solidFill>
                <a:latin typeface="微软雅黑" panose="020B0503020204020204" pitchFamily="34" charset="-122"/>
                <a:ea typeface="微软雅黑" panose="020B0503020204020204" pitchFamily="34" charset="-122"/>
              </a:rPr>
              <a:t>共同富裕本身就是社会主义现代化的一个重要目标。我们不能等实现了现代化再来解决共同富裕问题，而是要始终把满足人民对美好生活的新期待作为发展的出发点和落脚点，在实现现代化过程中不断地、逐步地解决好这个问题。（2021年1月28日，习近平在十九届中央政治局第二十七次集体学习时的讲话）</a:t>
            </a:r>
            <a:endParaRPr lang="zh-CN" altLang="en-US"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dirty="0">
                <a:solidFill>
                  <a:schemeClr val="tx1"/>
                </a:solidFill>
                <a:latin typeface="微软雅黑" panose="020B0503020204020204" pitchFamily="34" charset="-122"/>
                <a:ea typeface="微软雅黑" panose="020B0503020204020204" pitchFamily="34" charset="-122"/>
              </a:rPr>
              <a:t>适应我国社会主要矛盾的变化，更好满足人民日益增长的美好生活需要，必须把促进全体人民共同富裕作为为人民谋幸福的着力点，不断夯实党长期执政基础。（2021年8月17日，习近平在中央财经委员会第十次会议上的讲话）</a:t>
            </a:r>
            <a:endParaRPr lang="zh-CN" altLang="en-US"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50000"/>
              </a:lnSpc>
              <a:defRPr/>
            </a:pPr>
            <a:r>
              <a:rPr lang="zh-CN" altLang="en-US" sz="2000" dirty="0">
                <a:solidFill>
                  <a:schemeClr val="tx1"/>
                </a:solidFill>
                <a:latin typeface="微软雅黑" panose="020B0503020204020204" pitchFamily="34" charset="-122"/>
                <a:ea typeface="微软雅黑" panose="020B0503020204020204" pitchFamily="34" charset="-122"/>
              </a:rPr>
              <a:t>中国式现代化是全体人民共同富裕的现代化。共同富裕是中国特色社会主义的本质要求，也是一个长期的历史过程。我们坚持把实现人民对美好生活的向往作为现代化建设的出发点和落脚点，着力维护和促进社会公平正义，着力促进全体人民共同富裕，坚决防止两极分化。（2022年</a:t>
            </a:r>
            <a:r>
              <a:rPr lang="en-US" altLang="zh-CN" sz="2000" dirty="0">
                <a:solidFill>
                  <a:schemeClr val="tx1"/>
                </a:solidFill>
                <a:latin typeface="微软雅黑" panose="020B0503020204020204" pitchFamily="34" charset="-122"/>
                <a:ea typeface="微软雅黑" panose="020B0503020204020204" pitchFamily="34" charset="-122"/>
              </a:rPr>
              <a:t>10</a:t>
            </a:r>
            <a:r>
              <a:rPr lang="zh-CN" altLang="en-US" sz="2000" dirty="0">
                <a:solidFill>
                  <a:schemeClr val="tx1"/>
                </a:solidFill>
                <a:latin typeface="微软雅黑" panose="020B0503020204020204" pitchFamily="34" charset="-122"/>
                <a:ea typeface="微软雅黑" panose="020B0503020204020204" pitchFamily="34" charset="-122"/>
              </a:rPr>
              <a:t>月</a:t>
            </a:r>
            <a:r>
              <a:rPr lang="en-US" altLang="zh-CN" sz="2000" dirty="0">
                <a:solidFill>
                  <a:schemeClr val="tx1"/>
                </a:solidFill>
                <a:latin typeface="微软雅黑" panose="020B0503020204020204" pitchFamily="34" charset="-122"/>
                <a:ea typeface="微软雅黑" panose="020B0503020204020204" pitchFamily="34" charset="-122"/>
              </a:rPr>
              <a:t>16</a:t>
            </a:r>
            <a:r>
              <a:rPr lang="zh-CN" altLang="en-US" sz="2000" dirty="0">
                <a:solidFill>
                  <a:schemeClr val="tx1"/>
                </a:solidFill>
                <a:latin typeface="微软雅黑" panose="020B0503020204020204" pitchFamily="34" charset="-122"/>
                <a:ea typeface="微软雅黑" panose="020B0503020204020204" pitchFamily="34" charset="-122"/>
              </a:rPr>
              <a:t>日，习近平在中国共产党第二十次全国代表大会上的讲话）</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700655" y="43116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习近平总书记关于共同富裕方面的重要论述</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681355"/>
            <a:ext cx="10726420" cy="58635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015365" y="951230"/>
            <a:ext cx="10129520" cy="5692775"/>
          </a:xfrm>
          <a:prstGeom prst="rect">
            <a:avLst/>
          </a:prstGeom>
          <a:noFill/>
        </p:spPr>
        <p:txBody>
          <a:bodyPr wrap="square">
            <a:spAutoFit/>
          </a:bodyPr>
          <a:lstStyle/>
          <a:p>
            <a:pPr lvl="0" indent="467995" algn="just">
              <a:lnSpc>
                <a:spcPct val="140000"/>
              </a:lnSpc>
              <a:spcBef>
                <a:spcPts val="0"/>
              </a:spcBef>
              <a:spcAft>
                <a:spcPts val="0"/>
              </a:spcAft>
              <a:defRPr/>
            </a:pPr>
            <a:r>
              <a:rPr lang="zh-CN" altLang="en-US" sz="2000" dirty="0">
                <a:solidFill>
                  <a:srgbClr val="C00000"/>
                </a:solidFill>
                <a:latin typeface="微软雅黑" panose="020B0503020204020204" pitchFamily="34" charset="-122"/>
                <a:ea typeface="微软雅黑" panose="020B0503020204020204" pitchFamily="34" charset="-122"/>
              </a:rPr>
              <a:t>把“蛋糕”做大做好、切好分好</a:t>
            </a:r>
            <a:endParaRPr lang="zh-CN" altLang="en-US" sz="2000" dirty="0">
              <a:solidFill>
                <a:srgbClr val="C00000"/>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zh-CN" altLang="en-US" sz="2000" dirty="0">
                <a:solidFill>
                  <a:schemeClr val="tx1"/>
                </a:solidFill>
                <a:latin typeface="微软雅黑" panose="020B0503020204020204" pitchFamily="34" charset="-122"/>
                <a:ea typeface="微软雅黑" panose="020B0503020204020204" pitchFamily="34" charset="-122"/>
              </a:rPr>
              <a:t>促进全体人民共同富裕是一项长期任务，也是一项现实任务，急不得，也等不得，必须摆在更加重要的位置，脚踏实地，久久为功，向着这个目标作出更加积极有为的努力。（2021年1月28日，习近平在十九届中央政治局第二十七次集体学习时的讲话）</a:t>
            </a:r>
            <a:endParaRPr lang="zh-CN" altLang="en-US"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zh-CN" altLang="en-US" sz="2000" dirty="0">
                <a:solidFill>
                  <a:schemeClr val="tx1"/>
                </a:solidFill>
                <a:latin typeface="微软雅黑" panose="020B0503020204020204" pitchFamily="34" charset="-122"/>
                <a:ea typeface="微软雅黑" panose="020B0503020204020204" pitchFamily="34" charset="-122"/>
              </a:rPr>
              <a:t>我们要实现14亿人共同富裕，必须脚踏实地、久久为功，不是所有人都同时富裕，也不是所有地区同时达到一个富裕水准，不同人群不仅实现富裕的程度有高有低，时间上也会有先有后，不同地区富裕程度还会存在一定差异，不可能齐头并进。这是一个在动态中向前发展的过程，要持续推动，不断取得成效。（2021年8月17日，习近平在中央财经委员会第十次会议上的讲话）</a:t>
            </a:r>
            <a:endParaRPr lang="zh-CN" altLang="en-US"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zh-CN" altLang="en-US" sz="2000" dirty="0">
                <a:solidFill>
                  <a:schemeClr val="tx1"/>
                </a:solidFill>
                <a:latin typeface="微软雅黑" panose="020B0503020204020204" pitchFamily="34" charset="-122"/>
                <a:ea typeface="微软雅黑" panose="020B0503020204020204" pitchFamily="34" charset="-122"/>
              </a:rPr>
              <a:t>实现共同富裕的目标，首先要通过全国人民共同奋斗把“蛋糕”做大做好，然后通过合理的制度安排正确处理增长和分配关系，把“蛋糕”切好分好。这是一个长期的历史过程，我们要创造条件、完善制度，稳步朝着这个目标迈进。（2021年12月8日，习近平在中央经济工作会议上的讲话）</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700655" y="33083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习近平总书记关于共同富裕方面的重要论述</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67">
                                            <p:txEl>
                                              <p:pRg st="3" end="3"/>
                                            </p:txEl>
                                          </p:spTgt>
                                        </p:tgtEl>
                                        <p:attrNameLst>
                                          <p:attrName>style.visibility</p:attrName>
                                        </p:attrNameLst>
                                      </p:cBhvr>
                                      <p:to>
                                        <p:strVal val="visible"/>
                                      </p:to>
                                    </p:set>
                                    <p:anim calcmode="lin" valueType="num">
                                      <p:cBhvr additive="base">
                                        <p:cTn id="32" dur="500"/>
                                        <p:tgtEl>
                                          <p:spTgt spid="67">
                                            <p:txEl>
                                              <p:pRg st="3" end="3"/>
                                            </p:txEl>
                                          </p:spTgt>
                                        </p:tgtEl>
                                        <p:attrNameLst>
                                          <p:attrName>ppt_y</p:attrName>
                                        </p:attrNameLst>
                                      </p:cBhvr>
                                      <p:tavLst>
                                        <p:tav tm="0">
                                          <p:val>
                                            <p:strVal val="#ppt_y+#ppt_h*1.125000"/>
                                          </p:val>
                                        </p:tav>
                                        <p:tav tm="100000">
                                          <p:val>
                                            <p:strVal val="#ppt_y"/>
                                          </p:val>
                                        </p:tav>
                                      </p:tavLst>
                                    </p:anim>
                                    <p:animEffect transition="in" filter="wipe(up)">
                                      <p:cBhvr>
                                        <p:cTn id="33" dur="500"/>
                                        <p:tgtEl>
                                          <p:spTgt spid="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43412"/>
          <a:stretch>
            <a:fillRect/>
          </a:stretch>
        </p:blipFill>
        <p:spPr>
          <a:xfrm>
            <a:off x="0" y="2128339"/>
            <a:ext cx="12185649" cy="4729661"/>
          </a:xfrm>
          <a:prstGeom prst="rect">
            <a:avLst/>
          </a:prstGeom>
        </p:spPr>
      </p:pic>
      <p:sp>
        <p:nvSpPr>
          <p:cNvPr id="2" name="矩形 1"/>
          <p:cNvSpPr/>
          <p:nvPr/>
        </p:nvSpPr>
        <p:spPr>
          <a:xfrm>
            <a:off x="0" y="-268019"/>
            <a:ext cx="12192000" cy="2466974"/>
          </a:xfrm>
          <a:prstGeom prst="rect">
            <a:avLst/>
          </a:prstGeom>
          <a:gradFill flip="none" rotWithShape="1">
            <a:gsLst>
              <a:gs pos="18000">
                <a:srgbClr val="0186D4"/>
              </a:gs>
              <a:gs pos="0">
                <a:srgbClr val="0188D9"/>
              </a:gs>
              <a:gs pos="100000">
                <a:srgbClr val="248CD9"/>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1551649" y="1199366"/>
            <a:ext cx="9855240" cy="1700444"/>
          </a:xfrm>
          <a:prstGeom prst="rect">
            <a:avLst/>
          </a:prstGeom>
          <a:noFill/>
          <a:ln w="38100">
            <a:gradFill flip="none" rotWithShape="1">
              <a:gsLst>
                <a:gs pos="0">
                  <a:schemeClr val="bg1">
                    <a:alpha val="0"/>
                  </a:schemeClr>
                </a:gs>
                <a:gs pos="100000">
                  <a:schemeClr val="bg1"/>
                </a:gs>
              </a:gsLst>
              <a:path path="circle">
                <a:fillToRect l="100000" t="100000"/>
              </a:path>
              <a:tileRect r="-100000" b="-100000"/>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内容占位符 2"/>
          <p:cNvSpPr txBox="1">
            <a:spLocks noChangeArrowheads="1"/>
          </p:cNvSpPr>
          <p:nvPr/>
        </p:nvSpPr>
        <p:spPr bwMode="auto">
          <a:xfrm>
            <a:off x="2133324" y="1315469"/>
            <a:ext cx="8908722" cy="15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indent="504190" algn="just" eaLnBrk="1" fontAlgn="auto" hangingPunct="1">
              <a:lnSpc>
                <a:spcPct val="150000"/>
              </a:lnSpc>
              <a:spcBef>
                <a:spcPts val="0"/>
              </a:spcBef>
              <a:spcAft>
                <a:spcPts val="0"/>
              </a:spcAft>
              <a:buNone/>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明确中国特色社会主义事业总体布局是经济建设、政治建设、文化建设、社会建设、生态文明建设五位一体，战略布局是全面建设社会主义现代化国家、全面深化改革、全面依法治国、全面从严治党四个全面。</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 name="组合 20"/>
          <p:cNvGrpSpPr/>
          <p:nvPr/>
        </p:nvGrpSpPr>
        <p:grpSpPr>
          <a:xfrm>
            <a:off x="1096915" y="848057"/>
            <a:ext cx="909468" cy="985323"/>
            <a:chOff x="1483541" y="1314447"/>
            <a:chExt cx="1010559" cy="1094846"/>
          </a:xfrm>
        </p:grpSpPr>
        <p:sp>
          <p:nvSpPr>
            <p:cNvPr id="22" name="矩形 21"/>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3" name="矩形 22"/>
            <p:cNvSpPr/>
            <p:nvPr/>
          </p:nvSpPr>
          <p:spPr>
            <a:xfrm>
              <a:off x="1483541" y="1314447"/>
              <a:ext cx="718173" cy="718174"/>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四</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24" name="矩形 23"/>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grpSp>
        <p:nvGrpSpPr>
          <p:cNvPr id="13" name="组合 12"/>
          <p:cNvGrpSpPr/>
          <p:nvPr/>
        </p:nvGrpSpPr>
        <p:grpSpPr>
          <a:xfrm>
            <a:off x="-15876" y="3473420"/>
            <a:ext cx="12223753" cy="3390506"/>
            <a:chOff x="-25402" y="2590486"/>
            <a:chExt cx="12223753" cy="3765348"/>
          </a:xfrm>
        </p:grpSpPr>
        <p:sp>
          <p:nvSpPr>
            <p:cNvPr id="14" name="矩形 13"/>
            <p:cNvSpPr/>
            <p:nvPr/>
          </p:nvSpPr>
          <p:spPr>
            <a:xfrm rot="5400000">
              <a:off x="4206976" y="-1635541"/>
              <a:ext cx="3765348" cy="12217402"/>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innerShdw blurRad="177800" dist="152400" dir="10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cxnSp>
          <p:nvCxnSpPr>
            <p:cNvPr id="15" name="直接连接符 14"/>
            <p:cNvCxnSpPr/>
            <p:nvPr/>
          </p:nvCxnSpPr>
          <p:spPr>
            <a:xfrm>
              <a:off x="-25402" y="6250789"/>
              <a:ext cx="12217402" cy="0"/>
            </a:xfrm>
            <a:prstGeom prst="line">
              <a:avLst/>
            </a:prstGeom>
            <a:ln w="25400">
              <a:gradFill flip="none" rotWithShape="1">
                <a:gsLst>
                  <a:gs pos="0">
                    <a:srgbClr val="AA241D">
                      <a:alpha val="0"/>
                    </a:srgbClr>
                  </a:gs>
                  <a:gs pos="54000">
                    <a:srgbClr val="FFF8C1"/>
                  </a:gs>
                  <a:gs pos="100000">
                    <a:srgbClr val="AA241D">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内容占位符 2"/>
          <p:cNvSpPr txBox="1">
            <a:spLocks noChangeArrowheads="1"/>
          </p:cNvSpPr>
          <p:nvPr/>
        </p:nvSpPr>
        <p:spPr bwMode="auto">
          <a:xfrm>
            <a:off x="1420080" y="3780948"/>
            <a:ext cx="9855240" cy="266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indent="467995" algn="just" eaLnBrk="1" fontAlgn="auto" hangingPunct="1">
              <a:lnSpc>
                <a:spcPct val="150000"/>
              </a:lnSpc>
              <a:spcBef>
                <a:spcPts val="0"/>
              </a:spcBef>
              <a:spcAft>
                <a:spcPts val="0"/>
              </a:spcAft>
              <a:buNone/>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这里需要特别注意“四个全面”战略布局的变化。十九大报告在谈到这个明确时，“四个全面”战略布局中的战略目标是“全面建成小康社会”，</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决议</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明确将“全面建成小康社会”替换为“全面建设社会主义现代化国家”。这就意味着：十八大之后提出的“四个全面”战略布局在新发展阶段被赋予新的时代内容，并非因为全面建成小康社会的目标已经实现而过时，而是因为这是必须长期坚持的战略布局。</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17" name="直接连接符 16"/>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三、新课题呼唤新思想</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20" name="直接连接符 19"/>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250"/>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6550"/>
                            </p:stCondLst>
                            <p:childTnLst>
                              <p:par>
                                <p:cTn id="17" presetID="42" presetClass="entr" presetSubtype="0"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iterate type="wd">
                                    <p:tmPct val="10000"/>
                                  </p:iterate>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2192000" cy="6858000"/>
            <a:chOff x="0" y="0"/>
            <a:chExt cx="12192000" cy="6858000"/>
          </a:xfrm>
        </p:grpSpPr>
        <p:sp>
          <p:nvSpPr>
            <p:cNvPr id="4" name="矩形 3"/>
            <p:cNvSpPr/>
            <p:nvPr/>
          </p:nvSpPr>
          <p:spPr>
            <a:xfrm>
              <a:off x="0" y="0"/>
              <a:ext cx="12192000" cy="2033752"/>
            </a:xfrm>
            <a:prstGeom prst="rect">
              <a:avLst/>
            </a:prstGeom>
            <a:gradFill>
              <a:gsLst>
                <a:gs pos="82000">
                  <a:srgbClr val="7AA3FB"/>
                </a:gs>
                <a:gs pos="35000">
                  <a:srgbClr val="6F97F4"/>
                </a:gs>
                <a:gs pos="28000">
                  <a:srgbClr val="87A3F7"/>
                </a:gs>
                <a:gs pos="0">
                  <a:srgbClr val="C8CCF2"/>
                </a:gs>
                <a:gs pos="54000">
                  <a:srgbClr val="5585EB"/>
                </a:gs>
                <a:gs pos="100000">
                  <a:srgbClr val="739CF4"/>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河边的城市&#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766047"/>
              <a:ext cx="12192000" cy="5091953"/>
            </a:xfrm>
            <a:prstGeom prst="rect">
              <a:avLst/>
            </a:prstGeom>
          </p:spPr>
        </p:pic>
      </p:grpSp>
      <p:sp>
        <p:nvSpPr>
          <p:cNvPr id="5" name="iśľiḍè"/>
          <p:cNvSpPr txBox="1"/>
          <p:nvPr/>
        </p:nvSpPr>
        <p:spPr>
          <a:xfrm>
            <a:off x="2000865" y="1465024"/>
            <a:ext cx="8349742" cy="961289"/>
          </a:xfrm>
          <a:prstGeom prst="rect">
            <a:avLst/>
          </a:prstGeom>
          <a:noFill/>
        </p:spPr>
        <p:txBody>
          <a:bodyPr wrap="square" rtlCol="0">
            <a:spAutoFit/>
          </a:bodyPr>
          <a:lstStyle/>
          <a:p>
            <a:pPr indent="467995"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明确全面深化改革总目标是完善和发展中国特色社会主义制度、推进国家治理体系和治理能力现代化。</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矩形 27"/>
          <p:cNvSpPr/>
          <p:nvPr/>
        </p:nvSpPr>
        <p:spPr>
          <a:xfrm flipH="1">
            <a:off x="1551648" y="1199366"/>
            <a:ext cx="9002052" cy="1493064"/>
          </a:xfrm>
          <a:prstGeom prst="rect">
            <a:avLst/>
          </a:prstGeom>
          <a:noFill/>
          <a:ln w="38100">
            <a:gradFill flip="none" rotWithShape="1">
              <a:gsLst>
                <a:gs pos="0">
                  <a:schemeClr val="bg1">
                    <a:alpha val="0"/>
                  </a:schemeClr>
                </a:gs>
                <a:gs pos="100000">
                  <a:schemeClr val="bg1"/>
                </a:gs>
              </a:gsLst>
              <a:path path="circle">
                <a:fillToRect l="100000" t="100000"/>
              </a:path>
              <a:tileRect r="-100000" b="-100000"/>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p:cNvGrpSpPr/>
          <p:nvPr/>
        </p:nvGrpSpPr>
        <p:grpSpPr>
          <a:xfrm>
            <a:off x="1096915" y="848057"/>
            <a:ext cx="909468" cy="985323"/>
            <a:chOff x="1483541" y="1314447"/>
            <a:chExt cx="1010559" cy="1094846"/>
          </a:xfrm>
        </p:grpSpPr>
        <p:sp>
          <p:nvSpPr>
            <p:cNvPr id="31" name="矩形 30"/>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32" name="矩形 31"/>
            <p:cNvSpPr/>
            <p:nvPr/>
          </p:nvSpPr>
          <p:spPr>
            <a:xfrm>
              <a:off x="1483541" y="1314447"/>
              <a:ext cx="718173" cy="718174"/>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五</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33" name="矩形 32"/>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35" name="直接连接符 34"/>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三、新课题呼唤新思想</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37" name="直接连接符 36"/>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flipH="1">
            <a:off x="4572005" y="3723399"/>
            <a:ext cx="7619995" cy="2586548"/>
          </a:xfrm>
          <a:prstGeom prst="rect">
            <a:avLst/>
          </a:prstGeom>
          <a:gradFill flip="none" rotWithShape="1">
            <a:gsLst>
              <a:gs pos="100000">
                <a:schemeClr val="bg1">
                  <a:alpha val="0"/>
                </a:schemeClr>
              </a:gs>
              <a:gs pos="87000">
                <a:srgbClr val="FFFFFF">
                  <a:alpha val="50000"/>
                </a:srgbClr>
              </a:gs>
              <a:gs pos="0">
                <a:schemeClr val="bg1"/>
              </a:gs>
            </a:gsLst>
            <a:lin ang="1080000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内容占位符 2"/>
          <p:cNvSpPr txBox="1">
            <a:spLocks noChangeArrowheads="1"/>
          </p:cNvSpPr>
          <p:nvPr/>
        </p:nvSpPr>
        <p:spPr bwMode="auto">
          <a:xfrm>
            <a:off x="4712335" y="4110990"/>
            <a:ext cx="4979670" cy="219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indent="0" algn="just" eaLnBrk="1" fontAlgn="auto" hangingPunct="1">
              <a:lnSpc>
                <a:spcPct val="150000"/>
              </a:lnSpc>
              <a:spcBef>
                <a:spcPts val="0"/>
              </a:spcBef>
              <a:spcAft>
                <a:spcPts val="0"/>
              </a:spcAft>
              <a:buNone/>
              <a:defRPr/>
            </a:pPr>
            <a:r>
              <a:rPr lang="zh-CN" altLang="en-US" sz="2000" b="1" dirty="0">
                <a:solidFill>
                  <a:srgbClr val="381B09"/>
                </a:solidFill>
                <a:latin typeface="微软雅黑" panose="020B0503020204020204" pitchFamily="34" charset="-122"/>
                <a:ea typeface="微软雅黑" panose="020B0503020204020204" pitchFamily="34" charset="-122"/>
                <a:cs typeface="+mn-cs"/>
              </a:rPr>
              <a:t>       把握这个明确，还需要深入学习习近平总书记关于全面深化改革的系列重要论述。</a:t>
            </a:r>
            <a:endParaRPr lang="zh-CN" altLang="en-US" sz="2000" b="1" dirty="0">
              <a:solidFill>
                <a:srgbClr val="381B09"/>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75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500"/>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4449"/>
                            </p:stCondLst>
                            <p:childTnLst>
                              <p:par>
                                <p:cTn id="17" presetID="22" presetClass="entr" presetSubtype="2" fill="hold" grpId="0" nodeType="afterEffect">
                                  <p:stCondLst>
                                    <p:cond delay="25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250"/>
                                  </p:stCondLst>
                                  <p:iterate type="wd">
                                    <p:tmPct val="10000"/>
                                  </p:iterate>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2" grpId="0" bldLvl="0" animBg="1"/>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681355"/>
            <a:ext cx="10726420" cy="58635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015365" y="1274445"/>
            <a:ext cx="10129520" cy="5131435"/>
          </a:xfrm>
          <a:prstGeom prst="rect">
            <a:avLst/>
          </a:prstGeom>
          <a:noFill/>
        </p:spPr>
        <p:txBody>
          <a:bodyPr wrap="square">
            <a:spAutoFit/>
          </a:bodyPr>
          <a:lstStyle/>
          <a:p>
            <a:pPr lvl="0" indent="467995" algn="just">
              <a:lnSpc>
                <a:spcPct val="140000"/>
              </a:lnSpc>
              <a:spcBef>
                <a:spcPts val="0"/>
              </a:spcBef>
              <a:spcAft>
                <a:spcPts val="0"/>
              </a:spcAft>
              <a:defRPr/>
            </a:pPr>
            <a:r>
              <a:rPr lang="zh-CN" altLang="en-US" sz="2000" dirty="0">
                <a:solidFill>
                  <a:srgbClr val="C00000"/>
                </a:solidFill>
                <a:latin typeface="微软雅黑" panose="020B0503020204020204" pitchFamily="34" charset="-122"/>
                <a:ea typeface="微软雅黑" panose="020B0503020204020204" pitchFamily="34" charset="-122"/>
              </a:rPr>
              <a:t>改革开放是决定当代中国命运的关键一招，也是实现中华民族伟大复兴的关键一招</a:t>
            </a:r>
            <a:endParaRPr lang="zh-CN" altLang="en-US" sz="2000" dirty="0">
              <a:solidFill>
                <a:srgbClr val="C00000"/>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zh-CN" altLang="en-US" sz="2000" dirty="0">
                <a:solidFill>
                  <a:schemeClr val="tx1"/>
                </a:solidFill>
                <a:latin typeface="微软雅黑" panose="020B0503020204020204" pitchFamily="34" charset="-122"/>
                <a:ea typeface="微软雅黑" panose="020B0503020204020204" pitchFamily="34" charset="-122"/>
              </a:rPr>
              <a:t>坚持全面深化改革。只有社会主义才能救中国，只有改革开放才能发展中国、发展社会主义、发展马克思主义。必须坚持和完善中国特色社会主义制度，不断推进国家治理体系和治理能力现代化，坚决破除一切不合时宜的思想观念和体制机制弊端，突破利益固化的藩篱，吸收人类文明有益成果，构建系统完备、科学规范、运行有效的制度体系，充分发挥我国社会主义制度优越性。　</a:t>
            </a:r>
            <a:r>
              <a:rPr lang="zh-CN" altLang="en-US" dirty="0">
                <a:solidFill>
                  <a:schemeClr val="tx1"/>
                </a:solidFill>
                <a:latin typeface="微软雅黑" panose="020B0503020204020204" pitchFamily="34" charset="-122"/>
                <a:ea typeface="微软雅黑" panose="020B0503020204020204" pitchFamily="34" charset="-122"/>
              </a:rPr>
              <a:t>——《在中国共产党第十九次全国代表大会上的报告》（2017年10月18日）</a:t>
            </a:r>
            <a:endParaRPr lang="zh-CN" altLang="en-US"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altLang="zh-CN"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sym typeface="+mn-ea"/>
              </a:rPr>
              <a:t>党的十九大围绕党和国家事业发展新要求，对全面深化改革提出了新任务。全党同志必须牢记，改革开放是决定当代中国命运的关键一招，也是决定实现“两个一百年”奋斗目标、实现中华民族伟大复兴的关键一招。</a:t>
            </a:r>
            <a:r>
              <a:rPr lang="zh-CN" altLang="en-US" dirty="0">
                <a:latin typeface="微软雅黑" panose="020B0503020204020204" pitchFamily="34" charset="-122"/>
                <a:ea typeface="微软雅黑" panose="020B0503020204020204" pitchFamily="34" charset="-122"/>
                <a:sym typeface="+mn-ea"/>
              </a:rPr>
              <a:t>——《在党的十九届一中全会上的讲话》（2017年10月25日）</a:t>
            </a:r>
            <a:endParaRPr lang="zh-CN" altLang="en-US"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700655" y="33083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习近平总书记关于全面深化改革的重要论述</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71195" y="1704340"/>
            <a:ext cx="10849610" cy="3448685"/>
          </a:xfrm>
          <a:prstGeom prst="rect">
            <a:avLst/>
          </a:prstGeom>
          <a:noFill/>
        </p:spPr>
        <p:txBody>
          <a:bodyPr wrap="square" rtlCol="0" anchor="t">
            <a:spAutoFit/>
          </a:bodyPr>
          <a:p>
            <a:pPr indent="457200" fontAlgn="auto">
              <a:lnSpc>
                <a:spcPct val="130000"/>
              </a:lnSpc>
            </a:pPr>
            <a:r>
              <a:rPr lang="zh-CN" altLang="en-US" sz="2400">
                <a:sym typeface="+mn-ea"/>
              </a:rPr>
              <a:t>二是要</a:t>
            </a:r>
            <a:r>
              <a:rPr lang="zh-CN" altLang="en-US" sz="2400">
                <a:solidFill>
                  <a:srgbClr val="C00000"/>
                </a:solidFill>
                <a:sym typeface="+mn-ea"/>
              </a:rPr>
              <a:t>同研究重大理论和实际问题结合起来</a:t>
            </a:r>
            <a:r>
              <a:rPr lang="zh-CN" altLang="en-US" sz="2400">
                <a:sym typeface="+mn-ea"/>
              </a:rPr>
              <a:t>。理论联系实际是马克思主义最重要的方法论原则之一。理解和把握中国特色社会主义理论体系，要在掌握相关理论、观点和知识的基础上，加强对中国特色社会主义重大问题的研究和思考。学习这门课程，必须增强对基本原理的理解和把握，强化</a:t>
            </a:r>
            <a:r>
              <a:rPr lang="zh-CN" altLang="en-US" sz="2400">
                <a:solidFill>
                  <a:srgbClr val="C00000"/>
                </a:solidFill>
                <a:sym typeface="+mn-ea"/>
              </a:rPr>
              <a:t>问题意识</a:t>
            </a:r>
            <a:r>
              <a:rPr lang="zh-CN" altLang="en-US" sz="2400">
                <a:sym typeface="+mn-ea"/>
              </a:rPr>
              <a:t>，深入研究</a:t>
            </a:r>
            <a:r>
              <a:rPr lang="zh-CN" altLang="en-US" sz="2400">
                <a:solidFill>
                  <a:srgbClr val="C00000"/>
                </a:solidFill>
                <a:sym typeface="+mn-ea"/>
              </a:rPr>
              <a:t>改革开放和现代化建设面临的重大理论和实际问题</a:t>
            </a:r>
            <a:r>
              <a:rPr lang="zh-CN" altLang="en-US" sz="2400">
                <a:sym typeface="+mn-ea"/>
              </a:rPr>
              <a:t>，不断提高分析问题和解决问题的能力。</a:t>
            </a:r>
            <a:endParaRPr lang="zh-CN" altLang="en-US" sz="2400"/>
          </a:p>
          <a:p>
            <a:pPr indent="457200" fontAlgn="auto">
              <a:lnSpc>
                <a:spcPct val="130000"/>
              </a:lnSpc>
            </a:pP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681355"/>
            <a:ext cx="10726420" cy="58635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015365" y="1170940"/>
            <a:ext cx="10129520" cy="5185410"/>
          </a:xfrm>
          <a:prstGeom prst="rect">
            <a:avLst/>
          </a:prstGeom>
          <a:noFill/>
        </p:spPr>
        <p:txBody>
          <a:bodyPr wrap="square">
            <a:noAutofit/>
          </a:bodyPr>
          <a:lstStyle/>
          <a:p>
            <a:pPr lvl="0" indent="467995" algn="just">
              <a:lnSpc>
                <a:spcPct val="140000"/>
              </a:lnSpc>
              <a:spcBef>
                <a:spcPts val="0"/>
              </a:spcBef>
              <a:spcAft>
                <a:spcPts val="0"/>
              </a:spcAft>
              <a:defRPr/>
            </a:pPr>
            <a:r>
              <a:rPr lang="zh-CN" altLang="en-US" sz="2000" dirty="0">
                <a:solidFill>
                  <a:srgbClr val="C00000"/>
                </a:solidFill>
                <a:latin typeface="微软雅黑" panose="020B0503020204020204" pitchFamily="34" charset="-122"/>
                <a:ea typeface="微软雅黑" panose="020B0503020204020204" pitchFamily="34" charset="-122"/>
              </a:rPr>
              <a:t>坚定不移全面深化改革，不断增强人民获得感、幸福感、安全感</a:t>
            </a:r>
            <a:endParaRPr lang="zh-CN" altLang="en-US" sz="2000" dirty="0">
              <a:solidFill>
                <a:srgbClr val="C00000"/>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zh-CN" altLang="en-US" sz="2000" dirty="0">
                <a:solidFill>
                  <a:schemeClr val="tx1"/>
                </a:solidFill>
                <a:latin typeface="微软雅黑" panose="020B0503020204020204" pitchFamily="34" charset="-122"/>
                <a:ea typeface="微软雅黑" panose="020B0503020204020204" pitchFamily="34" charset="-122"/>
              </a:rPr>
              <a:t>要通过深化改革、创新驱动，提高经济发展质量和效益，生产出更多更好的物质精神产品，不断满足人民日益增长的物质文化需要。要全面调动人的积极性、主动性、创造性，为各行业各方面的劳动者、企业家、创新人才、各级干部创造发挥作用的舞台和环境。</a:t>
            </a:r>
            <a:r>
              <a:rPr lang="zh-CN" altLang="en-US" dirty="0">
                <a:solidFill>
                  <a:schemeClr val="tx1"/>
                </a:solidFill>
                <a:latin typeface="微软雅黑" panose="020B0503020204020204" pitchFamily="34" charset="-122"/>
                <a:ea typeface="微软雅黑" panose="020B0503020204020204" pitchFamily="34" charset="-122"/>
              </a:rPr>
              <a:t>——《在省部级主要领导干部学习贯彻党的十八届五中全会精神专题研讨班上的讲话》（2016年1月18日）</a:t>
            </a:r>
            <a:endParaRPr lang="zh-CN" altLang="en-US"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zh-CN" altLang="en-US" sz="2000" dirty="0">
                <a:solidFill>
                  <a:schemeClr val="tx1"/>
                </a:solidFill>
                <a:latin typeface="微软雅黑" panose="020B0503020204020204" pitchFamily="34" charset="-122"/>
                <a:ea typeface="微软雅黑" panose="020B0503020204020204" pitchFamily="34" charset="-122"/>
              </a:rPr>
              <a:t>在新时代，中国人民将继续自强不息、自我革新，坚定不移全面深化改革，逢山开路，遇水架桥，敢于向顽瘴痼疾开刀，勇于突破利益固化藩篱，将改革进行到底。中国人民将继续大胆创新、推动发展，坚定不移贯彻以人民为中心的发展思想，落实新发展理念，建设现代化经济体系，深化供给侧结构性改革，加快实施创新驱动发展战略、乡村振兴战略、区域协调发展战略，推进精准扶贫、精准脱贫，促进社会公平正义，不断增强人民获得感、幸福感、安全感。</a:t>
            </a:r>
            <a:r>
              <a:rPr lang="zh-CN" altLang="en-US" dirty="0">
                <a:solidFill>
                  <a:schemeClr val="tx1"/>
                </a:solidFill>
                <a:latin typeface="微软雅黑" panose="020B0503020204020204" pitchFamily="34" charset="-122"/>
                <a:ea typeface="微软雅黑" panose="020B0503020204020204" pitchFamily="34" charset="-122"/>
              </a:rPr>
              <a:t>——《在博鳌亚洲论坛2018年年会开幕式上的主旨演讲》（2018年4月10日）</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700655" y="33083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习近平总书记关于全面深化改革的重要论述</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681355"/>
            <a:ext cx="10726420" cy="58635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015365" y="951230"/>
            <a:ext cx="10129520" cy="5605780"/>
          </a:xfrm>
          <a:prstGeom prst="rect">
            <a:avLst/>
          </a:prstGeom>
          <a:noFill/>
        </p:spPr>
        <p:txBody>
          <a:bodyPr wrap="square">
            <a:spAutoFit/>
          </a:bodyPr>
          <a:lstStyle/>
          <a:p>
            <a:pPr lvl="0" indent="467995" algn="just">
              <a:lnSpc>
                <a:spcPct val="140000"/>
              </a:lnSpc>
              <a:spcBef>
                <a:spcPts val="0"/>
              </a:spcBef>
              <a:spcAft>
                <a:spcPts val="0"/>
              </a:spcAft>
              <a:defRPr/>
            </a:pPr>
            <a:r>
              <a:rPr sz="2000" dirty="0">
                <a:solidFill>
                  <a:srgbClr val="C00000"/>
                </a:solidFill>
                <a:latin typeface="微软雅黑" panose="020B0503020204020204" pitchFamily="34" charset="-122"/>
                <a:ea typeface="微软雅黑" panose="020B0503020204020204" pitchFamily="34" charset="-122"/>
              </a:rPr>
              <a:t>坚持和加强党对全面深化改革的集中统一领导，为全面深化改革提供根本政治保证</a:t>
            </a:r>
            <a:endParaRPr sz="2000" dirty="0">
              <a:solidFill>
                <a:srgbClr val="C00000"/>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sz="2000" dirty="0">
                <a:solidFill>
                  <a:schemeClr val="tx1"/>
                </a:solidFill>
                <a:latin typeface="微软雅黑" panose="020B0503020204020204" pitchFamily="34" charset="-122"/>
                <a:ea typeface="微软雅黑" panose="020B0503020204020204" pitchFamily="34" charset="-122"/>
              </a:rPr>
              <a:t>把中央全面深化改革领导小组改为委员会，是健全党对重大工作领导体制机制的一项重要举措。要完善科学领导和决策、有效管理和执行的体制机制，加强战略研究、统筹规划、综合协调、整体推进，加强对地方和部门工作的指导。各级党委要加强对改革工作的领导，强化组织协调能力，确保党中央改革决策部署落到实处。</a:t>
            </a:r>
            <a:r>
              <a:rPr dirty="0">
                <a:solidFill>
                  <a:schemeClr val="tx1"/>
                </a:solidFill>
                <a:latin typeface="微软雅黑" panose="020B0503020204020204" pitchFamily="34" charset="-122"/>
                <a:ea typeface="微软雅黑" panose="020B0503020204020204" pitchFamily="34" charset="-122"/>
              </a:rPr>
              <a:t>——摘自习近平总书记主持召开中央全面深化改革委员会第一次会议并发表重要讲话新闻稿（2018年3月28日）</a:t>
            </a:r>
            <a:endParaRPr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sz="2000" dirty="0">
                <a:solidFill>
                  <a:schemeClr val="tx1"/>
                </a:solidFill>
                <a:latin typeface="微软雅黑" panose="020B0503020204020204" pitchFamily="34" charset="-122"/>
                <a:ea typeface="微软雅黑" panose="020B0503020204020204" pitchFamily="34" charset="-122"/>
              </a:rPr>
              <a:t>根据党的十九届三中全会部署，地方机构改革要抓紧启动、压茬推进。总的要求是，全面准确贯彻落实党中央关于机构改革的部署要求，坚决维护党中央权威和集中统一领导，确保上下贯通、执行有力；赋予省级及以下机构更多自主权，允许地方因地制宜设置机构和配置职能；严格各级党政机构限额管理，强化编制管理刚性约束；着眼于服务方便人民群众、符合基层事务特点，构建简约高效的基层管理体制；深化综合行政执法改革，完善市场监管和执法体制。</a:t>
            </a:r>
            <a:r>
              <a:rPr dirty="0">
                <a:solidFill>
                  <a:schemeClr val="tx1"/>
                </a:solidFill>
                <a:latin typeface="微软雅黑" panose="020B0503020204020204" pitchFamily="34" charset="-122"/>
                <a:ea typeface="微软雅黑" panose="020B0503020204020204" pitchFamily="34" charset="-122"/>
              </a:rPr>
              <a:t>——摘自习近平总书记主持召开中央全面深化改革委员会第二次会议并发表重要讲话新闻稿（2018年5月11日）</a:t>
            </a:r>
            <a:endParaRPr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700655" y="33083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习近平总书记关于全面深化改革的重要论述</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681355"/>
            <a:ext cx="10726420" cy="58635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882015" y="940435"/>
            <a:ext cx="10428605" cy="5605780"/>
          </a:xfrm>
          <a:prstGeom prst="rect">
            <a:avLst/>
          </a:prstGeom>
          <a:noFill/>
        </p:spPr>
        <p:txBody>
          <a:bodyPr wrap="square">
            <a:spAutoFit/>
          </a:bodyPr>
          <a:lstStyle/>
          <a:p>
            <a:pPr lvl="0" indent="467995" algn="just">
              <a:lnSpc>
                <a:spcPct val="140000"/>
              </a:lnSpc>
              <a:spcBef>
                <a:spcPts val="0"/>
              </a:spcBef>
              <a:spcAft>
                <a:spcPts val="0"/>
              </a:spcAft>
              <a:defRPr/>
            </a:pPr>
            <a:r>
              <a:rPr sz="2000" dirty="0">
                <a:solidFill>
                  <a:srgbClr val="C00000"/>
                </a:solidFill>
                <a:latin typeface="微软雅黑" panose="020B0503020204020204" pitchFamily="34" charset="-122"/>
                <a:ea typeface="微软雅黑" panose="020B0503020204020204" pitchFamily="34" charset="-122"/>
              </a:rPr>
              <a:t>党的纪律检查体制改革是全面深化改革的重要组成部分，是党要管党、从严治党的必然要求</a:t>
            </a:r>
            <a:endParaRPr sz="2000" dirty="0">
              <a:solidFill>
                <a:srgbClr val="C00000"/>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sz="2000" dirty="0">
                <a:solidFill>
                  <a:schemeClr val="tx1"/>
                </a:solidFill>
                <a:latin typeface="微软雅黑" panose="020B0503020204020204" pitchFamily="34" charset="-122"/>
                <a:ea typeface="微软雅黑" panose="020B0503020204020204" pitchFamily="34" charset="-122"/>
              </a:rPr>
              <a:t>深化国家监察体制改革，目的是加强党对反腐败工作的统一领导，实现对所有行使公权力的公职人员监察全覆盖。国家监察委员会就是中国特色的国家反腐败机构。国家监察委员会同中央纪委合署办公，履行纪检、监察两项职责，实行一套工作机构、两个机关名称。不再保留监察部、国家预防腐败局。这项改革是事关全局的重大政治体制改革，具有鲜明的中国特色，展现了我们党自我革命的勇气和担当，意义重大而深远。</a:t>
            </a:r>
            <a:r>
              <a:rPr dirty="0">
                <a:solidFill>
                  <a:schemeClr val="tx1"/>
                </a:solidFill>
                <a:latin typeface="微软雅黑" panose="020B0503020204020204" pitchFamily="34" charset="-122"/>
                <a:ea typeface="微软雅黑" panose="020B0503020204020204" pitchFamily="34" charset="-122"/>
              </a:rPr>
              <a:t>——摘自习近平总书记在党的十九届三中全会上关于深化党和国家机构改革方案的说明（2018年2月26日至28日）</a:t>
            </a:r>
            <a:endParaRPr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sz="2000" dirty="0">
                <a:solidFill>
                  <a:schemeClr val="tx1"/>
                </a:solidFill>
                <a:latin typeface="微软雅黑" panose="020B0503020204020204" pitchFamily="34" charset="-122"/>
                <a:ea typeface="微软雅黑" panose="020B0503020204020204" pitchFamily="34" charset="-122"/>
              </a:rPr>
              <a:t>推进中央纪委国家监委机关内设机构改革，是贯彻落实深化国家监察体制改革的一个实际举措。要坚持优化协同高效，推动机构、职能、人员全面融合，构建党统一指挥、全面覆盖、权威高效的国家监察体系。要强化自我监督，在内部形成相互制约的机制，把权力关进制度的笼子。</a:t>
            </a:r>
            <a:r>
              <a:rPr dirty="0">
                <a:solidFill>
                  <a:schemeClr val="tx1"/>
                </a:solidFill>
                <a:latin typeface="微软雅黑" panose="020B0503020204020204" pitchFamily="34" charset="-122"/>
                <a:ea typeface="微软雅黑" panose="020B0503020204020204" pitchFamily="34" charset="-122"/>
              </a:rPr>
              <a:t>——摘自习近平总书记主持召开中央全面深化改革委员会第一次会议并发表重要讲话新闻稿（2018年3月28日）</a:t>
            </a:r>
            <a:endParaRPr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700655" y="33083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习近平总书记关于全面深化改革的重要论述</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681355"/>
            <a:ext cx="10726420" cy="58635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015365" y="1668780"/>
            <a:ext cx="10129520" cy="3695700"/>
          </a:xfrm>
          <a:prstGeom prst="rect">
            <a:avLst/>
          </a:prstGeom>
          <a:noFill/>
        </p:spPr>
        <p:txBody>
          <a:bodyPr wrap="square">
            <a:noAutofit/>
          </a:bodyPr>
          <a:lstStyle/>
          <a:p>
            <a:pPr lvl="0" indent="467995" algn="just">
              <a:lnSpc>
                <a:spcPct val="140000"/>
              </a:lnSpc>
              <a:spcBef>
                <a:spcPts val="0"/>
              </a:spcBef>
              <a:spcAft>
                <a:spcPts val="0"/>
              </a:spcAft>
              <a:defRPr/>
            </a:pPr>
            <a:r>
              <a:rPr lang="zh-CN" altLang="en-US" sz="2000" dirty="0">
                <a:solidFill>
                  <a:srgbClr val="C00000"/>
                </a:solidFill>
                <a:latin typeface="微软雅黑" panose="020B0503020204020204" pitchFamily="34" charset="-122"/>
                <a:ea typeface="微软雅黑" panose="020B0503020204020204" pitchFamily="34" charset="-122"/>
              </a:rPr>
              <a:t>党的十八大以来全面深化改革所推进的变革性实践、实现的突破性进展、取得的标志性成果</a:t>
            </a:r>
            <a:endParaRPr lang="zh-CN" altLang="en-US" sz="2000" dirty="0">
              <a:solidFill>
                <a:srgbClr val="C00000"/>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zh-CN" altLang="en-US" sz="2000" dirty="0">
                <a:solidFill>
                  <a:schemeClr val="tx1"/>
                </a:solidFill>
                <a:latin typeface="微软雅黑" panose="020B0503020204020204" pitchFamily="34" charset="-122"/>
                <a:ea typeface="微软雅黑" panose="020B0503020204020204" pitchFamily="34" charset="-122"/>
              </a:rPr>
              <a:t>我们以巨大的政治勇气全面深化改革，打响改革攻坚战，加强改革顶层设计，敢于突进深水区，敢于啃硬骨头，敢于涉险滩，敢于面对新矛盾新挑战，冲破思想观念束缚，突破利益固化藩篱，坚决破除各方面体制机制弊端，各领域基础性制度框架基本建立，许多领域实现历史性变革、系统性重塑、整体性重构，新一轮党和国家机构改革全面完成，中国特色社会主义制度更加成熟更加定型，国家治理体系和治理能力现代化水平明显提高。</a:t>
            </a:r>
            <a:r>
              <a:rPr lang="zh-CN" altLang="en-US" dirty="0">
                <a:latin typeface="微软雅黑" panose="020B0503020204020204" pitchFamily="34" charset="-122"/>
                <a:ea typeface="微软雅黑" panose="020B0503020204020204" pitchFamily="34" charset="-122"/>
                <a:sym typeface="+mn-ea"/>
              </a:rPr>
              <a:t>——</a:t>
            </a:r>
            <a:r>
              <a:rPr dirty="0">
                <a:latin typeface="微软雅黑" panose="020B0503020204020204" pitchFamily="34" charset="-122"/>
                <a:ea typeface="微软雅黑" panose="020B0503020204020204" pitchFamily="34" charset="-122"/>
                <a:sym typeface="+mn-ea"/>
              </a:rPr>
              <a:t>摘自</a:t>
            </a:r>
            <a:r>
              <a:rPr lang="zh-CN" altLang="en-US" dirty="0">
                <a:latin typeface="微软雅黑" panose="020B0503020204020204" pitchFamily="34" charset="-122"/>
                <a:ea typeface="微软雅黑" panose="020B0503020204020204" pitchFamily="34" charset="-122"/>
                <a:sym typeface="+mn-ea"/>
              </a:rPr>
              <a:t>习近平在中国共产党第二十次全国代表大会上的讲话（20</a:t>
            </a:r>
            <a:r>
              <a:rPr lang="en-US" altLang="zh-CN" dirty="0">
                <a:latin typeface="微软雅黑" panose="020B0503020204020204" pitchFamily="34" charset="-122"/>
                <a:ea typeface="微软雅黑" panose="020B0503020204020204" pitchFamily="34" charset="-122"/>
                <a:sym typeface="+mn-ea"/>
              </a:rPr>
              <a:t>22</a:t>
            </a:r>
            <a:r>
              <a:rPr lang="zh-CN" altLang="en-US" dirty="0">
                <a:latin typeface="微软雅黑" panose="020B0503020204020204" pitchFamily="34" charset="-122"/>
                <a:ea typeface="微软雅黑" panose="020B0503020204020204" pitchFamily="34" charset="-122"/>
                <a:sym typeface="+mn-ea"/>
              </a:rPr>
              <a:t>年10月</a:t>
            </a:r>
            <a:r>
              <a:rPr lang="en-US" altLang="zh-CN" dirty="0">
                <a:latin typeface="微软雅黑" panose="020B0503020204020204" pitchFamily="34" charset="-122"/>
                <a:ea typeface="微软雅黑" panose="020B0503020204020204" pitchFamily="34" charset="-122"/>
                <a:sym typeface="+mn-ea"/>
              </a:rPr>
              <a:t>16</a:t>
            </a:r>
            <a:r>
              <a:rPr lang="zh-CN" altLang="en-US" dirty="0">
                <a:latin typeface="微软雅黑" panose="020B0503020204020204" pitchFamily="34" charset="-122"/>
                <a:ea typeface="微软雅黑" panose="020B0503020204020204" pitchFamily="34" charset="-122"/>
                <a:sym typeface="+mn-ea"/>
              </a:rPr>
              <a:t>日）</a:t>
            </a:r>
            <a:endParaRPr lang="zh-CN" altLang="en-US"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700655" y="33083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习近平总书记关于全面深化改革的重要论述</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t="20890" b="15454"/>
          <a:stretch>
            <a:fillRect/>
          </a:stretch>
        </p:blipFill>
        <p:spPr>
          <a:xfrm>
            <a:off x="0" y="0"/>
            <a:ext cx="12192000" cy="6858000"/>
          </a:xfrm>
          <a:prstGeom prst="rect">
            <a:avLst/>
          </a:prstGeom>
        </p:spPr>
      </p:pic>
      <p:sp>
        <p:nvSpPr>
          <p:cNvPr id="35" name="矩形 34"/>
          <p:cNvSpPr/>
          <p:nvPr/>
        </p:nvSpPr>
        <p:spPr>
          <a:xfrm flipH="1">
            <a:off x="4572005" y="3723399"/>
            <a:ext cx="7619995" cy="2586548"/>
          </a:xfrm>
          <a:prstGeom prst="rect">
            <a:avLst/>
          </a:prstGeom>
          <a:gradFill flip="none" rotWithShape="1">
            <a:gsLst>
              <a:gs pos="100000">
                <a:schemeClr val="bg1">
                  <a:alpha val="0"/>
                </a:schemeClr>
              </a:gs>
              <a:gs pos="87000">
                <a:srgbClr val="FFFFFF">
                  <a:alpha val="50000"/>
                </a:srgbClr>
              </a:gs>
              <a:gs pos="0">
                <a:schemeClr val="bg1"/>
              </a:gs>
            </a:gsLst>
            <a:lin ang="10800000" scaled="1"/>
            <a:tileRect/>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flipH="1">
            <a:off x="1551648" y="1199366"/>
            <a:ext cx="9248177" cy="1493064"/>
          </a:xfrm>
          <a:prstGeom prst="rect">
            <a:avLst/>
          </a:prstGeom>
          <a:noFill/>
          <a:ln w="38100">
            <a:gradFill flip="none" rotWithShape="1">
              <a:gsLst>
                <a:gs pos="0">
                  <a:schemeClr val="bg1">
                    <a:alpha val="0"/>
                  </a:schemeClr>
                </a:gs>
                <a:gs pos="100000">
                  <a:schemeClr val="bg1"/>
                </a:gs>
              </a:gsLst>
              <a:path path="circle">
                <a:fillToRect l="100000" t="100000"/>
              </a:path>
              <a:tileRect r="-100000" b="-100000"/>
            </a:gradFill>
          </a:ln>
          <a:effectLst>
            <a:outerShdw blurRad="292100" algn="ctr" rotWithShape="0">
              <a:srgbClr val="C80F1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iśľiḍè"/>
          <p:cNvSpPr txBox="1"/>
          <p:nvPr/>
        </p:nvSpPr>
        <p:spPr>
          <a:xfrm>
            <a:off x="2144299" y="1453397"/>
            <a:ext cx="7865298" cy="961289"/>
          </a:xfrm>
          <a:prstGeom prst="rect">
            <a:avLst/>
          </a:prstGeom>
          <a:noFill/>
        </p:spPr>
        <p:txBody>
          <a:bodyPr wrap="square" rtlCol="0">
            <a:spAutoFit/>
          </a:bodyPr>
          <a:lstStyle/>
          <a:p>
            <a:pPr indent="467995" algn="just">
              <a:lnSpc>
                <a:spcPct val="150000"/>
              </a:lnSpc>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明确全面推进依法治国总目标是建设中国特色社会主义法治体系、建设社会主义法治国家。</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内容占位符 2"/>
          <p:cNvSpPr txBox="1">
            <a:spLocks noChangeArrowheads="1"/>
          </p:cNvSpPr>
          <p:nvPr/>
        </p:nvSpPr>
        <p:spPr bwMode="auto">
          <a:xfrm>
            <a:off x="4712335" y="3809365"/>
            <a:ext cx="5850890" cy="241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indent="0" algn="just" eaLnBrk="1" fontAlgn="auto" hangingPunct="1">
              <a:lnSpc>
                <a:spcPct val="150000"/>
              </a:lnSpc>
              <a:spcBef>
                <a:spcPts val="0"/>
              </a:spcBef>
              <a:spcAft>
                <a:spcPts val="0"/>
              </a:spcAft>
              <a:buNone/>
              <a:defRPr/>
            </a:pPr>
            <a:r>
              <a:rPr lang="zh-CN" altLang="en-US" sz="2000" b="1" dirty="0">
                <a:solidFill>
                  <a:srgbClr val="381B09"/>
                </a:solidFill>
                <a:latin typeface="微软雅黑" panose="020B0503020204020204" pitchFamily="34" charset="-122"/>
                <a:ea typeface="微软雅黑" panose="020B0503020204020204" pitchFamily="34" charset="-122"/>
                <a:cs typeface="+mn-cs"/>
              </a:rPr>
              <a:t>   </a:t>
            </a:r>
            <a:endParaRPr lang="zh-CN" altLang="en-US" sz="2000" b="1" dirty="0">
              <a:solidFill>
                <a:srgbClr val="381B09"/>
              </a:solidFill>
              <a:latin typeface="微软雅黑" panose="020B0503020204020204" pitchFamily="34" charset="-122"/>
              <a:ea typeface="微软雅黑" panose="020B0503020204020204" pitchFamily="34" charset="-122"/>
              <a:cs typeface="+mn-cs"/>
            </a:endParaRPr>
          </a:p>
          <a:p>
            <a:pPr marL="0" indent="0" algn="just" eaLnBrk="1" fontAlgn="auto" hangingPunct="1">
              <a:lnSpc>
                <a:spcPct val="150000"/>
              </a:lnSpc>
              <a:spcBef>
                <a:spcPts val="0"/>
              </a:spcBef>
              <a:spcAft>
                <a:spcPts val="0"/>
              </a:spcAft>
              <a:buNone/>
              <a:defRPr/>
            </a:pPr>
            <a:r>
              <a:rPr lang="zh-CN" altLang="en-US" sz="2000" b="1" dirty="0">
                <a:solidFill>
                  <a:srgbClr val="381B09"/>
                </a:solidFill>
                <a:latin typeface="微软雅黑" panose="020B0503020204020204" pitchFamily="34" charset="-122"/>
                <a:ea typeface="微软雅黑" panose="020B0503020204020204" pitchFamily="34" charset="-122"/>
                <a:cs typeface="+mn-cs"/>
              </a:rPr>
              <a:t>       准确把握这个明确，要特别关注习近平法治思想的主要内容，准确把握习近平法治思想的精髓要义。</a:t>
            </a:r>
            <a:endParaRPr lang="zh-CN" altLang="en-US" sz="2000" b="1" dirty="0">
              <a:solidFill>
                <a:srgbClr val="381B09"/>
              </a:solidFill>
              <a:latin typeface="微软雅黑" panose="020B0503020204020204" pitchFamily="34" charset="-122"/>
              <a:ea typeface="微软雅黑" panose="020B0503020204020204" pitchFamily="34" charset="-122"/>
              <a:cs typeface="+mn-cs"/>
            </a:endParaRPr>
          </a:p>
        </p:txBody>
      </p:sp>
      <p:grpSp>
        <p:nvGrpSpPr>
          <p:cNvPr id="20" name="组合 19"/>
          <p:cNvGrpSpPr/>
          <p:nvPr/>
        </p:nvGrpSpPr>
        <p:grpSpPr>
          <a:xfrm>
            <a:off x="1096915" y="848057"/>
            <a:ext cx="909468" cy="985323"/>
            <a:chOff x="1483541" y="1314447"/>
            <a:chExt cx="1010559" cy="1094846"/>
          </a:xfrm>
        </p:grpSpPr>
        <p:sp>
          <p:nvSpPr>
            <p:cNvPr id="21" name="矩形 20"/>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2" name="矩形 21"/>
            <p:cNvSpPr/>
            <p:nvPr/>
          </p:nvSpPr>
          <p:spPr>
            <a:xfrm>
              <a:off x="1483541" y="1314447"/>
              <a:ext cx="718173" cy="718174"/>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六</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23" name="矩形 22"/>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sp>
        <p:nvSpPr>
          <p:cNvPr id="30" name="矩形 29"/>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31" name="直接连接符 30"/>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三、新课题呼唤新思想</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33" name="直接连接符 32"/>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childTnLst>
                          </p:cTn>
                        </p:par>
                        <p:par>
                          <p:cTn id="12" fill="hold">
                            <p:stCondLst>
                              <p:cond delay="1250"/>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3950"/>
                            </p:stCondLst>
                            <p:childTnLst>
                              <p:par>
                                <p:cTn id="17" presetID="22" presetClass="entr" presetSubtype="2" fill="hold" grpId="0" nodeType="afterEffect">
                                  <p:stCondLst>
                                    <p:cond delay="250"/>
                                  </p:stCondLst>
                                  <p:childTnLst>
                                    <p:set>
                                      <p:cBhvr>
                                        <p:cTn id="18" dur="1" fill="hold">
                                          <p:stCondLst>
                                            <p:cond delay="0"/>
                                          </p:stCondLst>
                                        </p:cTn>
                                        <p:tgtEl>
                                          <p:spTgt spid="35"/>
                                        </p:tgtEl>
                                        <p:attrNameLst>
                                          <p:attrName>style.visibility</p:attrName>
                                        </p:attrNameLst>
                                      </p:cBhvr>
                                      <p:to>
                                        <p:strVal val="visible"/>
                                      </p:to>
                                    </p:set>
                                    <p:animEffect transition="in" filter="wipe(right)">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250"/>
                                  </p:stCondLst>
                                  <p:iterate type="wd">
                                    <p:tmPct val="10000"/>
                                  </p:iterate>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19" grpId="0"/>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rcRect b="34416"/>
          <a:stretch>
            <a:fillRect/>
          </a:stretch>
        </p:blipFill>
        <p:spPr>
          <a:xfrm>
            <a:off x="-635" y="1082605"/>
            <a:ext cx="12192000" cy="5331761"/>
          </a:xfrm>
          <a:prstGeom prst="rect">
            <a:avLst/>
          </a:prstGeom>
        </p:spPr>
      </p:pic>
      <p:pic>
        <p:nvPicPr>
          <p:cNvPr id="11" name="图片 10"/>
          <p:cNvPicPr preferRelativeResize="0"/>
          <p:nvPr/>
        </p:nvPicPr>
        <p:blipFill rotWithShape="1">
          <a:blip r:embed="rId3">
            <a:extLst>
              <a:ext uri="{28A0092B-C50C-407E-A947-70E740481C1C}">
                <a14:useLocalDpi xmlns:a14="http://schemas.microsoft.com/office/drawing/2010/main" val="0"/>
              </a:ext>
            </a:extLst>
          </a:blip>
          <a:srcRect t="1" b="36794"/>
          <a:stretch>
            <a:fillRect/>
          </a:stretch>
        </p:blipFill>
        <p:spPr>
          <a:xfrm>
            <a:off x="0" y="859050"/>
            <a:ext cx="12192000" cy="3912171"/>
          </a:xfrm>
          <a:prstGeom prst="rect">
            <a:avLst/>
          </a:prstGeom>
          <a:gradFill>
            <a:gsLst>
              <a:gs pos="0">
                <a:srgbClr val="FFFFFA"/>
              </a:gs>
              <a:gs pos="100000">
                <a:srgbClr val="FFFFFA">
                  <a:alpha val="0"/>
                </a:srgbClr>
              </a:gs>
            </a:gsLst>
            <a:lin ang="5400000" scaled="0"/>
          </a:gradFill>
        </p:spPr>
      </p:pic>
      <p:sp>
        <p:nvSpPr>
          <p:cNvPr id="22" name="矩形 21"/>
          <p:cNvSpPr/>
          <p:nvPr/>
        </p:nvSpPr>
        <p:spPr>
          <a:xfrm flipH="1">
            <a:off x="1328237" y="995680"/>
            <a:ext cx="9847327" cy="2110292"/>
          </a:xfrm>
          <a:prstGeom prst="rect">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 name="组合 22"/>
          <p:cNvGrpSpPr/>
          <p:nvPr/>
        </p:nvGrpSpPr>
        <p:grpSpPr>
          <a:xfrm>
            <a:off x="1096915" y="525477"/>
            <a:ext cx="909468" cy="985323"/>
            <a:chOff x="1483541" y="1314447"/>
            <a:chExt cx="1010559" cy="1094846"/>
          </a:xfrm>
        </p:grpSpPr>
        <p:sp>
          <p:nvSpPr>
            <p:cNvPr id="24" name="矩形 23"/>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5" name="矩形 24"/>
            <p:cNvSpPr/>
            <p:nvPr/>
          </p:nvSpPr>
          <p:spPr>
            <a:xfrm>
              <a:off x="1483541" y="1314447"/>
              <a:ext cx="718173" cy="718174"/>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七</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26" name="矩形 25"/>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grpSp>
        <p:nvGrpSpPr>
          <p:cNvPr id="12" name="组合 11"/>
          <p:cNvGrpSpPr/>
          <p:nvPr/>
        </p:nvGrpSpPr>
        <p:grpSpPr>
          <a:xfrm>
            <a:off x="0" y="4622800"/>
            <a:ext cx="12223750" cy="2309495"/>
            <a:chOff x="-25402" y="2449997"/>
            <a:chExt cx="12223752" cy="3905838"/>
          </a:xfrm>
        </p:grpSpPr>
        <p:sp>
          <p:nvSpPr>
            <p:cNvPr id="13" name="矩形 12"/>
            <p:cNvSpPr/>
            <p:nvPr/>
          </p:nvSpPr>
          <p:spPr>
            <a:xfrm rot="5400000">
              <a:off x="4136730" y="-1705785"/>
              <a:ext cx="3905838" cy="12217402"/>
            </a:xfrm>
            <a:prstGeom prst="rect">
              <a:avLst/>
            </a:prstGeom>
            <a:gradFill flip="none" rotWithShape="1">
              <a:gsLst>
                <a:gs pos="100000">
                  <a:srgbClr val="C00903"/>
                </a:gs>
                <a:gs pos="0">
                  <a:srgbClr val="AF0000"/>
                </a:gs>
                <a:gs pos="53000">
                  <a:srgbClr val="DD1807"/>
                </a:gs>
              </a:gsLst>
              <a:lin ang="16200000" scaled="1"/>
              <a:tileRect/>
            </a:gradFill>
            <a:ln>
              <a:noFill/>
            </a:ln>
            <a:effectLst>
              <a:innerShdw blurRad="177800" dist="152400" dir="10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cxnSp>
          <p:nvCxnSpPr>
            <p:cNvPr id="14" name="直接连接符 13"/>
            <p:cNvCxnSpPr/>
            <p:nvPr/>
          </p:nvCxnSpPr>
          <p:spPr>
            <a:xfrm>
              <a:off x="-25402" y="6250789"/>
              <a:ext cx="12217402" cy="0"/>
            </a:xfrm>
            <a:prstGeom prst="line">
              <a:avLst/>
            </a:prstGeom>
            <a:ln w="25400">
              <a:gradFill flip="none" rotWithShape="1">
                <a:gsLst>
                  <a:gs pos="0">
                    <a:srgbClr val="AA241D">
                      <a:alpha val="0"/>
                    </a:srgbClr>
                  </a:gs>
                  <a:gs pos="54000">
                    <a:srgbClr val="FFF8C1"/>
                  </a:gs>
                  <a:gs pos="100000">
                    <a:srgbClr val="AA241D">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 name="内容占位符 2"/>
          <p:cNvSpPr txBox="1">
            <a:spLocks noChangeArrowheads="1"/>
          </p:cNvSpPr>
          <p:nvPr/>
        </p:nvSpPr>
        <p:spPr bwMode="auto">
          <a:xfrm>
            <a:off x="338455" y="4771390"/>
            <a:ext cx="1149223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indent="457200" eaLnBrk="1" fontAlgn="auto" hangingPunct="1">
              <a:lnSpc>
                <a:spcPct val="150000"/>
              </a:lnSpc>
              <a:spcBef>
                <a:spcPts val="0"/>
              </a:spcBef>
              <a:spcAft>
                <a:spcPts val="0"/>
              </a:spcAft>
              <a:buClr>
                <a:srgbClr val="C00000"/>
              </a:buClr>
              <a:buSzPct val="80000"/>
              <a:buNone/>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与十九大报告概括的“八个明确”相比，这是完全新增加的内容。掌握这个新增加的内容，有两点特别需要注意：</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indent="457200" eaLnBrk="1" fontAlgn="auto" hangingPunct="1">
              <a:lnSpc>
                <a:spcPct val="150000"/>
              </a:lnSpc>
              <a:spcBef>
                <a:spcPts val="0"/>
              </a:spcBef>
              <a:spcAft>
                <a:spcPts val="0"/>
              </a:spcAft>
              <a:buClr>
                <a:srgbClr val="FFFF00"/>
              </a:buClr>
              <a:buSzPct val="80000"/>
              <a:buFont typeface="Wingdings" panose="05000000000000000000" pitchFamily="2" charset="2"/>
              <a:buChar char="u"/>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一是</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这个明确充分吸收了党的十九届五中全会的精神，因此要领会党的十九届五中全会精神；</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p>
            <a:pPr marL="0" indent="457200" eaLnBrk="1" fontAlgn="auto" hangingPunct="1">
              <a:lnSpc>
                <a:spcPct val="150000"/>
              </a:lnSpc>
              <a:spcBef>
                <a:spcPts val="0"/>
              </a:spcBef>
              <a:spcAft>
                <a:spcPts val="0"/>
              </a:spcAft>
              <a:buClr>
                <a:srgbClr val="FFFF00"/>
              </a:buClr>
              <a:buSzPct val="80000"/>
              <a:buFont typeface="Wingdings" panose="05000000000000000000" pitchFamily="2" charset="2"/>
              <a:buChar char="u"/>
              <a:defRPr/>
            </a:pP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二是这个明确充分体现了习近平经济思想的内容，因此还要系统掌握习近平经济思想的内容。</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6" name="内容占位符 2"/>
          <p:cNvSpPr txBox="1">
            <a:spLocks noChangeArrowheads="1"/>
          </p:cNvSpPr>
          <p:nvPr/>
        </p:nvSpPr>
        <p:spPr bwMode="auto">
          <a:xfrm>
            <a:off x="1856819" y="1082410"/>
            <a:ext cx="8943007" cy="20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indent="504190" algn="just" eaLnBrk="1" fontAlgn="auto" hangingPunct="1">
              <a:lnSpc>
                <a:spcPct val="150000"/>
              </a:lnSpc>
              <a:spcBef>
                <a:spcPts val="0"/>
              </a:spcBef>
              <a:spcAft>
                <a:spcPts val="0"/>
              </a:spcAft>
              <a:buNone/>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明确必须坚持和完善社会主义基本经济制度，使市场在资源配置中起决定性作用，更好发挥政府作用，把握新发展阶段，贯彻创新、协调、绿色、开放、共享的新发展理念，加快构建以国内大循环为主体、国内国际双循环相互促进的新发展格局，推动高质量发展，统筹发展和安全。</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750"/>
                            </p:stCondLst>
                            <p:childTnLst>
                              <p:par>
                                <p:cTn id="9" presetID="22" presetClass="entr" presetSubtype="8" fill="hold" grpId="0" nodeType="afterEffect">
                                  <p:stCondLst>
                                    <p:cond delay="25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500"/>
                            </p:stCondLst>
                            <p:childTnLst>
                              <p:par>
                                <p:cTn id="13" presetID="10" presetClass="entr" presetSubtype="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8399"/>
                            </p:stCondLst>
                            <p:childTnLst>
                              <p:par>
                                <p:cTn id="17" presetID="22" presetClass="entr" presetSubtype="8" fill="hold" nodeType="after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250"/>
                                  </p:stCondLst>
                                  <p:iterate type="wd">
                                    <p:tmPct val="10000"/>
                                  </p:iterate>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3"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flipH="1">
            <a:off x="765121" y="1617901"/>
            <a:ext cx="4584700" cy="4478099"/>
          </a:xfrm>
          <a:prstGeom prst="rect">
            <a:avLst/>
          </a:prstGeom>
          <a:solidFill>
            <a:schemeClr val="bg1"/>
          </a:solidFill>
          <a:ln w="38100">
            <a:gradFill flip="none" rotWithShape="1">
              <a:gsLst>
                <a:gs pos="0">
                  <a:schemeClr val="accent1">
                    <a:lumMod val="5000"/>
                    <a:lumOff val="95000"/>
                    <a:alpha val="0"/>
                  </a:schemeClr>
                </a:gs>
                <a:gs pos="86000">
                  <a:srgbClr val="C00000"/>
                </a:gs>
              </a:gsLst>
              <a:lin ang="0" scaled="1"/>
              <a:tileRect/>
            </a:gradFill>
          </a:ln>
          <a:effectLst>
            <a:outerShdw blurRad="292100" algn="ctr"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9" name="Picture 2" descr="http://www.81.cn/tp/attachement/jpg/site351/20210801/309c237048b0226fc5c61e.jpg"/>
          <p:cNvPicPr>
            <a:picLocks noChangeAspect="1" noChangeArrowheads="1"/>
          </p:cNvPicPr>
          <p:nvPr/>
        </p:nvPicPr>
        <p:blipFill rotWithShape="1">
          <a:blip r:embed="rId1">
            <a:extLst>
              <a:ext uri="{28A0092B-C50C-407E-A947-70E740481C1C}">
                <a14:useLocalDpi xmlns:a14="http://schemas.microsoft.com/office/drawing/2010/main" val="0"/>
              </a:ext>
            </a:extLst>
          </a:blip>
          <a:srcRect t="7628" r="13082"/>
          <a:stretch>
            <a:fillRect/>
          </a:stretch>
        </p:blipFill>
        <p:spPr bwMode="auto">
          <a:xfrm>
            <a:off x="4379130" y="1270000"/>
            <a:ext cx="7482670" cy="5054055"/>
          </a:xfrm>
          <a:prstGeom prst="rect">
            <a:avLst/>
          </a:prstGeom>
          <a:ln>
            <a:noFill/>
          </a:ln>
          <a:effectLst>
            <a:outerShdw blurRad="292100" dist="139700" dir="2700000" algn="tl" rotWithShape="0">
              <a:srgbClr val="333333">
                <a:alpha val="43000"/>
              </a:srgbClr>
            </a:outerShdw>
          </a:effectLst>
          <a:extLst>
            <a:ext uri="{909E8E84-426E-40DD-AFC4-6F175D3DCCD1}">
              <a14:hiddenFill xmlns:a14="http://schemas.microsoft.com/office/drawing/2010/main">
                <a:solidFill>
                  <a:srgbClr val="FFFFFF"/>
                </a:solidFill>
              </a14:hiddenFill>
            </a:ext>
          </a:extLst>
        </p:spPr>
      </p:pic>
      <p:sp>
        <p:nvSpPr>
          <p:cNvPr id="5" name="iśľiḍè"/>
          <p:cNvSpPr txBox="1"/>
          <p:nvPr/>
        </p:nvSpPr>
        <p:spPr>
          <a:xfrm>
            <a:off x="924596" y="2623885"/>
            <a:ext cx="3334473" cy="2346283"/>
          </a:xfrm>
          <a:prstGeom prst="rect">
            <a:avLst/>
          </a:prstGeom>
          <a:noFill/>
        </p:spPr>
        <p:txBody>
          <a:bodyPr wrap="square" rtlCol="0">
            <a:spAutoFit/>
          </a:bodyPr>
          <a:lstStyle/>
          <a:p>
            <a:pPr indent="467995" algn="just">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明确党在新时代的强军目标是建设一支听党指挥、能打胜仗、作风优良的人民军队，把人民军队建设成为世界一流军队。</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469862" y="971570"/>
            <a:ext cx="909468" cy="985323"/>
            <a:chOff x="1483541" y="1314447"/>
            <a:chExt cx="1010559" cy="1094846"/>
          </a:xfrm>
        </p:grpSpPr>
        <p:sp>
          <p:nvSpPr>
            <p:cNvPr id="44" name="矩形 43"/>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45" name="矩形 44"/>
            <p:cNvSpPr/>
            <p:nvPr/>
          </p:nvSpPr>
          <p:spPr>
            <a:xfrm>
              <a:off x="1483541" y="1314447"/>
              <a:ext cx="718173" cy="718174"/>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八</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46" name="矩形 45"/>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750"/>
                            </p:stCondLst>
                            <p:childTnLst>
                              <p:par>
                                <p:cTn id="9" presetID="22" presetClass="entr" presetSubtype="8" fill="hold" grpId="0" nodeType="afterEffect">
                                  <p:stCondLst>
                                    <p:cond delay="25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500"/>
                            </p:stCondLst>
                            <p:childTnLst>
                              <p:par>
                                <p:cTn id="13" presetID="10" presetClass="entr" presetSubtype="0" fill="hold" nodeType="afterEffect">
                                  <p:stCondLst>
                                    <p:cond delay="25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250"/>
                            </p:stCondLst>
                            <p:childTnLst>
                              <p:par>
                                <p:cTn id="17" presetID="10" presetClass="entr" presetSubtype="0" fill="hold" grpId="0" nodeType="afterEffect">
                                  <p:stCondLst>
                                    <p:cond delay="250"/>
                                  </p:stCondLst>
                                  <p:iterate type="wd">
                                    <p:tmPct val="10000"/>
                                  </p:iterate>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flipH="1">
            <a:off x="765121" y="1617901"/>
            <a:ext cx="4584700" cy="4478099"/>
          </a:xfrm>
          <a:prstGeom prst="rect">
            <a:avLst/>
          </a:prstGeom>
          <a:solidFill>
            <a:schemeClr val="bg1"/>
          </a:solidFill>
          <a:ln w="38100">
            <a:gradFill flip="none" rotWithShape="1">
              <a:gsLst>
                <a:gs pos="0">
                  <a:schemeClr val="accent1">
                    <a:lumMod val="5000"/>
                    <a:lumOff val="95000"/>
                    <a:alpha val="0"/>
                  </a:schemeClr>
                </a:gs>
                <a:gs pos="86000">
                  <a:srgbClr val="C00000"/>
                </a:gs>
              </a:gsLst>
              <a:lin ang="0" scaled="1"/>
              <a:tileRect/>
            </a:gradFill>
          </a:ln>
          <a:effectLst>
            <a:outerShdw blurRad="292100" algn="ctr"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p:cNvGrpSpPr/>
          <p:nvPr/>
        </p:nvGrpSpPr>
        <p:grpSpPr>
          <a:xfrm>
            <a:off x="469862" y="971570"/>
            <a:ext cx="909468" cy="985323"/>
            <a:chOff x="1483541" y="1314447"/>
            <a:chExt cx="1010559" cy="1094846"/>
          </a:xfrm>
        </p:grpSpPr>
        <p:sp>
          <p:nvSpPr>
            <p:cNvPr id="22" name="矩形 21"/>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3" name="矩形 22"/>
            <p:cNvSpPr/>
            <p:nvPr/>
          </p:nvSpPr>
          <p:spPr>
            <a:xfrm>
              <a:off x="1483541" y="1314447"/>
              <a:ext cx="718173" cy="718174"/>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九</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24" name="矩形 23"/>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sp>
        <p:nvSpPr>
          <p:cNvPr id="2" name="iśľiḍè"/>
          <p:cNvSpPr txBox="1"/>
          <p:nvPr/>
        </p:nvSpPr>
        <p:spPr>
          <a:xfrm>
            <a:off x="976553" y="2592018"/>
            <a:ext cx="3191145" cy="2346283"/>
          </a:xfrm>
          <a:prstGeom prst="rect">
            <a:avLst/>
          </a:prstGeom>
          <a:noFill/>
        </p:spPr>
        <p:txBody>
          <a:bodyPr wrap="square" rtlCol="0">
            <a:spAutoFit/>
          </a:bodyPr>
          <a:lstStyle/>
          <a:p>
            <a:pPr indent="467995" algn="just">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明确中国特色大国外交要服务民族复兴、促进人类进步，推动建设新型国际关系，推动构建人类命运共同体。</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79130" y="1247716"/>
            <a:ext cx="7442418" cy="503488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750"/>
                            </p:stCondLst>
                            <p:childTnLst>
                              <p:par>
                                <p:cTn id="9" presetID="22" presetClass="entr" presetSubtype="8"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500"/>
                            </p:stCondLst>
                            <p:childTnLst>
                              <p:par>
                                <p:cTn id="13" presetID="10" presetClass="entr" presetSubtype="0" fill="hold"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250"/>
                            </p:stCondLst>
                            <p:childTnLst>
                              <p:par>
                                <p:cTn id="17" presetID="10" presetClass="entr" presetSubtype="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flipH="1">
            <a:off x="765121" y="1617901"/>
            <a:ext cx="4584700" cy="4478099"/>
          </a:xfrm>
          <a:prstGeom prst="rect">
            <a:avLst/>
          </a:prstGeom>
          <a:solidFill>
            <a:schemeClr val="bg1"/>
          </a:solidFill>
          <a:ln w="38100">
            <a:gradFill flip="none" rotWithShape="1">
              <a:gsLst>
                <a:gs pos="0">
                  <a:schemeClr val="accent1">
                    <a:lumMod val="5000"/>
                    <a:lumOff val="95000"/>
                    <a:alpha val="0"/>
                  </a:schemeClr>
                </a:gs>
                <a:gs pos="86000">
                  <a:srgbClr val="C00000"/>
                </a:gs>
              </a:gsLst>
              <a:lin ang="0" scaled="1"/>
              <a:tileRect/>
            </a:gradFill>
          </a:ln>
          <a:effectLst>
            <a:outerShdw blurRad="292100" algn="ctr"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descr="图片包含 户外, 飞机, 游戏机, 大&#10;&#10;描述已自动生成"/>
          <p:cNvPicPr>
            <a:picLocks noChangeAspect="1"/>
          </p:cNvPicPr>
          <p:nvPr/>
        </p:nvPicPr>
        <p:blipFill rotWithShape="1">
          <a:blip r:embed="rId1">
            <a:extLst>
              <a:ext uri="{28A0092B-C50C-407E-A947-70E740481C1C}">
                <a14:useLocalDpi xmlns:a14="http://schemas.microsoft.com/office/drawing/2010/main" val="0"/>
              </a:ext>
            </a:extLst>
          </a:blip>
          <a:srcRect r="3892"/>
          <a:stretch>
            <a:fillRect/>
          </a:stretch>
        </p:blipFill>
        <p:spPr>
          <a:xfrm>
            <a:off x="4724696" y="1364098"/>
            <a:ext cx="7143454" cy="4944946"/>
          </a:xfrm>
          <a:prstGeom prst="rect">
            <a:avLst/>
          </a:prstGeom>
          <a:ln>
            <a:noFill/>
          </a:ln>
          <a:effectLst>
            <a:outerShdw blurRad="292100" dist="139700" dir="2700000" algn="tl" rotWithShape="0">
              <a:srgbClr val="333333">
                <a:alpha val="65000"/>
              </a:srgbClr>
            </a:outerShdw>
          </a:effectLst>
        </p:spPr>
      </p:pic>
      <p:grpSp>
        <p:nvGrpSpPr>
          <p:cNvPr id="19" name="组合 18"/>
          <p:cNvGrpSpPr/>
          <p:nvPr/>
        </p:nvGrpSpPr>
        <p:grpSpPr>
          <a:xfrm>
            <a:off x="469862" y="971570"/>
            <a:ext cx="909468" cy="985323"/>
            <a:chOff x="1483541" y="1314447"/>
            <a:chExt cx="1010559" cy="1094846"/>
          </a:xfrm>
        </p:grpSpPr>
        <p:sp>
          <p:nvSpPr>
            <p:cNvPr id="20" name="矩形 19"/>
            <p:cNvSpPr/>
            <p:nvPr/>
          </p:nvSpPr>
          <p:spPr>
            <a:xfrm>
              <a:off x="1483541" y="1326662"/>
              <a:ext cx="1010559" cy="1082631"/>
            </a:xfrm>
            <a:prstGeom prst="rect">
              <a:avLst/>
            </a:prstGeom>
            <a:gradFill>
              <a:gsLst>
                <a:gs pos="0">
                  <a:srgbClr val="F0963D"/>
                </a:gs>
                <a:gs pos="29000">
                  <a:srgbClr val="E37A17"/>
                </a:gs>
                <a:gs pos="100000">
                  <a:srgbClr val="E55003"/>
                </a:gs>
              </a:gsLst>
              <a:lin ang="4200000" scaled="0"/>
            </a:gra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1" name="矩形 20"/>
            <p:cNvSpPr/>
            <p:nvPr/>
          </p:nvSpPr>
          <p:spPr>
            <a:xfrm>
              <a:off x="1483541" y="1314447"/>
              <a:ext cx="718173" cy="718174"/>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十</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sp>
          <p:nvSpPr>
            <p:cNvPr id="22" name="矩形 21"/>
            <p:cNvSpPr/>
            <p:nvPr/>
          </p:nvSpPr>
          <p:spPr>
            <a:xfrm>
              <a:off x="1811619" y="1750606"/>
              <a:ext cx="646331" cy="646331"/>
            </a:xfrm>
            <a:prstGeom prst="rect">
              <a:avLst/>
            </a:prstGeom>
          </p:spPr>
          <p:txBody>
            <a:bodyPr wrap="none">
              <a:spAutoFit/>
            </a:bodyPr>
            <a:lstStyle/>
            <a:p>
              <a:r>
                <a:rPr lang="zh-CN" altLang="en-US" sz="3600" b="1"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是</a:t>
              </a:r>
              <a:endParaRPr lang="zh-CN" altLang="en-US" sz="3600" dirty="0">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endParaRPr>
            </a:p>
          </p:txBody>
        </p:sp>
      </p:grpSp>
      <p:sp>
        <p:nvSpPr>
          <p:cNvPr id="2" name="iśľiḍè"/>
          <p:cNvSpPr txBox="1"/>
          <p:nvPr/>
        </p:nvSpPr>
        <p:spPr>
          <a:xfrm>
            <a:off x="924596" y="1967886"/>
            <a:ext cx="3665202" cy="3731278"/>
          </a:xfrm>
          <a:prstGeom prst="rect">
            <a:avLst/>
          </a:prstGeom>
          <a:noFill/>
        </p:spPr>
        <p:txBody>
          <a:bodyPr wrap="square" rtlCol="0">
            <a:spAutoFit/>
          </a:bodyPr>
          <a:lstStyle/>
          <a:p>
            <a:pPr indent="467995" algn="just">
              <a:lnSpc>
                <a:spcPct val="15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明确全面从严治党的战略方针，提出新时代党的建设总要求，全面推进党的政治建设、思想建设、组织建设、作风建设、纪律建设，把制度建设贯穿其中，深入推进反腐败斗争，落实管党治党政治责任，以伟大自我革命引领伟大社会革命。</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2000"/>
                            </p:stCondLst>
                            <p:childTnLst>
                              <p:par>
                                <p:cTn id="17" presetID="10" presetClass="entr" presetSubtype="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nvSpPr>
        <p:spPr>
          <a:xfrm>
            <a:off x="739893" y="1622087"/>
            <a:ext cx="10712215" cy="3670300"/>
          </a:xfrm>
          <a:prstGeom prst="round2DiagRect">
            <a:avLst>
              <a:gd name="adj1" fmla="val 0"/>
              <a:gd name="adj2" fmla="val 0"/>
            </a:avLst>
          </a:prstGeom>
          <a:solidFill>
            <a:schemeClr val="bg1"/>
          </a:soli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376840" y="1997704"/>
            <a:ext cx="725238" cy="2785701"/>
            <a:chOff x="376840" y="1997704"/>
            <a:chExt cx="725238" cy="2785701"/>
          </a:xfrm>
        </p:grpSpPr>
        <p:sp>
          <p:nvSpPr>
            <p:cNvPr id="2" name="矩形 1"/>
            <p:cNvSpPr/>
            <p:nvPr/>
          </p:nvSpPr>
          <p:spPr>
            <a:xfrm rot="10800000">
              <a:off x="376840" y="1997704"/>
              <a:ext cx="725238" cy="2785701"/>
            </a:xfrm>
            <a:prstGeom prst="rect">
              <a:avLst/>
            </a:prstGeom>
            <a:gradFill>
              <a:gsLst>
                <a:gs pos="0">
                  <a:schemeClr val="accent2"/>
                </a:gs>
                <a:gs pos="100000">
                  <a:srgbClr val="BD1E23"/>
                </a:gs>
              </a:gsLst>
              <a:lin ang="9600000" scaled="0"/>
            </a:gradFill>
            <a:ln>
              <a:noFill/>
            </a:ln>
            <a:effectLst>
              <a:outerShdw dist="127000" dir="2700000" algn="tl" rotWithShape="0">
                <a:schemeClr val="accent2">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62460" y="2542886"/>
              <a:ext cx="553998" cy="1695336"/>
            </a:xfrm>
            <a:prstGeom prst="rect">
              <a:avLst/>
            </a:prstGeom>
            <a:noFill/>
          </p:spPr>
          <p:txBody>
            <a:bodyPr vert="eaVert" wrap="none" rtlCol="0">
              <a:spAutoFit/>
            </a:bodyPr>
            <a:lstStyle/>
            <a:p>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十个明确</a:t>
              </a:r>
              <a:endParaRPr lang="zh-CN" altLang="en-US" sz="2400" dirty="0">
                <a:latin typeface="华文中宋" panose="02010600040101010101" pitchFamily="2" charset="-122"/>
                <a:ea typeface="华文中宋" panose="02010600040101010101" pitchFamily="2" charset="-122"/>
              </a:endParaRPr>
            </a:p>
          </p:txBody>
        </p:sp>
      </p:grpSp>
      <p:sp>
        <p:nvSpPr>
          <p:cNvPr id="4" name="文本框 3"/>
          <p:cNvSpPr txBox="1"/>
          <p:nvPr/>
        </p:nvSpPr>
        <p:spPr>
          <a:xfrm>
            <a:off x="985203" y="650723"/>
            <a:ext cx="10221595" cy="534035"/>
          </a:xfrm>
          <a:prstGeom prst="rect">
            <a:avLst/>
          </a:prstGeom>
          <a:noFill/>
        </p:spPr>
        <p:txBody>
          <a:bodyPr wrap="square" rtlCol="0">
            <a:spAutoFit/>
          </a:bodyPr>
          <a:lstStyle/>
          <a:p>
            <a:pPr marL="0" algn="ctr" eaLnBrk="1" fontAlgn="auto" hangingPunct="1">
              <a:lnSpc>
                <a:spcPct val="120000"/>
              </a:lnSpc>
              <a:spcBef>
                <a:spcPts val="0"/>
              </a:spcBef>
              <a:spcAft>
                <a:spcPts val="0"/>
              </a:spcAft>
              <a:buNone/>
              <a:defRPr/>
            </a:pPr>
            <a:r>
              <a:rPr lang="zh-CN" altLang="en-US" sz="2400" b="1" dirty="0">
                <a:solidFill>
                  <a:srgbClr val="000000"/>
                </a:solidFill>
                <a:latin typeface="微软雅黑" panose="020B0503020204020204" pitchFamily="34" charset="-122"/>
                <a:ea typeface="微软雅黑" panose="020B0503020204020204" pitchFamily="34" charset="-122"/>
                <a:sym typeface="+mn-ea"/>
              </a:rPr>
              <a:t>系统掌握习近平新时代中国特色社会主义思想的主要内容</a:t>
            </a:r>
            <a:endParaRPr lang="zh-CN" altLang="en-US" sz="2400" b="1" dirty="0">
              <a:latin typeface="微软雅黑" panose="020B0503020204020204" pitchFamily="34" charset="-122"/>
              <a:ea typeface="微软雅黑" panose="020B0503020204020204" pitchFamily="34" charset="-122"/>
            </a:endParaRPr>
          </a:p>
        </p:txBody>
      </p:sp>
      <p:sp>
        <p:nvSpPr>
          <p:cNvPr id="31" name="矩形 30"/>
          <p:cNvSpPr/>
          <p:nvPr/>
        </p:nvSpPr>
        <p:spPr>
          <a:xfrm>
            <a:off x="1" y="5158800"/>
            <a:ext cx="12192000" cy="1707358"/>
          </a:xfrm>
          <a:prstGeom prst="rect">
            <a:avLst/>
          </a:prstGeom>
          <a:gradFill>
            <a:gsLst>
              <a:gs pos="0">
                <a:srgbClr val="BD1E23"/>
              </a:gs>
              <a:gs pos="100000">
                <a:schemeClr val="accent2"/>
              </a:gs>
            </a:gsLst>
            <a:lin ang="0" scaled="0"/>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956243" y="5169288"/>
            <a:ext cx="8279515" cy="1422954"/>
          </a:xfrm>
          <a:prstGeom prst="rect">
            <a:avLst/>
          </a:prstGeom>
        </p:spPr>
        <p:txBody>
          <a:bodyPr wrap="square">
            <a:spAutoFit/>
          </a:bodyPr>
          <a:lstStyle/>
          <a:p>
            <a:pPr lvl="0" indent="504190" algn="just" eaLnBrk="0" fontAlgn="base">
              <a:lnSpc>
                <a:spcPct val="150000"/>
              </a:lnSpc>
              <a:spcAft>
                <a:spcPct val="0"/>
              </a:spcAft>
              <a:defRPr/>
            </a:pPr>
            <a:r>
              <a:rPr kumimoji="1" lang="en-US" altLang="zh-CN"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1" lang="zh-CN" alt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十个明确</a:t>
            </a:r>
            <a:r>
              <a:rPr kumimoji="1" lang="en-US" altLang="zh-CN"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1" lang="zh-CN" alt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涉及实现中华民族伟大复兴的领导力量、目标任务、发展理念、发展布局（总体布局和战略布局）、发展动力、治国方略、战略重点、战略保证、外部条件和政治保证。</a:t>
            </a:r>
            <a:endParaRPr kumimoji="1" lang="zh-CN" alt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0" name="组合 39"/>
          <p:cNvGrpSpPr/>
          <p:nvPr/>
        </p:nvGrpSpPr>
        <p:grpSpPr>
          <a:xfrm>
            <a:off x="3017786" y="1314264"/>
            <a:ext cx="6156429" cy="504000"/>
            <a:chOff x="4674236" y="3218688"/>
            <a:chExt cx="6156429" cy="504000"/>
          </a:xfrm>
        </p:grpSpPr>
        <p:sp>
          <p:nvSpPr>
            <p:cNvPr id="41" name="矩形 40"/>
            <p:cNvSpPr/>
            <p:nvPr/>
          </p:nvSpPr>
          <p:spPr>
            <a:xfrm>
              <a:off x="4835129" y="3218688"/>
              <a:ext cx="5833540" cy="504000"/>
            </a:xfrm>
            <a:prstGeom prst="rect">
              <a:avLst/>
            </a:prstGeom>
            <a:gradFill>
              <a:gsLst>
                <a:gs pos="0">
                  <a:srgbClr val="EC2023"/>
                </a:gs>
                <a:gs pos="100000">
                  <a:srgbClr val="B01E23"/>
                </a:gs>
              </a:gsLst>
              <a:lin ang="1800000" scaled="0"/>
            </a:gradFill>
            <a:ln w="19050">
              <a:solidFill>
                <a:schemeClr val="bg1">
                  <a:lumMod val="95000"/>
                </a:schemeClr>
              </a:solidFill>
            </a:ln>
            <a:effectLst>
              <a:outerShdw blurRad="50800" dist="25400" dir="5400000" algn="t" rotWithShape="0">
                <a:srgbClr val="58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一是要准确把握“十个明确”的逻辑结构</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 name="半闭框 41"/>
            <p:cNvSpPr/>
            <p:nvPr/>
          </p:nvSpPr>
          <p:spPr>
            <a:xfrm rot="2700000" flipH="1">
              <a:off x="4674236" y="3302414"/>
              <a:ext cx="340835" cy="340835"/>
            </a:xfrm>
            <a:prstGeom prst="halfFrame">
              <a:avLst>
                <a:gd name="adj1" fmla="val 26544"/>
                <a:gd name="adj2" fmla="val 27161"/>
              </a:avLst>
            </a:prstGeom>
            <a:gradFill>
              <a:gsLst>
                <a:gs pos="0">
                  <a:srgbClr val="F7C973">
                    <a:alpha val="65000"/>
                  </a:srgbClr>
                </a:gs>
                <a:gs pos="100000">
                  <a:srgbClr val="EB202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半闭框 42"/>
            <p:cNvSpPr/>
            <p:nvPr/>
          </p:nvSpPr>
          <p:spPr>
            <a:xfrm rot="13500000" flipH="1">
              <a:off x="10488665" y="3298529"/>
              <a:ext cx="342000" cy="342000"/>
            </a:xfrm>
            <a:prstGeom prst="halfFrame">
              <a:avLst>
                <a:gd name="adj1" fmla="val 26544"/>
                <a:gd name="adj2" fmla="val 27161"/>
              </a:avLst>
            </a:prstGeom>
            <a:gradFill>
              <a:gsLst>
                <a:gs pos="0">
                  <a:srgbClr val="F7C973"/>
                </a:gs>
                <a:gs pos="80000">
                  <a:srgbClr val="BD1E23"/>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7" name="组合 36"/>
          <p:cNvGrpSpPr/>
          <p:nvPr/>
        </p:nvGrpSpPr>
        <p:grpSpPr>
          <a:xfrm>
            <a:off x="1282339" y="2063453"/>
            <a:ext cx="5211133" cy="400110"/>
            <a:chOff x="1282339" y="2063453"/>
            <a:chExt cx="5211133" cy="400110"/>
          </a:xfrm>
        </p:grpSpPr>
        <p:sp>
          <p:nvSpPr>
            <p:cNvPr id="7" name="矩形 6"/>
            <p:cNvSpPr/>
            <p:nvPr/>
          </p:nvSpPr>
          <p:spPr>
            <a:xfrm>
              <a:off x="1282339" y="2063453"/>
              <a:ext cx="1210588" cy="400110"/>
            </a:xfrm>
            <a:prstGeom prst="rect">
              <a:avLst/>
            </a:prstGeom>
          </p:spPr>
          <p:txBody>
            <a:bodyPr wrap="none">
              <a:spAutoFit/>
            </a:bodyPr>
            <a:lstStyle/>
            <a:p>
              <a:r>
                <a:rPr lang="zh-CN" altLang="en-US" sz="2000" b="1" dirty="0">
                  <a:solidFill>
                    <a:srgbClr val="262626"/>
                  </a:solidFill>
                  <a:latin typeface="微软雅黑" panose="020B0503020204020204" pitchFamily="34" charset="-122"/>
                  <a:ea typeface="微软雅黑" panose="020B0503020204020204" pitchFamily="34" charset="-122"/>
                </a:rPr>
                <a:t>领导力量</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8" name="矩形 7"/>
            <p:cNvSpPr/>
            <p:nvPr/>
          </p:nvSpPr>
          <p:spPr>
            <a:xfrm>
              <a:off x="2718079" y="2063453"/>
              <a:ext cx="3775393" cy="400110"/>
            </a:xfrm>
            <a:prstGeom prst="rect">
              <a:avLst/>
            </a:prstGeom>
          </p:spPr>
          <p:txBody>
            <a:bodyPr wrap="none">
              <a:spAutoFit/>
            </a:bodyPr>
            <a:lstStyle/>
            <a:p>
              <a:r>
                <a:rPr lang="zh-CN" altLang="en-US" sz="2000" b="1" dirty="0">
                  <a:solidFill>
                    <a:srgbClr val="262626"/>
                  </a:solidFill>
                  <a:latin typeface="华文中宋" panose="02010600040101010101" pitchFamily="2" charset="-122"/>
                  <a:ea typeface="华文中宋" panose="02010600040101010101" pitchFamily="2" charset="-122"/>
                </a:rPr>
                <a:t>中国共产党是最高政治领导力量</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27" name="等腰三角形 26"/>
            <p:cNvSpPr>
              <a:spLocks noChangeAspect="1"/>
            </p:cNvSpPr>
            <p:nvPr/>
          </p:nvSpPr>
          <p:spPr>
            <a:xfrm rot="5400000">
              <a:off x="2508792" y="2167500"/>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1282339" y="2696576"/>
            <a:ext cx="3672250" cy="406524"/>
            <a:chOff x="1282339" y="2696576"/>
            <a:chExt cx="3672250" cy="406524"/>
          </a:xfrm>
        </p:grpSpPr>
        <p:sp>
          <p:nvSpPr>
            <p:cNvPr id="11" name="矩形 10"/>
            <p:cNvSpPr/>
            <p:nvPr/>
          </p:nvSpPr>
          <p:spPr>
            <a:xfrm>
              <a:off x="2718079" y="2696576"/>
              <a:ext cx="2236510" cy="400110"/>
            </a:xfrm>
            <a:prstGeom prst="rect">
              <a:avLst/>
            </a:prstGeom>
          </p:spPr>
          <p:txBody>
            <a:bodyPr wrap="none">
              <a:spAutoFit/>
            </a:bodyPr>
            <a:lstStyle/>
            <a:p>
              <a:pPr lvl="0">
                <a:defRPr/>
              </a:pPr>
              <a:r>
                <a:rPr lang="zh-CN" altLang="en-US" sz="2000" b="1" dirty="0">
                  <a:solidFill>
                    <a:srgbClr val="262626"/>
                  </a:solidFill>
                  <a:latin typeface="华文中宋" panose="02010600040101010101" pitchFamily="2" charset="-122"/>
                  <a:ea typeface="华文中宋" panose="02010600040101010101" pitchFamily="2" charset="-122"/>
                </a:rPr>
                <a:t>中华民族伟大复兴</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12" name="矩形 11"/>
            <p:cNvSpPr/>
            <p:nvPr/>
          </p:nvSpPr>
          <p:spPr>
            <a:xfrm>
              <a:off x="1282339" y="2702990"/>
              <a:ext cx="1210588" cy="400110"/>
            </a:xfrm>
            <a:prstGeom prst="rect">
              <a:avLst/>
            </a:prstGeom>
          </p:spPr>
          <p:txBody>
            <a:bodyPr wrap="none">
              <a:spAutoFit/>
            </a:bodyPr>
            <a:lstStyle/>
            <a:p>
              <a:pPr>
                <a:defRPr/>
              </a:pPr>
              <a:r>
                <a:rPr lang="zh-CN" altLang="en-US" sz="2000" b="1" dirty="0">
                  <a:solidFill>
                    <a:srgbClr val="262626"/>
                  </a:solidFill>
                  <a:latin typeface="微软雅黑" panose="020B0503020204020204" pitchFamily="34" charset="-122"/>
                  <a:ea typeface="微软雅黑" panose="020B0503020204020204" pitchFamily="34" charset="-122"/>
                </a:rPr>
                <a:t>目标任务</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55" name="等腰三角形 54"/>
            <p:cNvSpPr>
              <a:spLocks noChangeAspect="1"/>
            </p:cNvSpPr>
            <p:nvPr/>
          </p:nvSpPr>
          <p:spPr>
            <a:xfrm rot="5400000">
              <a:off x="2508792" y="2812037"/>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1282339" y="3304299"/>
            <a:ext cx="4698172" cy="438338"/>
            <a:chOff x="1282339" y="3304299"/>
            <a:chExt cx="4698172" cy="438338"/>
          </a:xfrm>
        </p:grpSpPr>
        <p:sp>
          <p:nvSpPr>
            <p:cNvPr id="13" name="矩形 12"/>
            <p:cNvSpPr/>
            <p:nvPr/>
          </p:nvSpPr>
          <p:spPr>
            <a:xfrm>
              <a:off x="2718079" y="3304299"/>
              <a:ext cx="3262432" cy="400110"/>
            </a:xfrm>
            <a:prstGeom prst="rect">
              <a:avLst/>
            </a:prstGeom>
          </p:spPr>
          <p:txBody>
            <a:bodyPr wrap="none">
              <a:spAutoFit/>
            </a:bodyPr>
            <a:lstStyle/>
            <a:p>
              <a:pPr>
                <a:defRPr/>
              </a:pPr>
              <a:r>
                <a:rPr lang="zh-CN" altLang="en-US" sz="2000" b="1" dirty="0">
                  <a:solidFill>
                    <a:srgbClr val="262626"/>
                  </a:solidFill>
                  <a:latin typeface="华文中宋" panose="02010600040101010101" pitchFamily="2" charset="-122"/>
                  <a:ea typeface="华文中宋" panose="02010600040101010101" pitchFamily="2" charset="-122"/>
                </a:rPr>
                <a:t>以人民为中心解决主要矛盾</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14" name="矩形 13"/>
            <p:cNvSpPr/>
            <p:nvPr/>
          </p:nvSpPr>
          <p:spPr>
            <a:xfrm>
              <a:off x="1282339" y="3342527"/>
              <a:ext cx="1210588" cy="400110"/>
            </a:xfrm>
            <a:prstGeom prst="rect">
              <a:avLst/>
            </a:prstGeom>
          </p:spPr>
          <p:txBody>
            <a:bodyPr wrap="none">
              <a:spAutoFit/>
            </a:bodyPr>
            <a:lstStyle/>
            <a:p>
              <a:pPr>
                <a:defRPr/>
              </a:pPr>
              <a:r>
                <a:rPr lang="zh-CN" altLang="en-US" sz="2000" b="1" dirty="0">
                  <a:solidFill>
                    <a:srgbClr val="262626"/>
                  </a:solidFill>
                  <a:latin typeface="微软雅黑" panose="020B0503020204020204" pitchFamily="34" charset="-122"/>
                  <a:ea typeface="微软雅黑" panose="020B0503020204020204" pitchFamily="34" charset="-122"/>
                </a:rPr>
                <a:t>发展理念</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56" name="等腰三角形 55"/>
            <p:cNvSpPr>
              <a:spLocks noChangeAspect="1"/>
            </p:cNvSpPr>
            <p:nvPr/>
          </p:nvSpPr>
          <p:spPr>
            <a:xfrm rot="5400000">
              <a:off x="2508792" y="3456574"/>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1282339" y="3884023"/>
            <a:ext cx="4367359" cy="707886"/>
            <a:chOff x="1282339" y="3884023"/>
            <a:chExt cx="4367359" cy="707886"/>
          </a:xfrm>
        </p:grpSpPr>
        <p:sp>
          <p:nvSpPr>
            <p:cNvPr id="15" name="矩形 14"/>
            <p:cNvSpPr/>
            <p:nvPr/>
          </p:nvSpPr>
          <p:spPr>
            <a:xfrm>
              <a:off x="2614929" y="3884023"/>
              <a:ext cx="3034769" cy="707886"/>
            </a:xfrm>
            <a:prstGeom prst="rect">
              <a:avLst/>
            </a:prstGeom>
          </p:spPr>
          <p:txBody>
            <a:bodyPr wrap="square">
              <a:spAutoFit/>
            </a:bodyPr>
            <a:lstStyle/>
            <a:p>
              <a:pPr>
                <a:defRPr/>
              </a:pPr>
              <a:r>
                <a:rPr lang="zh-CN" altLang="en-US" sz="2000" b="1" dirty="0">
                  <a:solidFill>
                    <a:srgbClr val="262626"/>
                  </a:solidFill>
                  <a:latin typeface="华文中宋" panose="02010600040101010101" pitchFamily="2" charset="-122"/>
                  <a:ea typeface="华文中宋" panose="02010600040101010101" pitchFamily="2" charset="-122"/>
                </a:rPr>
                <a:t>“五位一体”总体布局</a:t>
              </a:r>
              <a:endParaRPr lang="en-US" altLang="zh-CN" sz="2000" b="1" dirty="0">
                <a:solidFill>
                  <a:srgbClr val="262626"/>
                </a:solidFill>
                <a:latin typeface="华文中宋" panose="02010600040101010101" pitchFamily="2" charset="-122"/>
                <a:ea typeface="华文中宋" panose="02010600040101010101" pitchFamily="2" charset="-122"/>
              </a:endParaRPr>
            </a:p>
            <a:p>
              <a:pPr>
                <a:defRPr/>
              </a:pPr>
              <a:r>
                <a:rPr lang="zh-CN" altLang="en-US" sz="2000" b="1" dirty="0">
                  <a:solidFill>
                    <a:srgbClr val="262626"/>
                  </a:solidFill>
                  <a:latin typeface="华文中宋" panose="02010600040101010101" pitchFamily="2" charset="-122"/>
                  <a:ea typeface="华文中宋" panose="02010600040101010101" pitchFamily="2" charset="-122"/>
                </a:rPr>
                <a:t>“四个全面”战略布局</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16" name="矩形 15"/>
            <p:cNvSpPr/>
            <p:nvPr/>
          </p:nvSpPr>
          <p:spPr>
            <a:xfrm>
              <a:off x="1282339" y="3982064"/>
              <a:ext cx="1210588" cy="400110"/>
            </a:xfrm>
            <a:prstGeom prst="rect">
              <a:avLst/>
            </a:prstGeom>
          </p:spPr>
          <p:txBody>
            <a:bodyPr wrap="none">
              <a:spAutoFit/>
            </a:bodyPr>
            <a:lstStyle/>
            <a:p>
              <a:pPr lvl="0">
                <a:defRPr/>
              </a:pPr>
              <a:r>
                <a:rPr lang="zh-CN" altLang="en-US" sz="2000" b="1" dirty="0">
                  <a:solidFill>
                    <a:srgbClr val="262626"/>
                  </a:solidFill>
                  <a:latin typeface="微软雅黑" panose="020B0503020204020204" pitchFamily="34" charset="-122"/>
                  <a:ea typeface="微软雅黑" panose="020B0503020204020204" pitchFamily="34" charset="-122"/>
                </a:rPr>
                <a:t>发展布局</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57" name="等腰三角形 56"/>
            <p:cNvSpPr>
              <a:spLocks noChangeAspect="1"/>
            </p:cNvSpPr>
            <p:nvPr/>
          </p:nvSpPr>
          <p:spPr>
            <a:xfrm rot="5400000">
              <a:off x="2508792" y="4101111"/>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282339" y="4621599"/>
            <a:ext cx="3190438" cy="400110"/>
            <a:chOff x="1282339" y="4621599"/>
            <a:chExt cx="3190438" cy="400110"/>
          </a:xfrm>
        </p:grpSpPr>
        <p:sp>
          <p:nvSpPr>
            <p:cNvPr id="17" name="矩形 16"/>
            <p:cNvSpPr/>
            <p:nvPr/>
          </p:nvSpPr>
          <p:spPr>
            <a:xfrm>
              <a:off x="2749228" y="4621599"/>
              <a:ext cx="1723549" cy="400110"/>
            </a:xfrm>
            <a:prstGeom prst="rect">
              <a:avLst/>
            </a:prstGeom>
          </p:spPr>
          <p:txBody>
            <a:bodyPr wrap="none">
              <a:spAutoFit/>
            </a:bodyPr>
            <a:lstStyle/>
            <a:p>
              <a:pPr lvl="0">
                <a:defRPr/>
              </a:pPr>
              <a:r>
                <a:rPr lang="zh-CN" altLang="en-US" sz="2000" b="1" dirty="0">
                  <a:solidFill>
                    <a:srgbClr val="262626"/>
                  </a:solidFill>
                  <a:latin typeface="华文中宋" panose="02010600040101010101" pitchFamily="2" charset="-122"/>
                  <a:ea typeface="华文中宋" panose="02010600040101010101" pitchFamily="2" charset="-122"/>
                </a:rPr>
                <a:t>全面深化改革</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18" name="矩形 17"/>
            <p:cNvSpPr/>
            <p:nvPr/>
          </p:nvSpPr>
          <p:spPr>
            <a:xfrm>
              <a:off x="1282339" y="4621599"/>
              <a:ext cx="1210588" cy="400110"/>
            </a:xfrm>
            <a:prstGeom prst="rect">
              <a:avLst/>
            </a:prstGeom>
          </p:spPr>
          <p:txBody>
            <a:bodyPr wrap="none">
              <a:spAutoFit/>
            </a:bodyPr>
            <a:lstStyle/>
            <a:p>
              <a:pPr>
                <a:defRPr/>
              </a:pPr>
              <a:r>
                <a:rPr lang="zh-CN" altLang="en-US" sz="2000" b="1" dirty="0">
                  <a:solidFill>
                    <a:srgbClr val="262626"/>
                  </a:solidFill>
                  <a:latin typeface="微软雅黑" panose="020B0503020204020204" pitchFamily="34" charset="-122"/>
                  <a:ea typeface="微软雅黑" panose="020B0503020204020204" pitchFamily="34" charset="-122"/>
                </a:rPr>
                <a:t>发展动力</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58" name="等腰三角形 57"/>
            <p:cNvSpPr>
              <a:spLocks noChangeAspect="1"/>
            </p:cNvSpPr>
            <p:nvPr/>
          </p:nvSpPr>
          <p:spPr>
            <a:xfrm rot="5400000">
              <a:off x="2508792" y="4745648"/>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6737134" y="2063453"/>
            <a:ext cx="3124523" cy="400110"/>
            <a:chOff x="6737134" y="2063453"/>
            <a:chExt cx="3124523" cy="400110"/>
          </a:xfrm>
        </p:grpSpPr>
        <p:sp>
          <p:nvSpPr>
            <p:cNvPr id="9" name="矩形 8"/>
            <p:cNvSpPr/>
            <p:nvPr/>
          </p:nvSpPr>
          <p:spPr>
            <a:xfrm>
              <a:off x="8138108" y="2063453"/>
              <a:ext cx="1723549" cy="400110"/>
            </a:xfrm>
            <a:prstGeom prst="rect">
              <a:avLst/>
            </a:prstGeom>
          </p:spPr>
          <p:txBody>
            <a:bodyPr wrap="none">
              <a:spAutoFit/>
            </a:bodyPr>
            <a:lstStyle/>
            <a:p>
              <a:pPr>
                <a:defRPr/>
              </a:pPr>
              <a:r>
                <a:rPr lang="zh-CN" altLang="en-US" sz="2000" b="1" dirty="0">
                  <a:solidFill>
                    <a:srgbClr val="262626"/>
                  </a:solidFill>
                  <a:latin typeface="华文中宋" panose="02010600040101010101" pitchFamily="2" charset="-122"/>
                  <a:ea typeface="华文中宋" panose="02010600040101010101" pitchFamily="2" charset="-122"/>
                </a:rPr>
                <a:t>全面依法治国</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10" name="矩形 9"/>
            <p:cNvSpPr/>
            <p:nvPr/>
          </p:nvSpPr>
          <p:spPr>
            <a:xfrm>
              <a:off x="6737134" y="2063453"/>
              <a:ext cx="1210588" cy="400110"/>
            </a:xfrm>
            <a:prstGeom prst="rect">
              <a:avLst/>
            </a:prstGeom>
          </p:spPr>
          <p:txBody>
            <a:bodyPr wrap="none">
              <a:spAutoFit/>
            </a:bodyPr>
            <a:lstStyle/>
            <a:p>
              <a:pPr lvl="0">
                <a:defRPr/>
              </a:pPr>
              <a:r>
                <a:rPr lang="zh-CN" altLang="en-US" sz="2000" b="1" dirty="0">
                  <a:solidFill>
                    <a:srgbClr val="262626"/>
                  </a:solidFill>
                  <a:latin typeface="微软雅黑" panose="020B0503020204020204" pitchFamily="34" charset="-122"/>
                  <a:ea typeface="微软雅黑" panose="020B0503020204020204" pitchFamily="34" charset="-122"/>
                </a:rPr>
                <a:t>治国方略</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59" name="等腰三角形 58"/>
            <p:cNvSpPr>
              <a:spLocks noChangeAspect="1"/>
            </p:cNvSpPr>
            <p:nvPr/>
          </p:nvSpPr>
          <p:spPr>
            <a:xfrm rot="5400000">
              <a:off x="7970058" y="2178305"/>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6737134" y="2702989"/>
            <a:ext cx="4663406" cy="400110"/>
            <a:chOff x="6737134" y="2702989"/>
            <a:chExt cx="4663406" cy="400110"/>
          </a:xfrm>
        </p:grpSpPr>
        <p:sp>
          <p:nvSpPr>
            <p:cNvPr id="19" name="矩形 18"/>
            <p:cNvSpPr/>
            <p:nvPr/>
          </p:nvSpPr>
          <p:spPr>
            <a:xfrm>
              <a:off x="8138108" y="2702989"/>
              <a:ext cx="3262432" cy="400110"/>
            </a:xfrm>
            <a:prstGeom prst="rect">
              <a:avLst/>
            </a:prstGeom>
          </p:spPr>
          <p:txBody>
            <a:bodyPr wrap="none">
              <a:spAutoFit/>
            </a:bodyPr>
            <a:lstStyle/>
            <a:p>
              <a:pPr>
                <a:defRPr/>
              </a:pPr>
              <a:r>
                <a:rPr lang="zh-CN" altLang="en-US" sz="2000" b="1" dirty="0">
                  <a:solidFill>
                    <a:srgbClr val="262626"/>
                  </a:solidFill>
                  <a:latin typeface="华文中宋" panose="02010600040101010101" pitchFamily="2" charset="-122"/>
                  <a:ea typeface="华文中宋" panose="02010600040101010101" pitchFamily="2" charset="-122"/>
                </a:rPr>
                <a:t>发展中国特色社会主义经济</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20" name="矩形 19"/>
            <p:cNvSpPr/>
            <p:nvPr/>
          </p:nvSpPr>
          <p:spPr>
            <a:xfrm>
              <a:off x="6737134" y="2702989"/>
              <a:ext cx="1210588" cy="400110"/>
            </a:xfrm>
            <a:prstGeom prst="rect">
              <a:avLst/>
            </a:prstGeom>
          </p:spPr>
          <p:txBody>
            <a:bodyPr wrap="none">
              <a:spAutoFit/>
            </a:bodyPr>
            <a:lstStyle/>
            <a:p>
              <a:pPr>
                <a:defRPr/>
              </a:pPr>
              <a:r>
                <a:rPr lang="zh-CN" altLang="en-US" sz="2000" b="1" dirty="0">
                  <a:solidFill>
                    <a:srgbClr val="262626"/>
                  </a:solidFill>
                  <a:latin typeface="微软雅黑" panose="020B0503020204020204" pitchFamily="34" charset="-122"/>
                  <a:ea typeface="微软雅黑" panose="020B0503020204020204" pitchFamily="34" charset="-122"/>
                </a:rPr>
                <a:t>战略重点</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60" name="等腰三角形 59"/>
            <p:cNvSpPr>
              <a:spLocks noChangeAspect="1"/>
            </p:cNvSpPr>
            <p:nvPr/>
          </p:nvSpPr>
          <p:spPr>
            <a:xfrm rot="5400000">
              <a:off x="7970058" y="2822617"/>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6737134" y="3342525"/>
            <a:ext cx="3124523" cy="400110"/>
            <a:chOff x="6737134" y="3342525"/>
            <a:chExt cx="3124523" cy="400110"/>
          </a:xfrm>
        </p:grpSpPr>
        <p:sp>
          <p:nvSpPr>
            <p:cNvPr id="21" name="矩形 20"/>
            <p:cNvSpPr/>
            <p:nvPr/>
          </p:nvSpPr>
          <p:spPr>
            <a:xfrm>
              <a:off x="8138108" y="3342525"/>
              <a:ext cx="1723549" cy="400110"/>
            </a:xfrm>
            <a:prstGeom prst="rect">
              <a:avLst/>
            </a:prstGeom>
          </p:spPr>
          <p:txBody>
            <a:bodyPr wrap="none">
              <a:spAutoFit/>
            </a:bodyPr>
            <a:lstStyle/>
            <a:p>
              <a:pPr>
                <a:defRPr/>
              </a:pPr>
              <a:r>
                <a:rPr lang="zh-CN" altLang="en-US" sz="2000" b="1" dirty="0">
                  <a:solidFill>
                    <a:srgbClr val="262626"/>
                  </a:solidFill>
                  <a:latin typeface="华文中宋" panose="02010600040101010101" pitchFamily="2" charset="-122"/>
                  <a:ea typeface="华文中宋" panose="02010600040101010101" pitchFamily="2" charset="-122"/>
                </a:rPr>
                <a:t>建设一流军队</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22" name="矩形 21"/>
            <p:cNvSpPr/>
            <p:nvPr/>
          </p:nvSpPr>
          <p:spPr>
            <a:xfrm>
              <a:off x="6737134" y="3342525"/>
              <a:ext cx="1210588" cy="400110"/>
            </a:xfrm>
            <a:prstGeom prst="rect">
              <a:avLst/>
            </a:prstGeom>
          </p:spPr>
          <p:txBody>
            <a:bodyPr wrap="none">
              <a:spAutoFit/>
            </a:bodyPr>
            <a:lstStyle/>
            <a:p>
              <a:pPr>
                <a:defRPr/>
              </a:pPr>
              <a:r>
                <a:rPr lang="zh-CN" altLang="en-US" sz="2000" b="1" dirty="0">
                  <a:solidFill>
                    <a:srgbClr val="262626"/>
                  </a:solidFill>
                  <a:latin typeface="微软雅黑" panose="020B0503020204020204" pitchFamily="34" charset="-122"/>
                  <a:ea typeface="微软雅黑" panose="020B0503020204020204" pitchFamily="34" charset="-122"/>
                </a:rPr>
                <a:t>战略保证</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61" name="等腰三角形 60"/>
            <p:cNvSpPr>
              <a:spLocks noChangeAspect="1"/>
            </p:cNvSpPr>
            <p:nvPr/>
          </p:nvSpPr>
          <p:spPr>
            <a:xfrm rot="5400000">
              <a:off x="7970058" y="3466929"/>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6737134" y="3982062"/>
            <a:ext cx="3893964" cy="400110"/>
            <a:chOff x="6737134" y="3982062"/>
            <a:chExt cx="3893964" cy="400110"/>
          </a:xfrm>
        </p:grpSpPr>
        <p:sp>
          <p:nvSpPr>
            <p:cNvPr id="23" name="矩形 22"/>
            <p:cNvSpPr/>
            <p:nvPr/>
          </p:nvSpPr>
          <p:spPr>
            <a:xfrm>
              <a:off x="8138108" y="3982062"/>
              <a:ext cx="2492990" cy="400110"/>
            </a:xfrm>
            <a:prstGeom prst="rect">
              <a:avLst/>
            </a:prstGeom>
          </p:spPr>
          <p:txBody>
            <a:bodyPr wrap="none">
              <a:spAutoFit/>
            </a:bodyPr>
            <a:lstStyle/>
            <a:p>
              <a:pPr>
                <a:defRPr/>
              </a:pPr>
              <a:r>
                <a:rPr lang="zh-CN" altLang="en-US" sz="2000" b="1" dirty="0">
                  <a:solidFill>
                    <a:srgbClr val="262626"/>
                  </a:solidFill>
                  <a:latin typeface="华文中宋" panose="02010600040101010101" pitchFamily="2" charset="-122"/>
                  <a:ea typeface="华文中宋" panose="02010600040101010101" pitchFamily="2" charset="-122"/>
                </a:rPr>
                <a:t>构建人类命运共同体</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24" name="矩形 23"/>
            <p:cNvSpPr/>
            <p:nvPr/>
          </p:nvSpPr>
          <p:spPr>
            <a:xfrm>
              <a:off x="6737134" y="3982062"/>
              <a:ext cx="1210588" cy="400110"/>
            </a:xfrm>
            <a:prstGeom prst="rect">
              <a:avLst/>
            </a:prstGeom>
          </p:spPr>
          <p:txBody>
            <a:bodyPr wrap="none">
              <a:spAutoFit/>
            </a:bodyPr>
            <a:lstStyle/>
            <a:p>
              <a:pPr>
                <a:defRPr/>
              </a:pPr>
              <a:r>
                <a:rPr lang="zh-CN" altLang="en-US" sz="2000" b="1" dirty="0">
                  <a:solidFill>
                    <a:srgbClr val="262626"/>
                  </a:solidFill>
                  <a:latin typeface="微软雅黑" panose="020B0503020204020204" pitchFamily="34" charset="-122"/>
                  <a:ea typeface="微软雅黑" panose="020B0503020204020204" pitchFamily="34" charset="-122"/>
                </a:rPr>
                <a:t>外部条件</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62" name="等腰三角形 61"/>
            <p:cNvSpPr>
              <a:spLocks noChangeAspect="1"/>
            </p:cNvSpPr>
            <p:nvPr/>
          </p:nvSpPr>
          <p:spPr>
            <a:xfrm rot="5400000">
              <a:off x="7970058" y="4111241"/>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6737134" y="4621599"/>
            <a:ext cx="3124523" cy="400110"/>
            <a:chOff x="6737134" y="4621599"/>
            <a:chExt cx="3124523" cy="400110"/>
          </a:xfrm>
        </p:grpSpPr>
        <p:sp>
          <p:nvSpPr>
            <p:cNvPr id="25" name="矩形 24"/>
            <p:cNvSpPr/>
            <p:nvPr/>
          </p:nvSpPr>
          <p:spPr>
            <a:xfrm>
              <a:off x="8138108" y="4621599"/>
              <a:ext cx="1723549" cy="400110"/>
            </a:xfrm>
            <a:prstGeom prst="rect">
              <a:avLst/>
            </a:prstGeom>
          </p:spPr>
          <p:txBody>
            <a:bodyPr wrap="none">
              <a:spAutoFit/>
            </a:bodyPr>
            <a:lstStyle/>
            <a:p>
              <a:pPr>
                <a:defRPr/>
              </a:pPr>
              <a:r>
                <a:rPr lang="zh-CN" altLang="en-US" sz="2000" b="1" dirty="0">
                  <a:solidFill>
                    <a:srgbClr val="262626"/>
                  </a:solidFill>
                  <a:latin typeface="华文中宋" panose="02010600040101010101" pitchFamily="2" charset="-122"/>
                  <a:ea typeface="华文中宋" panose="02010600040101010101" pitchFamily="2" charset="-122"/>
                </a:rPr>
                <a:t>全面从严治党</a:t>
              </a:r>
              <a:endParaRPr lang="zh-CN" altLang="en-US" sz="2000" b="1" dirty="0">
                <a:solidFill>
                  <a:srgbClr val="262626"/>
                </a:solidFill>
                <a:latin typeface="华文中宋" panose="02010600040101010101" pitchFamily="2" charset="-122"/>
                <a:ea typeface="华文中宋" panose="02010600040101010101" pitchFamily="2" charset="-122"/>
              </a:endParaRPr>
            </a:p>
          </p:txBody>
        </p:sp>
        <p:sp>
          <p:nvSpPr>
            <p:cNvPr id="26" name="矩形 25"/>
            <p:cNvSpPr/>
            <p:nvPr/>
          </p:nvSpPr>
          <p:spPr>
            <a:xfrm>
              <a:off x="6737134" y="4621599"/>
              <a:ext cx="1210588" cy="400110"/>
            </a:xfrm>
            <a:prstGeom prst="rect">
              <a:avLst/>
            </a:prstGeom>
          </p:spPr>
          <p:txBody>
            <a:bodyPr wrap="none">
              <a:spAutoFit/>
            </a:bodyPr>
            <a:lstStyle/>
            <a:p>
              <a:pPr>
                <a:defRPr/>
              </a:pPr>
              <a:r>
                <a:rPr lang="zh-CN" altLang="en-US" sz="2000" b="1" dirty="0">
                  <a:solidFill>
                    <a:srgbClr val="262626"/>
                  </a:solidFill>
                  <a:latin typeface="微软雅黑" panose="020B0503020204020204" pitchFamily="34" charset="-122"/>
                  <a:ea typeface="微软雅黑" panose="020B0503020204020204" pitchFamily="34" charset="-122"/>
                </a:rPr>
                <a:t>政治保证</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sp>
          <p:nvSpPr>
            <p:cNvPr id="63" name="等腰三角形 62"/>
            <p:cNvSpPr>
              <a:spLocks noChangeAspect="1"/>
            </p:cNvSpPr>
            <p:nvPr/>
          </p:nvSpPr>
          <p:spPr>
            <a:xfrm rot="5400000">
              <a:off x="7970058" y="4755551"/>
              <a:ext cx="180000" cy="155172"/>
            </a:xfrm>
            <a:prstGeom prst="triangle">
              <a:avLst/>
            </a:prstGeom>
            <a:gradFill>
              <a:gsLst>
                <a:gs pos="0">
                  <a:srgbClr val="ED7D31"/>
                </a:gs>
                <a:gs pos="100000">
                  <a:srgbClr val="C00000"/>
                </a:gs>
              </a:gsLst>
              <a:lin ang="54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p:cNvCxnSpPr/>
          <p:nvPr/>
        </p:nvCxnSpPr>
        <p:spPr>
          <a:xfrm>
            <a:off x="6595072" y="2063453"/>
            <a:ext cx="0" cy="2958256"/>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950"/>
                            </p:stCondLst>
                            <p:childTnLst>
                              <p:par>
                                <p:cTn id="9" presetID="22" presetClass="entr" presetSubtype="8" fill="hold" nodeType="afterEffect">
                                  <p:stCondLst>
                                    <p:cond delay="25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3200"/>
                            </p:stCondLst>
                            <p:childTnLst>
                              <p:par>
                                <p:cTn id="13" presetID="22" presetClass="entr" presetSubtype="1" fill="hold" nodeType="afterEffect">
                                  <p:stCondLst>
                                    <p:cond delay="25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750"/>
                                        <p:tgtEl>
                                          <p:spTgt spid="36"/>
                                        </p:tgtEl>
                                      </p:cBhvr>
                                    </p:animEffect>
                                  </p:childTnLst>
                                </p:cTn>
                              </p:par>
                            </p:childTnLst>
                          </p:cTn>
                        </p:par>
                        <p:par>
                          <p:cTn id="16" fill="hold">
                            <p:stCondLst>
                              <p:cond delay="4450"/>
                            </p:stCondLst>
                            <p:childTnLst>
                              <p:par>
                                <p:cTn id="17" presetID="22" presetClass="entr" presetSubtype="8" fill="hold" grpId="0"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5700"/>
                            </p:stCondLst>
                            <p:childTnLst>
                              <p:par>
                                <p:cTn id="21" presetID="22" presetClass="entr" presetSubtype="8" fill="hold" nodeType="afterEffect">
                                  <p:stCondLst>
                                    <p:cond delay="25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750"/>
                                        <p:tgtEl>
                                          <p:spTgt spid="37"/>
                                        </p:tgtEl>
                                      </p:cBhvr>
                                    </p:animEffect>
                                  </p:childTnLst>
                                </p:cTn>
                              </p:par>
                            </p:childTnLst>
                          </p:cTn>
                        </p:par>
                        <p:par>
                          <p:cTn id="24" fill="hold">
                            <p:stCondLst>
                              <p:cond delay="6950"/>
                            </p:stCondLst>
                            <p:childTnLst>
                              <p:par>
                                <p:cTn id="25" presetID="22" presetClass="entr" presetSubtype="8" fill="hold" nodeType="afterEffect">
                                  <p:stCondLst>
                                    <p:cond delay="25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750"/>
                                        <p:tgtEl>
                                          <p:spTgt spid="72"/>
                                        </p:tgtEl>
                                      </p:cBhvr>
                                    </p:animEffect>
                                  </p:childTnLst>
                                </p:cTn>
                              </p:par>
                            </p:childTnLst>
                          </p:cTn>
                        </p:par>
                        <p:par>
                          <p:cTn id="28" fill="hold">
                            <p:stCondLst>
                              <p:cond delay="8200"/>
                            </p:stCondLst>
                            <p:childTnLst>
                              <p:par>
                                <p:cTn id="29" presetID="22" presetClass="entr" presetSubtype="8" fill="hold" nodeType="afterEffect">
                                  <p:stCondLst>
                                    <p:cond delay="25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750"/>
                                        <p:tgtEl>
                                          <p:spTgt spid="71"/>
                                        </p:tgtEl>
                                      </p:cBhvr>
                                    </p:animEffect>
                                  </p:childTnLst>
                                </p:cTn>
                              </p:par>
                            </p:childTnLst>
                          </p:cTn>
                        </p:par>
                        <p:par>
                          <p:cTn id="32" fill="hold">
                            <p:stCondLst>
                              <p:cond delay="9450"/>
                            </p:stCondLst>
                            <p:childTnLst>
                              <p:par>
                                <p:cTn id="33" presetID="22" presetClass="entr" presetSubtype="8" fill="hold" nodeType="afterEffect">
                                  <p:stCondLst>
                                    <p:cond delay="250"/>
                                  </p:stCondLst>
                                  <p:childTnLst>
                                    <p:set>
                                      <p:cBhvr>
                                        <p:cTn id="34" dur="1" fill="hold">
                                          <p:stCondLst>
                                            <p:cond delay="0"/>
                                          </p:stCondLst>
                                        </p:cTn>
                                        <p:tgtEl>
                                          <p:spTgt spid="70"/>
                                        </p:tgtEl>
                                        <p:attrNameLst>
                                          <p:attrName>style.visibility</p:attrName>
                                        </p:attrNameLst>
                                      </p:cBhvr>
                                      <p:to>
                                        <p:strVal val="visible"/>
                                      </p:to>
                                    </p:set>
                                    <p:animEffect transition="in" filter="wipe(left)">
                                      <p:cBhvr>
                                        <p:cTn id="35" dur="750"/>
                                        <p:tgtEl>
                                          <p:spTgt spid="70"/>
                                        </p:tgtEl>
                                      </p:cBhvr>
                                    </p:animEffect>
                                  </p:childTnLst>
                                </p:cTn>
                              </p:par>
                            </p:childTnLst>
                          </p:cTn>
                        </p:par>
                        <p:par>
                          <p:cTn id="36" fill="hold">
                            <p:stCondLst>
                              <p:cond delay="10700"/>
                            </p:stCondLst>
                            <p:childTnLst>
                              <p:par>
                                <p:cTn id="37" presetID="22" presetClass="entr" presetSubtype="8" fill="hold" nodeType="afterEffect">
                                  <p:stCondLst>
                                    <p:cond delay="250"/>
                                  </p:stCondLst>
                                  <p:childTnLst>
                                    <p:set>
                                      <p:cBhvr>
                                        <p:cTn id="38" dur="1" fill="hold">
                                          <p:stCondLst>
                                            <p:cond delay="0"/>
                                          </p:stCondLst>
                                        </p:cTn>
                                        <p:tgtEl>
                                          <p:spTgt spid="69"/>
                                        </p:tgtEl>
                                        <p:attrNameLst>
                                          <p:attrName>style.visibility</p:attrName>
                                        </p:attrNameLst>
                                      </p:cBhvr>
                                      <p:to>
                                        <p:strVal val="visible"/>
                                      </p:to>
                                    </p:set>
                                    <p:animEffect transition="in" filter="wipe(left)">
                                      <p:cBhvr>
                                        <p:cTn id="39" dur="750"/>
                                        <p:tgtEl>
                                          <p:spTgt spid="69"/>
                                        </p:tgtEl>
                                      </p:cBhvr>
                                    </p:animEffect>
                                  </p:childTnLst>
                                </p:cTn>
                              </p:par>
                            </p:childTnLst>
                          </p:cTn>
                        </p:par>
                        <p:par>
                          <p:cTn id="40" fill="hold">
                            <p:stCondLst>
                              <p:cond delay="11950"/>
                            </p:stCondLst>
                            <p:childTnLst>
                              <p:par>
                                <p:cTn id="41" presetID="22" presetClass="entr" presetSubtype="1" fill="hold" nodeType="afterEffect">
                                  <p:stCondLst>
                                    <p:cond delay="250"/>
                                  </p:stCondLst>
                                  <p:childTnLst>
                                    <p:set>
                                      <p:cBhvr>
                                        <p:cTn id="42" dur="1" fill="hold">
                                          <p:stCondLst>
                                            <p:cond delay="0"/>
                                          </p:stCondLst>
                                        </p:cTn>
                                        <p:tgtEl>
                                          <p:spTgt spid="35"/>
                                        </p:tgtEl>
                                        <p:attrNameLst>
                                          <p:attrName>style.visibility</p:attrName>
                                        </p:attrNameLst>
                                      </p:cBhvr>
                                      <p:to>
                                        <p:strVal val="visible"/>
                                      </p:to>
                                    </p:set>
                                    <p:animEffect transition="in" filter="wipe(up)">
                                      <p:cBhvr>
                                        <p:cTn id="43" dur="750"/>
                                        <p:tgtEl>
                                          <p:spTgt spid="35"/>
                                        </p:tgtEl>
                                      </p:cBhvr>
                                    </p:animEffect>
                                  </p:childTnLst>
                                </p:cTn>
                              </p:par>
                            </p:childTnLst>
                          </p:cTn>
                        </p:par>
                        <p:par>
                          <p:cTn id="44" fill="hold">
                            <p:stCondLst>
                              <p:cond delay="13200"/>
                            </p:stCondLst>
                            <p:childTnLst>
                              <p:par>
                                <p:cTn id="45" presetID="22" presetClass="entr" presetSubtype="8" fill="hold" nodeType="afterEffect">
                                  <p:stCondLst>
                                    <p:cond delay="25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750"/>
                                        <p:tgtEl>
                                          <p:spTgt spid="38"/>
                                        </p:tgtEl>
                                      </p:cBhvr>
                                    </p:animEffect>
                                  </p:childTnLst>
                                </p:cTn>
                              </p:par>
                            </p:childTnLst>
                          </p:cTn>
                        </p:par>
                        <p:par>
                          <p:cTn id="48" fill="hold">
                            <p:stCondLst>
                              <p:cond delay="14450"/>
                            </p:stCondLst>
                            <p:childTnLst>
                              <p:par>
                                <p:cTn id="49" presetID="22" presetClass="entr" presetSubtype="8" fill="hold" nodeType="afterEffect">
                                  <p:stCondLst>
                                    <p:cond delay="25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750"/>
                                        <p:tgtEl>
                                          <p:spTgt spid="39"/>
                                        </p:tgtEl>
                                      </p:cBhvr>
                                    </p:animEffect>
                                  </p:childTnLst>
                                </p:cTn>
                              </p:par>
                            </p:childTnLst>
                          </p:cTn>
                        </p:par>
                        <p:par>
                          <p:cTn id="52" fill="hold">
                            <p:stCondLst>
                              <p:cond delay="15700"/>
                            </p:stCondLst>
                            <p:childTnLst>
                              <p:par>
                                <p:cTn id="53" presetID="22" presetClass="entr" presetSubtype="8" fill="hold" nodeType="afterEffect">
                                  <p:stCondLst>
                                    <p:cond delay="250"/>
                                  </p:stCondLst>
                                  <p:childTnLst>
                                    <p:set>
                                      <p:cBhvr>
                                        <p:cTn id="54" dur="1" fill="hold">
                                          <p:stCondLst>
                                            <p:cond delay="0"/>
                                          </p:stCondLst>
                                        </p:cTn>
                                        <p:tgtEl>
                                          <p:spTgt spid="44"/>
                                        </p:tgtEl>
                                        <p:attrNameLst>
                                          <p:attrName>style.visibility</p:attrName>
                                        </p:attrNameLst>
                                      </p:cBhvr>
                                      <p:to>
                                        <p:strVal val="visible"/>
                                      </p:to>
                                    </p:set>
                                    <p:animEffect transition="in" filter="wipe(left)">
                                      <p:cBhvr>
                                        <p:cTn id="55" dur="750"/>
                                        <p:tgtEl>
                                          <p:spTgt spid="44"/>
                                        </p:tgtEl>
                                      </p:cBhvr>
                                    </p:animEffect>
                                  </p:childTnLst>
                                </p:cTn>
                              </p:par>
                            </p:childTnLst>
                          </p:cTn>
                        </p:par>
                        <p:par>
                          <p:cTn id="56" fill="hold">
                            <p:stCondLst>
                              <p:cond delay="16950"/>
                            </p:stCondLst>
                            <p:childTnLst>
                              <p:par>
                                <p:cTn id="57" presetID="22" presetClass="entr" presetSubtype="8" fill="hold" nodeType="afterEffect">
                                  <p:stCondLst>
                                    <p:cond delay="25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750"/>
                                        <p:tgtEl>
                                          <p:spTgt spid="67"/>
                                        </p:tgtEl>
                                      </p:cBhvr>
                                    </p:animEffect>
                                  </p:childTnLst>
                                </p:cTn>
                              </p:par>
                            </p:childTnLst>
                          </p:cTn>
                        </p:par>
                        <p:par>
                          <p:cTn id="60" fill="hold">
                            <p:stCondLst>
                              <p:cond delay="18200"/>
                            </p:stCondLst>
                            <p:childTnLst>
                              <p:par>
                                <p:cTn id="61" presetID="22" presetClass="entr" presetSubtype="8" fill="hold" nodeType="afterEffect">
                                  <p:stCondLst>
                                    <p:cond delay="250"/>
                                  </p:stCondLst>
                                  <p:childTnLst>
                                    <p:set>
                                      <p:cBhvr>
                                        <p:cTn id="62" dur="1" fill="hold">
                                          <p:stCondLst>
                                            <p:cond delay="0"/>
                                          </p:stCondLst>
                                        </p:cTn>
                                        <p:tgtEl>
                                          <p:spTgt spid="68"/>
                                        </p:tgtEl>
                                        <p:attrNameLst>
                                          <p:attrName>style.visibility</p:attrName>
                                        </p:attrNameLst>
                                      </p:cBhvr>
                                      <p:to>
                                        <p:strVal val="visible"/>
                                      </p:to>
                                    </p:set>
                                    <p:animEffect transition="in" filter="wipe(left)">
                                      <p:cBhvr>
                                        <p:cTn id="63" dur="750"/>
                                        <p:tgtEl>
                                          <p:spTgt spid="68"/>
                                        </p:tgtEl>
                                      </p:cBhvr>
                                    </p:animEffect>
                                  </p:childTnLst>
                                </p:cTn>
                              </p:par>
                            </p:childTnLst>
                          </p:cTn>
                        </p:par>
                        <p:par>
                          <p:cTn id="64" fill="hold">
                            <p:stCondLst>
                              <p:cond delay="19450"/>
                            </p:stCondLst>
                            <p:childTnLst>
                              <p:par>
                                <p:cTn id="65" presetID="16" presetClass="entr" presetSubtype="37" fill="hold" grpId="0" nodeType="afterEffect">
                                  <p:stCondLst>
                                    <p:cond delay="250"/>
                                  </p:stCondLst>
                                  <p:childTnLst>
                                    <p:set>
                                      <p:cBhvr>
                                        <p:cTn id="66" dur="1" fill="hold">
                                          <p:stCondLst>
                                            <p:cond delay="0"/>
                                          </p:stCondLst>
                                        </p:cTn>
                                        <p:tgtEl>
                                          <p:spTgt spid="31"/>
                                        </p:tgtEl>
                                        <p:attrNameLst>
                                          <p:attrName>style.visibility</p:attrName>
                                        </p:attrNameLst>
                                      </p:cBhvr>
                                      <p:to>
                                        <p:strVal val="visible"/>
                                      </p:to>
                                    </p:set>
                                    <p:animEffect transition="in" filter="barn(outVertical)">
                                      <p:cBhvr>
                                        <p:cTn id="67" dur="750"/>
                                        <p:tgtEl>
                                          <p:spTgt spid="31"/>
                                        </p:tgtEl>
                                      </p:cBhvr>
                                    </p:animEffect>
                                  </p:childTnLst>
                                </p:cTn>
                              </p:par>
                            </p:childTnLst>
                          </p:cTn>
                        </p:par>
                        <p:par>
                          <p:cTn id="68" fill="hold">
                            <p:stCondLst>
                              <p:cond delay="20700"/>
                            </p:stCondLst>
                            <p:childTnLst>
                              <p:par>
                                <p:cTn id="69" presetID="10" presetClass="entr" presetSubtype="0" fill="hold" grpId="0" nodeType="afterEffect">
                                  <p:stCondLst>
                                    <p:cond delay="250"/>
                                  </p:stCondLst>
                                  <p:iterate type="wd">
                                    <p:tmPct val="10000"/>
                                  </p:iterate>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31"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71195" y="745490"/>
            <a:ext cx="10849610" cy="5367020"/>
          </a:xfrm>
          <a:prstGeom prst="rect">
            <a:avLst/>
          </a:prstGeom>
          <a:noFill/>
        </p:spPr>
        <p:txBody>
          <a:bodyPr wrap="square" rtlCol="0" anchor="t">
            <a:spAutoFit/>
          </a:bodyPr>
          <a:p>
            <a:pPr indent="457200" fontAlgn="auto">
              <a:lnSpc>
                <a:spcPct val="130000"/>
              </a:lnSpc>
            </a:pPr>
            <a:r>
              <a:rPr lang="zh-CN" altLang="en-US" sz="2400">
                <a:sym typeface="+mn-ea"/>
              </a:rPr>
              <a:t>三是要</a:t>
            </a:r>
            <a:r>
              <a:rPr lang="zh-CN" altLang="en-US" sz="2400">
                <a:solidFill>
                  <a:srgbClr val="C00000"/>
                </a:solidFill>
                <a:sym typeface="+mn-ea"/>
              </a:rPr>
              <a:t>同提高人文素养和思维能力结合起来</a:t>
            </a:r>
            <a:r>
              <a:rPr lang="zh-CN" altLang="en-US" sz="2400">
                <a:sym typeface="+mn-ea"/>
              </a:rPr>
              <a:t>。中国特色社会主义理论与实践研究，涉及</a:t>
            </a:r>
            <a:r>
              <a:rPr lang="zh-CN" altLang="en-US" sz="2400" u="sng">
                <a:sym typeface="+mn-ea"/>
              </a:rPr>
              <a:t>哲学、政治经济学、科学社会主义</a:t>
            </a:r>
            <a:r>
              <a:rPr lang="zh-CN" altLang="en-US" sz="2400">
                <a:sym typeface="+mn-ea"/>
              </a:rPr>
              <a:t>等各学科原理，涵盖</a:t>
            </a:r>
            <a:r>
              <a:rPr lang="zh-CN" altLang="en-US" sz="2400" u="sng">
                <a:sym typeface="+mn-ea"/>
              </a:rPr>
              <a:t>经济、政治、文化、社会和生态</a:t>
            </a:r>
            <a:r>
              <a:rPr lang="zh-CN" altLang="en-US" sz="2400">
                <a:sym typeface="+mn-ea"/>
              </a:rPr>
              <a:t>等各领域专业知识，学习时应注意与其他学科的知识结合起来。</a:t>
            </a:r>
            <a:endParaRPr lang="zh-CN" altLang="en-US" sz="2400">
              <a:sym typeface="+mn-ea"/>
            </a:endParaRPr>
          </a:p>
          <a:p>
            <a:pPr indent="457200" fontAlgn="auto">
              <a:lnSpc>
                <a:spcPct val="130000"/>
              </a:lnSpc>
            </a:pPr>
            <a:r>
              <a:rPr lang="zh-CN" altLang="en-US" sz="2400">
                <a:sym typeface="+mn-ea"/>
              </a:rPr>
              <a:t>同时，中国特色社会主义又是在把握各种机遇和应对各方面挑战中开创和向前发展的，这就要求我们一方面要</a:t>
            </a:r>
            <a:r>
              <a:rPr lang="zh-CN" altLang="en-US" sz="2400">
                <a:solidFill>
                  <a:srgbClr val="C00000"/>
                </a:solidFill>
                <a:sym typeface="+mn-ea"/>
              </a:rPr>
              <a:t>拓展专业学习视野</a:t>
            </a:r>
            <a:r>
              <a:rPr lang="zh-CN" altLang="en-US" sz="2400">
                <a:sym typeface="+mn-ea"/>
              </a:rPr>
              <a:t>，把思想政治理论学习同专业知识的学习和实际能力的提升结合起来，广泛了解经济、政治、文化、科技、社会等各方面的新思想、新知识，提高综合素质特别是人文素养；另一方面要</a:t>
            </a:r>
            <a:r>
              <a:rPr lang="zh-CN" altLang="en-US" sz="2400">
                <a:solidFill>
                  <a:srgbClr val="C00000"/>
                </a:solidFill>
                <a:sym typeface="+mn-ea"/>
              </a:rPr>
              <a:t>加强战略思维、历史思维、辩证思维、创新思维和底线思维</a:t>
            </a:r>
            <a:r>
              <a:rPr lang="zh-CN" altLang="en-US" sz="2400">
                <a:sym typeface="+mn-ea"/>
              </a:rPr>
              <a:t>，切实提升思维能力。只有这样，才能更全面深刻地认识和了解中国特色社会主义，更加坚定中国特色社会主义自信。</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95988" y="1568708"/>
            <a:ext cx="10600024" cy="4527950"/>
            <a:chOff x="795988" y="1568708"/>
            <a:chExt cx="10600024" cy="4527950"/>
          </a:xfrm>
        </p:grpSpPr>
        <p:sp>
          <p:nvSpPr>
            <p:cNvPr id="21" name="原创设计师QQ598969553        _1"/>
            <p:cNvSpPr/>
            <p:nvPr/>
          </p:nvSpPr>
          <p:spPr>
            <a:xfrm>
              <a:off x="795988" y="1568708"/>
              <a:ext cx="10600024" cy="4319321"/>
            </a:xfrm>
            <a:prstGeom prst="round2SameRect">
              <a:avLst>
                <a:gd name="adj1" fmla="val 4557"/>
                <a:gd name="adj2" fmla="val 0"/>
              </a:avLst>
            </a:prstGeom>
            <a:solidFill>
              <a:schemeClr val="bg1"/>
            </a:solidFill>
            <a:ln>
              <a:noFill/>
            </a:ln>
            <a:effectLst>
              <a:outerShdw blurRad="1905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11"/>
            <p:cNvSpPr/>
            <p:nvPr/>
          </p:nvSpPr>
          <p:spPr>
            <a:xfrm flipV="1">
              <a:off x="795988" y="5679400"/>
              <a:ext cx="10600024" cy="417258"/>
            </a:xfrm>
            <a:prstGeom prst="round2SameRect">
              <a:avLst>
                <a:gd name="adj1" fmla="val 18819"/>
                <a:gd name="adj2" fmla="val 0"/>
              </a:avLst>
            </a:prstGeom>
            <a:gradFill>
              <a:gsLst>
                <a:gs pos="0">
                  <a:srgbClr val="AF0000"/>
                </a:gs>
                <a:gs pos="100000">
                  <a:srgbClr val="DD1807"/>
                </a:gs>
              </a:gsLst>
              <a:lin ang="0" scaled="0"/>
            </a:gradFill>
            <a:ln w="6350">
              <a:gradFill>
                <a:gsLst>
                  <a:gs pos="0">
                    <a:srgbClr val="AF0000"/>
                  </a:gs>
                  <a:gs pos="24000">
                    <a:srgbClr val="DD1807"/>
                  </a:gs>
                  <a:gs pos="100000">
                    <a:srgbClr val="DD1807"/>
                  </a:gs>
                </a:gsLst>
                <a:lin ang="51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p:cNvSpPr txBox="1">
            <a:spLocks noChangeArrowheads="1"/>
          </p:cNvSpPr>
          <p:nvPr/>
        </p:nvSpPr>
        <p:spPr bwMode="auto">
          <a:xfrm>
            <a:off x="1154366" y="2376332"/>
            <a:ext cx="9873656" cy="304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39750" algn="just" defTabSz="914400" rtl="0" eaLnBrk="1" fontAlgn="base" latinLnBrk="0" hangingPunct="1">
              <a:lnSpc>
                <a:spcPct val="150000"/>
              </a:lnSpc>
              <a:spcBef>
                <a:spcPts val="600"/>
              </a:spcBef>
              <a:spcAft>
                <a:spcPts val="600"/>
              </a:spcAft>
              <a:buClrTx/>
              <a:buSzTx/>
              <a:buNone/>
              <a:defRPr/>
            </a:pP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决议</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分领域总结新时代党和国家事业取得的历史性成就、发生的历史性变革，重点总结党的十八大以来的原创性思想、变革性实践、突破性进展、标志性成果，进一步说明习近平新时代中国特色社会主义思想是在实践中产生并接受了实践检验、被实践证明了的科学理论。</a:t>
            </a:r>
            <a:endPar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a:p>
            <a:pPr marL="0" marR="0" lvl="0" indent="539750" algn="just" defTabSz="914400" rtl="0" eaLnBrk="1" fontAlgn="base" latinLnBrk="0" hangingPunct="1">
              <a:lnSpc>
                <a:spcPct val="150000"/>
              </a:lnSpc>
              <a:spcBef>
                <a:spcPts val="600"/>
              </a:spcBef>
              <a:spcAft>
                <a:spcPts val="600"/>
              </a:spcAft>
              <a:buClrTx/>
              <a:buSzTx/>
              <a:buNone/>
              <a:defRPr/>
            </a:pP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十三个方面成就中的原创性思想本身就是习近平新时代中国特色社会主义思想的重要内容，也很好地体现了党的十九大提出的建设中国特色社会主义的基本方略。</a:t>
            </a:r>
            <a:endParaRPr kumimoji="1" lang="zh-CN" altLang="en-US" sz="2800" b="0" i="0" u="none" strike="noStrike" kern="0" cap="none" spc="0" normalizeH="0" baseline="0" noProof="0" dirty="0">
              <a:ln>
                <a:noFill/>
              </a:ln>
              <a:solidFill>
                <a:srgbClr val="000000"/>
              </a:solidFill>
              <a:effectLst/>
              <a:uLnTx/>
              <a:uFillTx/>
              <a:latin typeface="黑体" panose="02010609060101010101" charset="-122"/>
              <a:ea typeface="黑体" panose="02010609060101010101" charset="-122"/>
            </a:endParaRPr>
          </a:p>
        </p:txBody>
      </p:sp>
      <p:grpSp>
        <p:nvGrpSpPr>
          <p:cNvPr id="10" name="组合 9"/>
          <p:cNvGrpSpPr/>
          <p:nvPr/>
        </p:nvGrpSpPr>
        <p:grpSpPr>
          <a:xfrm>
            <a:off x="1029406" y="828097"/>
            <a:ext cx="10133188" cy="1263836"/>
            <a:chOff x="1029406" y="828097"/>
            <a:chExt cx="10133188" cy="1263836"/>
          </a:xfrm>
        </p:grpSpPr>
        <p:grpSp>
          <p:nvGrpSpPr>
            <p:cNvPr id="8" name="组合 7"/>
            <p:cNvGrpSpPr/>
            <p:nvPr/>
          </p:nvGrpSpPr>
          <p:grpSpPr>
            <a:xfrm>
              <a:off x="1029406" y="828097"/>
              <a:ext cx="10133188" cy="1263836"/>
              <a:chOff x="1034212" y="1314264"/>
              <a:chExt cx="10133188" cy="1263836"/>
            </a:xfrm>
          </p:grpSpPr>
          <p:sp>
            <p:nvSpPr>
              <p:cNvPr id="17" name="矩形 16"/>
              <p:cNvSpPr/>
              <p:nvPr/>
            </p:nvSpPr>
            <p:spPr>
              <a:xfrm>
                <a:off x="1468689" y="1314264"/>
                <a:ext cx="9254623" cy="1263836"/>
              </a:xfrm>
              <a:prstGeom prst="rect">
                <a:avLst/>
              </a:prstGeom>
              <a:gradFill>
                <a:gsLst>
                  <a:gs pos="0">
                    <a:srgbClr val="EC2023"/>
                  </a:gs>
                  <a:gs pos="100000">
                    <a:srgbClr val="B01E23"/>
                  </a:gs>
                </a:gsLst>
                <a:lin ang="1800000" scaled="0"/>
              </a:gradFill>
              <a:ln w="19050">
                <a:solidFill>
                  <a:schemeClr val="bg1">
                    <a:lumMod val="95000"/>
                  </a:schemeClr>
                </a:solidFill>
              </a:ln>
              <a:effectLst>
                <a:outerShdw blurRad="50800" dist="25400" dir="5400000" algn="t" rotWithShape="0">
                  <a:srgbClr val="58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半闭框 17"/>
              <p:cNvSpPr/>
              <p:nvPr/>
            </p:nvSpPr>
            <p:spPr>
              <a:xfrm rot="2700000" flipH="1">
                <a:off x="1034212" y="1498819"/>
                <a:ext cx="891113" cy="891113"/>
              </a:xfrm>
              <a:prstGeom prst="halfFrame">
                <a:avLst>
                  <a:gd name="adj1" fmla="val 26544"/>
                  <a:gd name="adj2" fmla="val 27161"/>
                </a:avLst>
              </a:prstGeom>
              <a:gradFill>
                <a:gsLst>
                  <a:gs pos="0">
                    <a:srgbClr val="F7C973">
                      <a:alpha val="65000"/>
                    </a:srgbClr>
                  </a:gs>
                  <a:gs pos="100000">
                    <a:srgbClr val="EB202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半闭框 18"/>
              <p:cNvSpPr/>
              <p:nvPr/>
            </p:nvSpPr>
            <p:spPr>
              <a:xfrm rot="13500000" flipH="1">
                <a:off x="10261377" y="1493959"/>
                <a:ext cx="906023" cy="906023"/>
              </a:xfrm>
              <a:prstGeom prst="halfFrame">
                <a:avLst>
                  <a:gd name="adj1" fmla="val 26544"/>
                  <a:gd name="adj2" fmla="val 27161"/>
                </a:avLst>
              </a:prstGeom>
              <a:gradFill>
                <a:gsLst>
                  <a:gs pos="0">
                    <a:srgbClr val="F7C973"/>
                  </a:gs>
                  <a:gs pos="80000">
                    <a:srgbClr val="BD1E23"/>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0" name="文本框 19"/>
            <p:cNvSpPr txBox="1"/>
            <p:nvPr/>
          </p:nvSpPr>
          <p:spPr>
            <a:xfrm>
              <a:off x="2177338" y="969970"/>
              <a:ext cx="7827712" cy="929678"/>
            </a:xfrm>
            <a:prstGeom prst="rect">
              <a:avLst/>
            </a:prstGeom>
            <a:noFill/>
          </p:spPr>
          <p:txBody>
            <a:bodyPr wrap="square">
              <a:spAutoFit/>
            </a:bodyPr>
            <a:lstStyle/>
            <a:p>
              <a:pPr algn="ctr">
                <a:lnSpc>
                  <a:spcPct val="13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二是要结合党的十九届六中全会概括的新时代的十三个方面的历史性成就把握习近平新时代中国特色社会主义思想的内容</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750"/>
                                </p:stCondLst>
                                <p:childTnLst>
                                  <p:par>
                                    <p:cTn id="9" presetID="2" presetClass="entr" presetSubtype="4" fill="hold" nodeType="afterEffect" p14:presetBounceEnd="20000">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14:bounceEnd="2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750"/>
                                </p:stCondLst>
                                <p:childTnLst>
                                  <p:par>
                                    <p:cTn id="9" presetID="2" presetClass="entr" presetSubtype="4" fill="hold" nodeType="after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681355"/>
            <a:ext cx="10726420" cy="58635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882015" y="1103630"/>
            <a:ext cx="10428605" cy="5153660"/>
          </a:xfrm>
          <a:prstGeom prst="rect">
            <a:avLst/>
          </a:prstGeom>
          <a:noFill/>
        </p:spPr>
        <p:txBody>
          <a:bodyPr wrap="square">
            <a:noAutofit/>
          </a:bodyPr>
          <a:lstStyle/>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1.</a:t>
            </a:r>
            <a:r>
              <a:rPr sz="2000" dirty="0">
                <a:solidFill>
                  <a:srgbClr val="C00000"/>
                </a:solidFill>
                <a:latin typeface="微软雅黑" panose="020B0503020204020204" pitchFamily="34" charset="-122"/>
                <a:ea typeface="微软雅黑" panose="020B0503020204020204" pitchFamily="34" charset="-122"/>
              </a:rPr>
              <a:t>在坚持党的全面领导上</a:t>
            </a:r>
            <a:r>
              <a:rPr sz="2000" dirty="0">
                <a:solidFill>
                  <a:schemeClr val="tx1"/>
                </a:solidFill>
                <a:latin typeface="微软雅黑" panose="020B0503020204020204" pitchFamily="34" charset="-122"/>
                <a:ea typeface="微软雅黑" panose="020B0503020204020204" pitchFamily="34" charset="-122"/>
              </a:rPr>
              <a:t>，党中央权威和集中统一领导得到有力保证，党的领导制度体系不断完善，党的领导方式更加科学，全党思想上更加统一、政治上更加团结、行动上更加一致，党的政治领导力、思想引领力、群众组织力、社会号召力显著增强。</a:t>
            </a:r>
            <a:endParaRPr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2.</a:t>
            </a:r>
            <a:r>
              <a:rPr sz="2000" dirty="0">
                <a:solidFill>
                  <a:srgbClr val="C00000"/>
                </a:solidFill>
                <a:latin typeface="微软雅黑" panose="020B0503020204020204" pitchFamily="34" charset="-122"/>
                <a:ea typeface="微软雅黑" panose="020B0503020204020204" pitchFamily="34" charset="-122"/>
              </a:rPr>
              <a:t>在全面从严治党上</a:t>
            </a:r>
            <a:r>
              <a:rPr sz="2000" dirty="0">
                <a:solidFill>
                  <a:schemeClr val="tx1"/>
                </a:solidFill>
                <a:latin typeface="微软雅黑" panose="020B0503020204020204" pitchFamily="34" charset="-122"/>
                <a:ea typeface="微软雅黑" panose="020B0503020204020204" pitchFamily="34" charset="-122"/>
              </a:rPr>
              <a:t>，党的自我净化、自我完善、自我革新、自我提高能力显著增强，管党治党宽松软状况得到根本扭转，反腐败斗争取得压倒性胜利并全面巩固，党在革命性锻造中更加坚强。</a:t>
            </a:r>
            <a:endParaRPr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3.</a:t>
            </a:r>
            <a:r>
              <a:rPr sz="2000" dirty="0">
                <a:solidFill>
                  <a:srgbClr val="C00000"/>
                </a:solidFill>
                <a:latin typeface="微软雅黑" panose="020B0503020204020204" pitchFamily="34" charset="-122"/>
                <a:ea typeface="微软雅黑" panose="020B0503020204020204" pitchFamily="34" charset="-122"/>
              </a:rPr>
              <a:t>在经济建设上</a:t>
            </a:r>
            <a:r>
              <a:rPr sz="2000" dirty="0">
                <a:solidFill>
                  <a:schemeClr val="tx1"/>
                </a:solidFill>
                <a:latin typeface="微软雅黑" panose="020B0503020204020204" pitchFamily="34" charset="-122"/>
                <a:ea typeface="微软雅黑" panose="020B0503020204020204" pitchFamily="34" charset="-122"/>
              </a:rPr>
              <a:t>，我国经济发展平衡性、协调性、可持续性明显增强，国家经济实力、科技实力、综合国力跃上新台阶，我国经济迈上更高质量、更有效率、更加公平、更可持续、更为安全的发展之路。</a:t>
            </a:r>
            <a:endParaRPr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4.</a:t>
            </a:r>
            <a:r>
              <a:rPr sz="2000" dirty="0">
                <a:solidFill>
                  <a:srgbClr val="C00000"/>
                </a:solidFill>
                <a:latin typeface="微软雅黑" panose="020B0503020204020204" pitchFamily="34" charset="-122"/>
                <a:ea typeface="微软雅黑" panose="020B0503020204020204" pitchFamily="34" charset="-122"/>
              </a:rPr>
              <a:t>在全面深化改革开放上，</a:t>
            </a:r>
            <a:r>
              <a:rPr sz="2000" dirty="0">
                <a:solidFill>
                  <a:schemeClr val="tx1"/>
                </a:solidFill>
                <a:latin typeface="微软雅黑" panose="020B0503020204020204" pitchFamily="34" charset="-122"/>
                <a:ea typeface="微软雅黑" panose="020B0503020204020204" pitchFamily="34" charset="-122"/>
              </a:rPr>
              <a:t>党不断推动全面深化改革向广度和深度进军，中国特色社会主义制度更加成熟更加定型，国家治理体系和治理能力现代化水平不断提高，党和国家事业焕发出新的生机活力。</a:t>
            </a:r>
            <a:endParaRPr sz="20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700655" y="33083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新时代13个方面的历史性成就和历史性变革</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67">
                                            <p:txEl>
                                              <p:pRg st="3" end="3"/>
                                            </p:txEl>
                                          </p:spTgt>
                                        </p:tgtEl>
                                        <p:attrNameLst>
                                          <p:attrName>style.visibility</p:attrName>
                                        </p:attrNameLst>
                                      </p:cBhvr>
                                      <p:to>
                                        <p:strVal val="visible"/>
                                      </p:to>
                                    </p:set>
                                    <p:anim calcmode="lin" valueType="num">
                                      <p:cBhvr additive="base">
                                        <p:cTn id="32" dur="500"/>
                                        <p:tgtEl>
                                          <p:spTgt spid="67">
                                            <p:txEl>
                                              <p:pRg st="3" end="3"/>
                                            </p:txEl>
                                          </p:spTgt>
                                        </p:tgtEl>
                                        <p:attrNameLst>
                                          <p:attrName>ppt_y</p:attrName>
                                        </p:attrNameLst>
                                      </p:cBhvr>
                                      <p:tavLst>
                                        <p:tav tm="0">
                                          <p:val>
                                            <p:strVal val="#ppt_y+#ppt_h*1.125000"/>
                                          </p:val>
                                        </p:tav>
                                        <p:tav tm="100000">
                                          <p:val>
                                            <p:strVal val="#ppt_y"/>
                                          </p:val>
                                        </p:tav>
                                      </p:tavLst>
                                    </p:anim>
                                    <p:animEffect transition="in" filter="wipe(up)">
                                      <p:cBhvr>
                                        <p:cTn id="33" dur="500"/>
                                        <p:tgtEl>
                                          <p:spTgt spid="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681355"/>
            <a:ext cx="10726420" cy="58635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882015" y="1126490"/>
            <a:ext cx="10428605" cy="5207000"/>
          </a:xfrm>
          <a:prstGeom prst="rect">
            <a:avLst/>
          </a:prstGeom>
          <a:noFill/>
        </p:spPr>
        <p:txBody>
          <a:bodyPr wrap="square">
            <a:noAutofit/>
          </a:bodyPr>
          <a:lstStyle/>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5.</a:t>
            </a:r>
            <a:r>
              <a:rPr sz="2000" dirty="0">
                <a:solidFill>
                  <a:srgbClr val="C00000"/>
                </a:solidFill>
                <a:latin typeface="微软雅黑" panose="020B0503020204020204" pitchFamily="34" charset="-122"/>
                <a:ea typeface="微软雅黑" panose="020B0503020204020204" pitchFamily="34" charset="-122"/>
              </a:rPr>
              <a:t>在政治建设上，</a:t>
            </a:r>
            <a:r>
              <a:rPr sz="2000" dirty="0">
                <a:latin typeface="微软雅黑" panose="020B0503020204020204" pitchFamily="34" charset="-122"/>
                <a:ea typeface="微软雅黑" panose="020B0503020204020204" pitchFamily="34" charset="-122"/>
              </a:rPr>
              <a:t>积极发展全过程人民民主，我国社会主义民主政治制度化、规范化、程序化全面推进，中国特色社会主义政治制度优越性得到更好发挥，生动活泼、安定团结的政治局面得到巩固和发展。</a:t>
            </a:r>
            <a:endParaRPr sz="2000" dirty="0">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6.</a:t>
            </a:r>
            <a:r>
              <a:rPr sz="2000" dirty="0">
                <a:solidFill>
                  <a:srgbClr val="C00000"/>
                </a:solidFill>
                <a:latin typeface="微软雅黑" panose="020B0503020204020204" pitchFamily="34" charset="-122"/>
                <a:ea typeface="微软雅黑" panose="020B0503020204020204" pitchFamily="34" charset="-122"/>
              </a:rPr>
              <a:t>在全面依法治国上，</a:t>
            </a:r>
            <a:r>
              <a:rPr sz="2000" dirty="0">
                <a:latin typeface="微软雅黑" panose="020B0503020204020204" pitchFamily="34" charset="-122"/>
                <a:ea typeface="微软雅黑" panose="020B0503020204020204" pitchFamily="34" charset="-122"/>
              </a:rPr>
              <a:t>中国特色社会主义法治体系不断健全，法治中国建设迈出坚实步伐，党运用法治方式领导和治理国家的能力显著增强。</a:t>
            </a:r>
            <a:endParaRPr sz="2000" dirty="0">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7.</a:t>
            </a:r>
            <a:r>
              <a:rPr sz="2000" dirty="0">
                <a:solidFill>
                  <a:srgbClr val="C00000"/>
                </a:solidFill>
                <a:latin typeface="微软雅黑" panose="020B0503020204020204" pitchFamily="34" charset="-122"/>
                <a:ea typeface="微软雅黑" panose="020B0503020204020204" pitchFamily="34" charset="-122"/>
              </a:rPr>
              <a:t>在文化建设上，</a:t>
            </a:r>
            <a:r>
              <a:rPr sz="2000" dirty="0">
                <a:latin typeface="微软雅黑" panose="020B0503020204020204" pitchFamily="34" charset="-122"/>
                <a:ea typeface="微软雅黑" panose="020B0503020204020204" pitchFamily="34" charset="-122"/>
              </a:rPr>
              <a:t>我国意识形态领域形势发生全局性、根本性转变，全党全国各族人民文化自信明显增强，全社会凝聚力和向心力极大提升，为新时代开创党和国家事业新局面提供了坚强思想保证和强大精神力量。</a:t>
            </a:r>
            <a:endParaRPr sz="2000" dirty="0">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8.</a:t>
            </a:r>
            <a:r>
              <a:rPr sz="2000" dirty="0">
                <a:solidFill>
                  <a:srgbClr val="C00000"/>
                </a:solidFill>
                <a:latin typeface="微软雅黑" panose="020B0503020204020204" pitchFamily="34" charset="-122"/>
                <a:ea typeface="微软雅黑" panose="020B0503020204020204" pitchFamily="34" charset="-122"/>
              </a:rPr>
              <a:t>在社会建设上，</a:t>
            </a:r>
            <a:r>
              <a:rPr sz="2000" dirty="0">
                <a:latin typeface="微软雅黑" panose="020B0503020204020204" pitchFamily="34" charset="-122"/>
                <a:ea typeface="微软雅黑" panose="020B0503020204020204" pitchFamily="34" charset="-122"/>
              </a:rPr>
              <a:t>人民生活全方位改善，社会治理社会化、法治化、智能化、专业化水平大幅度提升，发展了人民安居乐业、社会安定有序的良好局面，续写了社会长期稳定奇迹。</a:t>
            </a:r>
            <a:endParaRPr sz="2000" dirty="0">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9.</a:t>
            </a:r>
            <a:r>
              <a:rPr sz="2000" dirty="0">
                <a:solidFill>
                  <a:srgbClr val="C00000"/>
                </a:solidFill>
                <a:latin typeface="微软雅黑" panose="020B0503020204020204" pitchFamily="34" charset="-122"/>
                <a:ea typeface="微软雅黑" panose="020B0503020204020204" pitchFamily="34" charset="-122"/>
              </a:rPr>
              <a:t>在生态文明建设上，</a:t>
            </a:r>
            <a:r>
              <a:rPr sz="2000" dirty="0">
                <a:latin typeface="微软雅黑" panose="020B0503020204020204" pitchFamily="34" charset="-122"/>
                <a:ea typeface="微软雅黑" panose="020B0503020204020204" pitchFamily="34" charset="-122"/>
              </a:rPr>
              <a:t>党中央以前所未有的力度抓生态文明建设，美丽中国建设迈出重大步伐，我国生态环境保护发生历史性、转折性、全局性变化。</a:t>
            </a:r>
            <a:endParaRPr sz="2000" dirty="0">
              <a:latin typeface="微软雅黑" panose="020B0503020204020204" pitchFamily="34" charset="-122"/>
              <a:ea typeface="微软雅黑" panose="020B0503020204020204" pitchFamily="34" charset="-122"/>
            </a:endParaRPr>
          </a:p>
        </p:txBody>
      </p:sp>
      <p:sp>
        <p:nvSpPr>
          <p:cNvPr id="17" name="矩形 16"/>
          <p:cNvSpPr/>
          <p:nvPr/>
        </p:nvSpPr>
        <p:spPr>
          <a:xfrm>
            <a:off x="2700655" y="33083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新时代13个方面的历史性成就和历史性变革</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67">
                                            <p:txEl>
                                              <p:pRg st="3" end="3"/>
                                            </p:txEl>
                                          </p:spTgt>
                                        </p:tgtEl>
                                        <p:attrNameLst>
                                          <p:attrName>style.visibility</p:attrName>
                                        </p:attrNameLst>
                                      </p:cBhvr>
                                      <p:to>
                                        <p:strVal val="visible"/>
                                      </p:to>
                                    </p:set>
                                    <p:anim calcmode="lin" valueType="num">
                                      <p:cBhvr additive="base">
                                        <p:cTn id="32" dur="500"/>
                                        <p:tgtEl>
                                          <p:spTgt spid="67">
                                            <p:txEl>
                                              <p:pRg st="3" end="3"/>
                                            </p:txEl>
                                          </p:spTgt>
                                        </p:tgtEl>
                                        <p:attrNameLst>
                                          <p:attrName>ppt_y</p:attrName>
                                        </p:attrNameLst>
                                      </p:cBhvr>
                                      <p:tavLst>
                                        <p:tav tm="0">
                                          <p:val>
                                            <p:strVal val="#ppt_y+#ppt_h*1.125000"/>
                                          </p:val>
                                        </p:tav>
                                        <p:tav tm="100000">
                                          <p:val>
                                            <p:strVal val="#ppt_y"/>
                                          </p:val>
                                        </p:tav>
                                      </p:tavLst>
                                    </p:anim>
                                    <p:animEffect transition="in" filter="wipe(up)">
                                      <p:cBhvr>
                                        <p:cTn id="33" dur="500"/>
                                        <p:tgtEl>
                                          <p:spTgt spid="6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67">
                                            <p:txEl>
                                              <p:pRg st="4" end="4"/>
                                            </p:txEl>
                                          </p:spTgt>
                                        </p:tgtEl>
                                        <p:attrNameLst>
                                          <p:attrName>style.visibility</p:attrName>
                                        </p:attrNameLst>
                                      </p:cBhvr>
                                      <p:to>
                                        <p:strVal val="visible"/>
                                      </p:to>
                                    </p:set>
                                    <p:anim calcmode="lin" valueType="num">
                                      <p:cBhvr additive="base">
                                        <p:cTn id="38" dur="500"/>
                                        <p:tgtEl>
                                          <p:spTgt spid="67">
                                            <p:txEl>
                                              <p:pRg st="4" end="4"/>
                                            </p:txEl>
                                          </p:spTgt>
                                        </p:tgtEl>
                                        <p:attrNameLst>
                                          <p:attrName>ppt_y</p:attrName>
                                        </p:attrNameLst>
                                      </p:cBhvr>
                                      <p:tavLst>
                                        <p:tav tm="0">
                                          <p:val>
                                            <p:strVal val="#ppt_y+#ppt_h*1.125000"/>
                                          </p:val>
                                        </p:tav>
                                        <p:tav tm="100000">
                                          <p:val>
                                            <p:strVal val="#ppt_y"/>
                                          </p:val>
                                        </p:tav>
                                      </p:tavLst>
                                    </p:anim>
                                    <p:animEffect transition="in" filter="wipe(up)">
                                      <p:cBhvr>
                                        <p:cTn id="39" dur="500"/>
                                        <p:tgtEl>
                                          <p:spTgt spid="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681355"/>
            <a:ext cx="10726420" cy="586359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882015" y="940435"/>
            <a:ext cx="10428605" cy="5692775"/>
          </a:xfrm>
          <a:prstGeom prst="rect">
            <a:avLst/>
          </a:prstGeom>
          <a:noFill/>
        </p:spPr>
        <p:txBody>
          <a:bodyPr wrap="square">
            <a:spAutoFit/>
          </a:bodyPr>
          <a:lstStyle/>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10.</a:t>
            </a:r>
            <a:r>
              <a:rPr sz="2000" dirty="0">
                <a:solidFill>
                  <a:srgbClr val="C00000"/>
                </a:solidFill>
                <a:latin typeface="微软雅黑" panose="020B0503020204020204" pitchFamily="34" charset="-122"/>
                <a:ea typeface="微软雅黑" panose="020B0503020204020204" pitchFamily="34" charset="-122"/>
              </a:rPr>
              <a:t>在国防和军队建设上，</a:t>
            </a:r>
            <a:r>
              <a:rPr sz="2000" dirty="0">
                <a:latin typeface="微软雅黑" panose="020B0503020204020204" pitchFamily="34" charset="-122"/>
                <a:ea typeface="微软雅黑" panose="020B0503020204020204" pitchFamily="34" charset="-122"/>
              </a:rPr>
              <a:t>人民军队实现整体性革命性重塑、重整行装再出发，国防实力和经济实力同步提升，人民军队坚决履行新时代使命任务，以顽强斗争精神和实际行动捍卫了国家主权、安全、发展利益。</a:t>
            </a:r>
            <a:endParaRPr sz="2000" dirty="0">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11.</a:t>
            </a:r>
            <a:r>
              <a:rPr sz="2000" dirty="0">
                <a:solidFill>
                  <a:srgbClr val="C00000"/>
                </a:solidFill>
                <a:latin typeface="微软雅黑" panose="020B0503020204020204" pitchFamily="34" charset="-122"/>
                <a:ea typeface="微软雅黑" panose="020B0503020204020204" pitchFamily="34" charset="-122"/>
              </a:rPr>
              <a:t>在维护国家安全上，</a:t>
            </a:r>
            <a:r>
              <a:rPr sz="2000" dirty="0">
                <a:latin typeface="微软雅黑" panose="020B0503020204020204" pitchFamily="34" charset="-122"/>
                <a:ea typeface="微软雅黑" panose="020B0503020204020204" pitchFamily="34" charset="-122"/>
              </a:rPr>
              <a:t>国家安全得到全面加强，经受住了来自政治、经济、意识形态、自然界等方面的风险挑战考验，为党和国家兴旺发达、长治久安提供了有力保证。</a:t>
            </a:r>
            <a:endParaRPr sz="2000" dirty="0">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12.</a:t>
            </a:r>
            <a:r>
              <a:rPr sz="2000" dirty="0">
                <a:solidFill>
                  <a:srgbClr val="C00000"/>
                </a:solidFill>
                <a:latin typeface="微软雅黑" panose="020B0503020204020204" pitchFamily="34" charset="-122"/>
                <a:ea typeface="微软雅黑" panose="020B0503020204020204" pitchFamily="34" charset="-122"/>
              </a:rPr>
              <a:t>在坚持“一国两制”和推进祖国统一上，</a:t>
            </a:r>
            <a:r>
              <a:rPr sz="2000" dirty="0">
                <a:latin typeface="微软雅黑" panose="020B0503020204020204" pitchFamily="34" charset="-122"/>
                <a:ea typeface="微软雅黑" panose="020B0503020204020204" pitchFamily="34" charset="-122"/>
              </a:rPr>
              <a:t>党中央采取一系列标本兼治的举措，坚定落实“爱国者治港”、“爱国者治澳”，推动香港局势实现由乱到治的重大转折，为推进依法治港治澳、促进“一国两制”实践行稳致远打下了坚实基础；坚持一个中国原则和“九二共识”，坚决反对“台独”分裂行径，坚决反对外部势力干涉，牢牢把握两岸关系主导权和主动权。</a:t>
            </a:r>
            <a:endParaRPr sz="2000" dirty="0">
              <a:latin typeface="微软雅黑" panose="020B0503020204020204" pitchFamily="34" charset="-122"/>
              <a:ea typeface="微软雅黑" panose="020B0503020204020204" pitchFamily="34" charset="-122"/>
            </a:endParaRPr>
          </a:p>
          <a:p>
            <a:pPr lvl="0" indent="467995" algn="just">
              <a:lnSpc>
                <a:spcPct val="140000"/>
              </a:lnSpc>
              <a:spcBef>
                <a:spcPts val="0"/>
              </a:spcBef>
              <a:spcAft>
                <a:spcPts val="0"/>
              </a:spcAft>
              <a:defRPr/>
            </a:pPr>
            <a:r>
              <a:rPr lang="en-US" sz="2000" dirty="0">
                <a:solidFill>
                  <a:srgbClr val="C00000"/>
                </a:solidFill>
                <a:latin typeface="微软雅黑" panose="020B0503020204020204" pitchFamily="34" charset="-122"/>
                <a:ea typeface="微软雅黑" panose="020B0503020204020204" pitchFamily="34" charset="-122"/>
              </a:rPr>
              <a:t>13.</a:t>
            </a:r>
            <a:r>
              <a:rPr sz="2000" dirty="0">
                <a:solidFill>
                  <a:srgbClr val="C00000"/>
                </a:solidFill>
                <a:latin typeface="微软雅黑" panose="020B0503020204020204" pitchFamily="34" charset="-122"/>
                <a:ea typeface="微软雅黑" panose="020B0503020204020204" pitchFamily="34" charset="-122"/>
              </a:rPr>
              <a:t>在外交工作上，</a:t>
            </a:r>
            <a:r>
              <a:rPr sz="2000" dirty="0">
                <a:latin typeface="微软雅黑" panose="020B0503020204020204" pitchFamily="34" charset="-122"/>
                <a:ea typeface="微软雅黑" panose="020B0503020204020204" pitchFamily="34" charset="-122"/>
              </a:rPr>
              <a:t>中国特色大国外交全面推进，构建人类命运共同体成为引领时代潮流和人类前进方向的鲜明旗帜，我国外交在世界大变局中开创新局、在世界乱局中化危为机，我国国际影响力、感召力、塑造力显著提升。</a:t>
            </a:r>
            <a:endParaRPr sz="2000" dirty="0">
              <a:latin typeface="微软雅黑" panose="020B0503020204020204" pitchFamily="34" charset="-122"/>
              <a:ea typeface="微软雅黑" panose="020B0503020204020204" pitchFamily="34" charset="-122"/>
            </a:endParaRPr>
          </a:p>
        </p:txBody>
      </p:sp>
      <p:sp>
        <p:nvSpPr>
          <p:cNvPr id="17" name="矩形 16"/>
          <p:cNvSpPr/>
          <p:nvPr/>
        </p:nvSpPr>
        <p:spPr>
          <a:xfrm>
            <a:off x="2700655" y="330835"/>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新时代13个方面的历史性成就和历史性变革</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67">
                                            <p:txEl>
                                              <p:pRg st="3" end="3"/>
                                            </p:txEl>
                                          </p:spTgt>
                                        </p:tgtEl>
                                        <p:attrNameLst>
                                          <p:attrName>style.visibility</p:attrName>
                                        </p:attrNameLst>
                                      </p:cBhvr>
                                      <p:to>
                                        <p:strVal val="visible"/>
                                      </p:to>
                                    </p:set>
                                    <p:anim calcmode="lin" valueType="num">
                                      <p:cBhvr additive="base">
                                        <p:cTn id="32" dur="500"/>
                                        <p:tgtEl>
                                          <p:spTgt spid="67">
                                            <p:txEl>
                                              <p:pRg st="3" end="3"/>
                                            </p:txEl>
                                          </p:spTgt>
                                        </p:tgtEl>
                                        <p:attrNameLst>
                                          <p:attrName>ppt_y</p:attrName>
                                        </p:attrNameLst>
                                      </p:cBhvr>
                                      <p:tavLst>
                                        <p:tav tm="0">
                                          <p:val>
                                            <p:strVal val="#ppt_y+#ppt_h*1.125000"/>
                                          </p:val>
                                        </p:tav>
                                        <p:tav tm="100000">
                                          <p:val>
                                            <p:strVal val="#ppt_y"/>
                                          </p:val>
                                        </p:tav>
                                      </p:tavLst>
                                    </p:anim>
                                    <p:animEffect transition="in" filter="wipe(up)">
                                      <p:cBhvr>
                                        <p:cTn id="33" dur="500"/>
                                        <p:tgtEl>
                                          <p:spTgt spid="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2249" y="1568707"/>
            <a:ext cx="10876419" cy="4759522"/>
            <a:chOff x="652249" y="1568707"/>
            <a:chExt cx="10876419" cy="4759522"/>
          </a:xfrm>
        </p:grpSpPr>
        <p:sp>
          <p:nvSpPr>
            <p:cNvPr id="26" name="圆角矩形 11"/>
            <p:cNvSpPr/>
            <p:nvPr/>
          </p:nvSpPr>
          <p:spPr>
            <a:xfrm rot="5400000" flipH="1" flipV="1">
              <a:off x="-1453025" y="3673981"/>
              <a:ext cx="4751902" cy="541354"/>
            </a:xfrm>
            <a:prstGeom prst="round2SameRect">
              <a:avLst>
                <a:gd name="adj1" fmla="val 0"/>
                <a:gd name="adj2" fmla="val 0"/>
              </a:avLst>
            </a:prstGeom>
            <a:gradFill>
              <a:gsLst>
                <a:gs pos="0">
                  <a:srgbClr val="AF0000"/>
                </a:gs>
                <a:gs pos="100000">
                  <a:srgbClr val="DD1807"/>
                </a:gs>
              </a:gsLst>
              <a:lin ang="0" scaled="0"/>
            </a:gradFill>
            <a:ln w="6350">
              <a:gradFill>
                <a:gsLst>
                  <a:gs pos="0">
                    <a:srgbClr val="AF0000"/>
                  </a:gs>
                  <a:gs pos="24000">
                    <a:srgbClr val="DD1807"/>
                  </a:gs>
                  <a:gs pos="100000">
                    <a:srgbClr val="DD1807"/>
                  </a:gs>
                </a:gsLst>
                <a:lin ang="51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原创设计师QQ598969553        _1"/>
            <p:cNvSpPr/>
            <p:nvPr/>
          </p:nvSpPr>
          <p:spPr>
            <a:xfrm>
              <a:off x="795988" y="1568708"/>
              <a:ext cx="10600024" cy="4759521"/>
            </a:xfrm>
            <a:prstGeom prst="round2SameRect">
              <a:avLst>
                <a:gd name="adj1" fmla="val 0"/>
                <a:gd name="adj2" fmla="val 0"/>
              </a:avLst>
            </a:prstGeom>
            <a:solidFill>
              <a:schemeClr val="bg1"/>
            </a:solidFill>
            <a:ln>
              <a:noFill/>
            </a:ln>
            <a:effectLst>
              <a:outerShdw blurRad="1905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1"/>
            <p:cNvSpPr/>
            <p:nvPr/>
          </p:nvSpPr>
          <p:spPr>
            <a:xfrm rot="16200000" flipV="1">
              <a:off x="8878230" y="3677791"/>
              <a:ext cx="4759522" cy="541354"/>
            </a:xfrm>
            <a:prstGeom prst="round2SameRect">
              <a:avLst>
                <a:gd name="adj1" fmla="val 18819"/>
                <a:gd name="adj2" fmla="val 0"/>
              </a:avLst>
            </a:prstGeom>
            <a:gradFill>
              <a:gsLst>
                <a:gs pos="0">
                  <a:srgbClr val="AF0000"/>
                </a:gs>
                <a:gs pos="100000">
                  <a:srgbClr val="DD1807"/>
                </a:gs>
              </a:gsLst>
              <a:lin ang="0" scaled="0"/>
            </a:gradFill>
            <a:ln w="6350">
              <a:gradFill>
                <a:gsLst>
                  <a:gs pos="0">
                    <a:srgbClr val="AF0000"/>
                  </a:gs>
                  <a:gs pos="24000">
                    <a:srgbClr val="DD1807"/>
                  </a:gs>
                  <a:gs pos="100000">
                    <a:srgbClr val="DD1807"/>
                  </a:gs>
                </a:gsLst>
                <a:lin ang="51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p:cNvSpPr txBox="1">
            <a:spLocks noChangeArrowheads="1"/>
          </p:cNvSpPr>
          <p:nvPr/>
        </p:nvSpPr>
        <p:spPr bwMode="auto">
          <a:xfrm>
            <a:off x="1477123" y="2498386"/>
            <a:ext cx="9237755" cy="328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04190" algn="just" defTabSz="914400" rtl="0" eaLnBrk="1" fontAlgn="base" latinLnBrk="0" hangingPunct="1">
              <a:lnSpc>
                <a:spcPct val="150000"/>
              </a:lnSpc>
              <a:spcBef>
                <a:spcPts val="600"/>
              </a:spcBef>
              <a:spcAft>
                <a:spcPct val="0"/>
              </a:spcAft>
              <a:buClrTx/>
              <a:buSzTx/>
              <a:buNone/>
              <a:defRPr/>
            </a:pP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十条历史经验既是党百年奋斗的历史经验，也是推进中国特色社会主义伟大事业的历史经验，因而也是习近平新时代中国特色社会主义思想的主要内容。</a:t>
            </a:r>
            <a:endPar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a:p>
            <a:pPr marL="0" marR="0" lvl="0" indent="504190" algn="just" defTabSz="914400" rtl="0" eaLnBrk="1" fontAlgn="base" latinLnBrk="0" hangingPunct="1">
              <a:lnSpc>
                <a:spcPct val="150000"/>
              </a:lnSpc>
              <a:spcBef>
                <a:spcPts val="600"/>
              </a:spcBef>
              <a:spcAft>
                <a:spcPct val="0"/>
              </a:spcAft>
              <a:buClrTx/>
              <a:buSzTx/>
              <a:buNone/>
              <a:defRPr/>
            </a:pP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党的十八大以来，党的十九届六中全会召开之前，习近平在</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2016</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年庆祝中国共产党成立</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95</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年时概括的历史经验（</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8</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个坚持）、</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2018</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年在庆祝改革开放</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40</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周年时概括的历史经验（</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9</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个坚持）和</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2021</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年在庆祝中国共产党成立</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100</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周年时概括的历史经验（</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9</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个坚持），都是习近平新时代中国特色社会主义思想的内容。而</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决议</a:t>
            </a:r>
            <a:r>
              <a:rPr kumimoji="1" lang="en-US" altLang="zh-CN"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概括的</a:t>
            </a:r>
            <a:r>
              <a:rPr kumimoji="1" lang="zh-CN" altLang="en-US" sz="2000" b="0" i="0" u="sng"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十条历史经验</a:t>
            </a:r>
            <a:r>
              <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rPr>
              <a:t>与此前概括的历史经验有非常紧密的联系。</a:t>
            </a:r>
            <a:endParaRPr kumimoji="1" lang="zh-CN" altLang="en-US" sz="20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endParaRPr>
          </a:p>
        </p:txBody>
      </p:sp>
      <p:grpSp>
        <p:nvGrpSpPr>
          <p:cNvPr id="2" name="组合 1"/>
          <p:cNvGrpSpPr/>
          <p:nvPr/>
        </p:nvGrpSpPr>
        <p:grpSpPr>
          <a:xfrm>
            <a:off x="1614801" y="828097"/>
            <a:ext cx="8981736" cy="1263836"/>
            <a:chOff x="1614801" y="828097"/>
            <a:chExt cx="8981736" cy="1263836"/>
          </a:xfrm>
        </p:grpSpPr>
        <p:grpSp>
          <p:nvGrpSpPr>
            <p:cNvPr id="19" name="组合 18"/>
            <p:cNvGrpSpPr/>
            <p:nvPr/>
          </p:nvGrpSpPr>
          <p:grpSpPr>
            <a:xfrm>
              <a:off x="1614801" y="828097"/>
              <a:ext cx="8981736" cy="1263836"/>
              <a:chOff x="1619607" y="1314264"/>
              <a:chExt cx="8981736" cy="1263836"/>
            </a:xfrm>
          </p:grpSpPr>
          <p:sp>
            <p:nvSpPr>
              <p:cNvPr id="20" name="矩形 19"/>
              <p:cNvSpPr/>
              <p:nvPr/>
            </p:nvSpPr>
            <p:spPr>
              <a:xfrm>
                <a:off x="2050291" y="1314264"/>
                <a:ext cx="8101031" cy="1263836"/>
              </a:xfrm>
              <a:prstGeom prst="rect">
                <a:avLst/>
              </a:prstGeom>
              <a:gradFill>
                <a:gsLst>
                  <a:gs pos="0">
                    <a:srgbClr val="EC2023"/>
                  </a:gs>
                  <a:gs pos="100000">
                    <a:srgbClr val="B01E23"/>
                  </a:gs>
                </a:gsLst>
                <a:lin ang="1800000" scaled="0"/>
              </a:gradFill>
              <a:ln w="19050">
                <a:solidFill>
                  <a:schemeClr val="bg1">
                    <a:lumMod val="95000"/>
                  </a:schemeClr>
                </a:solidFill>
              </a:ln>
              <a:effectLst>
                <a:outerShdw blurRad="50800" dist="25400" dir="5400000" algn="t" rotWithShape="0">
                  <a:srgbClr val="58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半闭框 20"/>
              <p:cNvSpPr/>
              <p:nvPr/>
            </p:nvSpPr>
            <p:spPr>
              <a:xfrm rot="2700000" flipH="1">
                <a:off x="1619607" y="1486674"/>
                <a:ext cx="891113" cy="891113"/>
              </a:xfrm>
              <a:prstGeom prst="halfFrame">
                <a:avLst>
                  <a:gd name="adj1" fmla="val 26544"/>
                  <a:gd name="adj2" fmla="val 27161"/>
                </a:avLst>
              </a:prstGeom>
              <a:gradFill>
                <a:gsLst>
                  <a:gs pos="0">
                    <a:srgbClr val="F7C973">
                      <a:alpha val="65000"/>
                    </a:srgbClr>
                  </a:gs>
                  <a:gs pos="100000">
                    <a:srgbClr val="EB202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半闭框 21"/>
              <p:cNvSpPr/>
              <p:nvPr/>
            </p:nvSpPr>
            <p:spPr>
              <a:xfrm rot="13500000" flipH="1">
                <a:off x="9695320" y="1493959"/>
                <a:ext cx="906023" cy="906023"/>
              </a:xfrm>
              <a:prstGeom prst="halfFrame">
                <a:avLst>
                  <a:gd name="adj1" fmla="val 26544"/>
                  <a:gd name="adj2" fmla="val 27161"/>
                </a:avLst>
              </a:prstGeom>
              <a:gradFill>
                <a:gsLst>
                  <a:gs pos="0">
                    <a:srgbClr val="F7C973"/>
                  </a:gs>
                  <a:gs pos="80000">
                    <a:srgbClr val="BD1E23"/>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文本框 22"/>
            <p:cNvSpPr txBox="1"/>
            <p:nvPr/>
          </p:nvSpPr>
          <p:spPr>
            <a:xfrm>
              <a:off x="2823126" y="969970"/>
              <a:ext cx="6545748" cy="929678"/>
            </a:xfrm>
            <a:prstGeom prst="rect">
              <a:avLst/>
            </a:prstGeom>
            <a:noFill/>
          </p:spPr>
          <p:txBody>
            <a:bodyPr wrap="square">
              <a:spAutoFit/>
            </a:bodyPr>
            <a:lstStyle/>
            <a:p>
              <a:pPr algn="ctr">
                <a:lnSpc>
                  <a:spcPct val="13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三是要结合“十条历史经验”来把握习近平新时代中国特色社会主义思想的主要内容</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750"/>
                                </p:stCondLst>
                                <p:childTnLst>
                                  <p:par>
                                    <p:cTn id="9" presetID="2" presetClass="entr" presetSubtype="2" fill="hold" nodeType="afterEffect" p14:presetBounceEnd="20000">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14:bounceEnd="2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750"/>
                                </p:stCondLst>
                                <p:childTnLst>
                                  <p:par>
                                    <p:cTn id="9" presetID="2" presetClass="entr" presetSubtype="2" fill="hold" nodeType="after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6"/>
          <p:cNvSpPr/>
          <p:nvPr/>
        </p:nvSpPr>
        <p:spPr>
          <a:xfrm>
            <a:off x="716915" y="1112520"/>
            <a:ext cx="10726420" cy="4808220"/>
          </a:xfrm>
          <a:prstGeom prst="roundRect">
            <a:avLst>
              <a:gd name="adj" fmla="val 0"/>
            </a:avLst>
          </a:prstGeom>
          <a:solidFill>
            <a:schemeClr val="bg1"/>
          </a:solidFill>
          <a:ln w="22225">
            <a:gradFill flip="none" rotWithShape="1">
              <a:gsLst>
                <a:gs pos="0">
                  <a:schemeClr val="accent2">
                    <a:lumMod val="0"/>
                    <a:lumOff val="100000"/>
                  </a:schemeClr>
                </a:gs>
                <a:gs pos="100000">
                  <a:schemeClr val="accent2">
                    <a:lumMod val="100000"/>
                  </a:schemeClr>
                </a:gs>
              </a:gsLst>
              <a:lin ang="16200000" scaled="1"/>
              <a:tileRect/>
            </a:gra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7" name="PA_文本框 3"/>
          <p:cNvSpPr txBox="1"/>
          <p:nvPr>
            <p:custDataLst>
              <p:tags r:id="rId1"/>
            </p:custDataLst>
          </p:nvPr>
        </p:nvSpPr>
        <p:spPr>
          <a:xfrm>
            <a:off x="1139825" y="1713865"/>
            <a:ext cx="9944735" cy="3784600"/>
          </a:xfrm>
          <a:prstGeom prst="rect">
            <a:avLst/>
          </a:prstGeom>
          <a:noFill/>
        </p:spPr>
        <p:txBody>
          <a:bodyPr wrap="square">
            <a:spAutoFit/>
          </a:bodyPr>
          <a:lstStyle/>
          <a:p>
            <a:pPr lvl="0" indent="467995" algn="just">
              <a:lnSpc>
                <a:spcPct val="150000"/>
              </a:lnSpc>
              <a:spcBef>
                <a:spcPts val="0"/>
              </a:spcBef>
              <a:spcAft>
                <a:spcPts val="0"/>
              </a:spcAft>
              <a:defRPr/>
            </a:pPr>
            <a:r>
              <a:rPr sz="2000" dirty="0">
                <a:solidFill>
                  <a:schemeClr val="tx1"/>
                </a:solidFill>
                <a:latin typeface="微软雅黑" panose="020B0503020204020204" pitchFamily="34" charset="-122"/>
                <a:ea typeface="微软雅黑" panose="020B0503020204020204" pitchFamily="34" charset="-122"/>
              </a:rPr>
              <a:t>党的十九届六中全会审议通过的《中共中央关于党的百年奋斗重大成就和历史经验的决议》概括了具有根本性和长远指导意义的十条历史经验：</a:t>
            </a:r>
            <a:endParaRPr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50000"/>
              </a:lnSpc>
              <a:spcBef>
                <a:spcPts val="0"/>
              </a:spcBef>
              <a:spcAft>
                <a:spcPts val="0"/>
              </a:spcAft>
              <a:defRPr/>
            </a:pPr>
            <a:r>
              <a:rPr sz="2000" b="1" dirty="0">
                <a:solidFill>
                  <a:schemeClr val="tx1"/>
                </a:solidFill>
                <a:latin typeface="微软雅黑" panose="020B0503020204020204" pitchFamily="34" charset="-122"/>
                <a:ea typeface="微软雅黑" panose="020B0503020204020204" pitchFamily="34" charset="-122"/>
              </a:rPr>
              <a:t>坚持党的领导，坚持人民至上，坚持理论创新，坚持独立自主，坚持中国道路，坚持胸怀天下，坚持开拓创新，坚持敢于斗争，坚持统一战线，坚持自我革命。</a:t>
            </a:r>
            <a:endParaRPr sz="2000" dirty="0">
              <a:solidFill>
                <a:schemeClr val="tx1"/>
              </a:solidFill>
              <a:latin typeface="微软雅黑" panose="020B0503020204020204" pitchFamily="34" charset="-122"/>
              <a:ea typeface="微软雅黑" panose="020B0503020204020204" pitchFamily="34" charset="-122"/>
            </a:endParaRPr>
          </a:p>
          <a:p>
            <a:pPr lvl="0" indent="467995" algn="just">
              <a:lnSpc>
                <a:spcPct val="150000"/>
              </a:lnSpc>
              <a:spcBef>
                <a:spcPts val="0"/>
              </a:spcBef>
              <a:spcAft>
                <a:spcPts val="0"/>
              </a:spcAft>
              <a:defRPr/>
            </a:pPr>
            <a:r>
              <a:rPr sz="2000" dirty="0">
                <a:solidFill>
                  <a:schemeClr val="tx1"/>
                </a:solidFill>
                <a:latin typeface="微软雅黑" panose="020B0503020204020204" pitchFamily="34" charset="-122"/>
                <a:ea typeface="微软雅黑" panose="020B0503020204020204" pitchFamily="34" charset="-122"/>
              </a:rPr>
              <a:t>这十条历史经验是系统完整、相互贯通的有机整体，深刻揭示了党和人民事业不断成功的根本保证，深刻揭示了党始终立于不败之地的力量源泉，深刻揭示了党始终掌握历史主动的根本原因，深刻揭示了党永葆先进性和纯洁性、始终走在时代前列的根本途径，具有重大的历史意义和现实指导意义。</a:t>
            </a:r>
            <a:endParaRPr sz="2000"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2716530" y="783590"/>
            <a:ext cx="6791325" cy="69596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十条历史经验</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7">
                                            <p:txEl>
                                              <p:pRg st="0" end="0"/>
                                            </p:txEl>
                                          </p:spTgt>
                                        </p:tgtEl>
                                        <p:attrNameLst>
                                          <p:attrName>style.visibility</p:attrName>
                                        </p:attrNameLst>
                                      </p:cBhvr>
                                      <p:to>
                                        <p:strVal val="visible"/>
                                      </p:to>
                                    </p:set>
                                    <p:anim calcmode="lin" valueType="num">
                                      <p:cBhvr additive="base">
                                        <p:cTn id="14" dur="500"/>
                                        <p:tgtEl>
                                          <p:spTgt spid="67">
                                            <p:txEl>
                                              <p:pRg st="0" end="0"/>
                                            </p:txEl>
                                          </p:spTgt>
                                        </p:tgtEl>
                                        <p:attrNameLst>
                                          <p:attrName>ppt_y</p:attrName>
                                        </p:attrNameLst>
                                      </p:cBhvr>
                                      <p:tavLst>
                                        <p:tav tm="0">
                                          <p:val>
                                            <p:strVal val="#ppt_y+#ppt_h*1.125000"/>
                                          </p:val>
                                        </p:tav>
                                        <p:tav tm="100000">
                                          <p:val>
                                            <p:strVal val="#ppt_y"/>
                                          </p:val>
                                        </p:tav>
                                      </p:tavLst>
                                    </p:anim>
                                    <p:animEffect transition="in" filter="wipe(up)">
                                      <p:cBhvr>
                                        <p:cTn id="15" dur="500"/>
                                        <p:tgtEl>
                                          <p:spTgt spid="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anim calcmode="lin" valueType="num">
                                      <p:cBhvr additive="base">
                                        <p:cTn id="20" dur="500"/>
                                        <p:tgtEl>
                                          <p:spTgt spid="67">
                                            <p:txEl>
                                              <p:pRg st="1" end="1"/>
                                            </p:txEl>
                                          </p:spTgt>
                                        </p:tgtEl>
                                        <p:attrNameLst>
                                          <p:attrName>ppt_y</p:attrName>
                                        </p:attrNameLst>
                                      </p:cBhvr>
                                      <p:tavLst>
                                        <p:tav tm="0">
                                          <p:val>
                                            <p:strVal val="#ppt_y+#ppt_h*1.125000"/>
                                          </p:val>
                                        </p:tav>
                                        <p:tav tm="100000">
                                          <p:val>
                                            <p:strVal val="#ppt_y"/>
                                          </p:val>
                                        </p:tav>
                                      </p:tavLst>
                                    </p:anim>
                                    <p:animEffect transition="in" filter="wipe(up)">
                                      <p:cBhvr>
                                        <p:cTn id="21" dur="500"/>
                                        <p:tgtEl>
                                          <p:spTgt spid="6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7">
                                            <p:txEl>
                                              <p:pRg st="2" end="2"/>
                                            </p:txEl>
                                          </p:spTgt>
                                        </p:tgtEl>
                                        <p:attrNameLst>
                                          <p:attrName>style.visibility</p:attrName>
                                        </p:attrNameLst>
                                      </p:cBhvr>
                                      <p:to>
                                        <p:strVal val="visible"/>
                                      </p:to>
                                    </p:set>
                                    <p:anim calcmode="lin" valueType="num">
                                      <p:cBhvr additive="base">
                                        <p:cTn id="26" dur="500"/>
                                        <p:tgtEl>
                                          <p:spTgt spid="67">
                                            <p:txEl>
                                              <p:pRg st="2" end="2"/>
                                            </p:txEl>
                                          </p:spTgt>
                                        </p:tgtEl>
                                        <p:attrNameLst>
                                          <p:attrName>ppt_y</p:attrName>
                                        </p:attrNameLst>
                                      </p:cBhvr>
                                      <p:tavLst>
                                        <p:tav tm="0">
                                          <p:val>
                                            <p:strVal val="#ppt_y+#ppt_h*1.125000"/>
                                          </p:val>
                                        </p:tav>
                                        <p:tav tm="100000">
                                          <p:val>
                                            <p:strVal val="#ppt_y"/>
                                          </p:val>
                                        </p:tav>
                                      </p:tavLst>
                                    </p:anim>
                                    <p:animEffect transition="in" filter="wipe(up)">
                                      <p:cBhvr>
                                        <p:cTn id="27" dur="500"/>
                                        <p:tgtEl>
                                          <p:spTgt spid="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93585" y="1733808"/>
            <a:ext cx="10600024" cy="4783349"/>
            <a:chOff x="793585" y="1733808"/>
            <a:chExt cx="10600024" cy="4783349"/>
          </a:xfrm>
        </p:grpSpPr>
        <p:sp>
          <p:nvSpPr>
            <p:cNvPr id="26" name="原创设计师QQ598969553        _1"/>
            <p:cNvSpPr/>
            <p:nvPr/>
          </p:nvSpPr>
          <p:spPr>
            <a:xfrm>
              <a:off x="793585" y="1733808"/>
              <a:ext cx="10600024" cy="4679692"/>
            </a:xfrm>
            <a:prstGeom prst="round2SameRect">
              <a:avLst>
                <a:gd name="adj1" fmla="val 4614"/>
                <a:gd name="adj2" fmla="val 2714"/>
              </a:avLst>
            </a:prstGeom>
            <a:solidFill>
              <a:schemeClr val="bg1"/>
            </a:solidFill>
            <a:ln>
              <a:noFill/>
            </a:ln>
            <a:effectLst>
              <a:outerShdw blurRad="1905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11"/>
            <p:cNvSpPr/>
            <p:nvPr/>
          </p:nvSpPr>
          <p:spPr>
            <a:xfrm flipV="1">
              <a:off x="793585" y="6284046"/>
              <a:ext cx="10600024" cy="233111"/>
            </a:xfrm>
            <a:prstGeom prst="round2SameRect">
              <a:avLst>
                <a:gd name="adj1" fmla="val 18819"/>
                <a:gd name="adj2" fmla="val 0"/>
              </a:avLst>
            </a:prstGeom>
            <a:gradFill>
              <a:gsLst>
                <a:gs pos="0">
                  <a:srgbClr val="AF0000"/>
                </a:gs>
                <a:gs pos="100000">
                  <a:srgbClr val="DD1807"/>
                </a:gs>
              </a:gsLst>
              <a:lin ang="0" scaled="0"/>
            </a:gradFill>
            <a:ln w="6350">
              <a:gradFill>
                <a:gsLst>
                  <a:gs pos="0">
                    <a:srgbClr val="AF0000"/>
                  </a:gs>
                  <a:gs pos="24000">
                    <a:srgbClr val="DD1807"/>
                  </a:gs>
                  <a:gs pos="100000">
                    <a:srgbClr val="DD1807"/>
                  </a:gs>
                </a:gsLst>
                <a:lin ang="5100000" scaled="0"/>
              </a:gra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内容占位符 2"/>
          <p:cNvSpPr txBox="1">
            <a:spLocks noChangeArrowheads="1"/>
          </p:cNvSpPr>
          <p:nvPr/>
        </p:nvSpPr>
        <p:spPr bwMode="auto">
          <a:xfrm>
            <a:off x="1474962" y="2408432"/>
            <a:ext cx="9254624" cy="372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lvl="0" indent="539750" algn="just" eaLnBrk="1" hangingPunct="1">
              <a:lnSpc>
                <a:spcPct val="150000"/>
              </a:lnSpc>
              <a:spcBef>
                <a:spcPts val="600"/>
              </a:spcBef>
              <a:buNone/>
              <a:defRPr/>
            </a:pPr>
            <a:r>
              <a:rPr lang="zh-CN" altLang="en-US" sz="2000" kern="0" dirty="0">
                <a:solidFill>
                  <a:srgbClr val="262626"/>
                </a:solidFill>
                <a:latin typeface="微软雅黑" panose="020B0503020204020204" pitchFamily="34" charset="-122"/>
                <a:ea typeface="微软雅黑" panose="020B0503020204020204" pitchFamily="34" charset="-122"/>
              </a:rPr>
              <a:t>习近平新时代中国特色社会主义思想围绕三大时代课题提出的一系列新思想新理念新战略，包含着十分丰富的内容，涉及改革发展稳定、内政外交国防、治党治国治军、经济政治文化社会生态，这些内容仅用“十个明确”是不能完全涵盖的。</a:t>
            </a:r>
            <a:endParaRPr lang="en-US" altLang="zh-CN" sz="2000" kern="0" dirty="0">
              <a:solidFill>
                <a:srgbClr val="262626"/>
              </a:solidFill>
              <a:latin typeface="微软雅黑" panose="020B0503020204020204" pitchFamily="34" charset="-122"/>
              <a:ea typeface="微软雅黑" panose="020B0503020204020204" pitchFamily="34" charset="-122"/>
            </a:endParaRPr>
          </a:p>
          <a:p>
            <a:pPr marL="0" lvl="0" indent="539750" algn="just" eaLnBrk="1" hangingPunct="1">
              <a:lnSpc>
                <a:spcPct val="150000"/>
              </a:lnSpc>
              <a:spcBef>
                <a:spcPts val="600"/>
              </a:spcBef>
              <a:buNone/>
              <a:defRPr/>
            </a:pPr>
            <a:r>
              <a:rPr lang="zh-CN" altLang="en-US" sz="2000" kern="0" dirty="0">
                <a:solidFill>
                  <a:srgbClr val="262626"/>
                </a:solidFill>
                <a:latin typeface="微软雅黑" panose="020B0503020204020204" pitchFamily="34" charset="-122"/>
                <a:ea typeface="微软雅黑" panose="020B0503020204020204" pitchFamily="34" charset="-122"/>
              </a:rPr>
              <a:t>“十个明确”只是习近平新时代中国特色社会主义思想的核心内容，而其他的丰富思想主要体现在党的十八大以来习近平总书记系列重要讲话中，因此必须结合习近平总书记系列重要讲话来深化对习近平新时代中国特色社会主义思想的研究。</a:t>
            </a:r>
            <a:endParaRPr lang="zh-CN" altLang="en-US" sz="2000" kern="0"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29406" y="993197"/>
            <a:ext cx="10133188" cy="1263836"/>
            <a:chOff x="1029406" y="993197"/>
            <a:chExt cx="10133188" cy="1263836"/>
          </a:xfrm>
        </p:grpSpPr>
        <p:grpSp>
          <p:nvGrpSpPr>
            <p:cNvPr id="18" name="组合 17"/>
            <p:cNvGrpSpPr/>
            <p:nvPr/>
          </p:nvGrpSpPr>
          <p:grpSpPr>
            <a:xfrm>
              <a:off x="1029406" y="993197"/>
              <a:ext cx="10133188" cy="1263836"/>
              <a:chOff x="1034212" y="1314264"/>
              <a:chExt cx="10133188" cy="1263836"/>
            </a:xfrm>
          </p:grpSpPr>
          <p:sp>
            <p:nvSpPr>
              <p:cNvPr id="19" name="矩形 18"/>
              <p:cNvSpPr/>
              <p:nvPr/>
            </p:nvSpPr>
            <p:spPr>
              <a:xfrm>
                <a:off x="1468689" y="1314264"/>
                <a:ext cx="9254623" cy="1263836"/>
              </a:xfrm>
              <a:prstGeom prst="rect">
                <a:avLst/>
              </a:prstGeom>
              <a:gradFill>
                <a:gsLst>
                  <a:gs pos="0">
                    <a:srgbClr val="EC2023"/>
                  </a:gs>
                  <a:gs pos="100000">
                    <a:srgbClr val="B01E23"/>
                  </a:gs>
                </a:gsLst>
                <a:lin ang="1800000" scaled="0"/>
              </a:gradFill>
              <a:ln w="19050">
                <a:solidFill>
                  <a:schemeClr val="bg1">
                    <a:lumMod val="95000"/>
                  </a:schemeClr>
                </a:solidFill>
              </a:ln>
              <a:effectLst>
                <a:outerShdw blurRad="50800" dist="25400" dir="5400000" algn="t" rotWithShape="0">
                  <a:srgbClr val="58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半闭框 19"/>
              <p:cNvSpPr/>
              <p:nvPr/>
            </p:nvSpPr>
            <p:spPr>
              <a:xfrm rot="2700000" flipH="1">
                <a:off x="1034212" y="1498819"/>
                <a:ext cx="891113" cy="891113"/>
              </a:xfrm>
              <a:prstGeom prst="halfFrame">
                <a:avLst>
                  <a:gd name="adj1" fmla="val 26544"/>
                  <a:gd name="adj2" fmla="val 27161"/>
                </a:avLst>
              </a:prstGeom>
              <a:gradFill>
                <a:gsLst>
                  <a:gs pos="0">
                    <a:srgbClr val="F7C973">
                      <a:alpha val="65000"/>
                    </a:srgbClr>
                  </a:gs>
                  <a:gs pos="100000">
                    <a:srgbClr val="EB202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半闭框 20"/>
              <p:cNvSpPr/>
              <p:nvPr/>
            </p:nvSpPr>
            <p:spPr>
              <a:xfrm rot="13500000" flipH="1">
                <a:off x="10261377" y="1493959"/>
                <a:ext cx="906023" cy="906023"/>
              </a:xfrm>
              <a:prstGeom prst="halfFrame">
                <a:avLst>
                  <a:gd name="adj1" fmla="val 26544"/>
                  <a:gd name="adj2" fmla="val 27161"/>
                </a:avLst>
              </a:prstGeom>
              <a:gradFill>
                <a:gsLst>
                  <a:gs pos="0">
                    <a:srgbClr val="F7C973"/>
                  </a:gs>
                  <a:gs pos="80000">
                    <a:srgbClr val="BD1E23"/>
                  </a:gs>
                </a:gsLst>
                <a:lin ang="9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2" name="文本框 21"/>
            <p:cNvSpPr txBox="1"/>
            <p:nvPr/>
          </p:nvSpPr>
          <p:spPr>
            <a:xfrm>
              <a:off x="2177338" y="1135070"/>
              <a:ext cx="7827712" cy="929678"/>
            </a:xfrm>
            <a:prstGeom prst="rect">
              <a:avLst/>
            </a:prstGeom>
            <a:noFill/>
          </p:spPr>
          <p:txBody>
            <a:bodyPr wrap="square">
              <a:spAutoFit/>
            </a:bodyPr>
            <a:lstStyle/>
            <a:p>
              <a:pPr algn="ctr">
                <a:lnSpc>
                  <a:spcPct val="130000"/>
                </a:lnSpc>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四是要结合党的十八大以来习近平总书记系列重要讲话来把握习近平新时代中国特色社会主义思想的主要内容</a:t>
              </a:r>
              <a:endPar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750"/>
                                </p:stCondLst>
                                <p:childTnLst>
                                  <p:par>
                                    <p:cTn id="9" presetID="2" presetClass="entr" presetSubtype="4" fill="hold" nodeType="afterEffect" p14:presetBounceEnd="20000">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14:bounceEnd="20000">
                                          <p:cBhvr additive="base">
                                            <p:cTn id="11" dur="500" fill="hold"/>
                                            <p:tgtEl>
                                              <p:spTgt spid="3"/>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 calcmode="lin" valueType="num">
                                          <p:cBhvr additive="base">
                                            <p:cTn id="23" dur="500"/>
                                            <p:tgtEl>
                                              <p:spTgt spid="8">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750"/>
                                </p:stCondLst>
                                <p:childTnLst>
                                  <p:par>
                                    <p:cTn id="9" presetID="2" presetClass="entr" presetSubtype="4" fill="hold" nodeType="after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 calcmode="lin" valueType="num">
                                          <p:cBhvr additive="base">
                                            <p:cTn id="23" dur="500"/>
                                            <p:tgtEl>
                                              <p:spTgt spid="8">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1"/>
            <a:ext cx="12192000" cy="6858002"/>
            <a:chOff x="0" y="-1"/>
            <a:chExt cx="12192000" cy="6858002"/>
          </a:xfrm>
        </p:grpSpPr>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1837" b="58414"/>
            <a:stretch>
              <a:fillRect/>
            </a:stretch>
          </p:blipFill>
          <p:spPr>
            <a:xfrm>
              <a:off x="0" y="3611591"/>
              <a:ext cx="12192000" cy="3246410"/>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32283"/>
            <a:stretch>
              <a:fillRect/>
            </a:stretch>
          </p:blipFill>
          <p:spPr>
            <a:xfrm>
              <a:off x="1776000" y="-1"/>
              <a:ext cx="8640000" cy="2925361"/>
            </a:xfrm>
            <a:prstGeom prst="rect">
              <a:avLst/>
            </a:prstGeom>
          </p:spPr>
        </p:pic>
      </p:gr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rcRect t="25925" b="25925"/>
          <a:stretch>
            <a:fillRect/>
          </a:stretch>
        </p:blipFill>
        <p:spPr>
          <a:xfrm>
            <a:off x="1" y="1440000"/>
            <a:ext cx="12191999" cy="3240000"/>
          </a:xfrm>
          <a:prstGeom prst="rect">
            <a:avLst/>
          </a:prstGeom>
          <a:noFill/>
          <a:effectLst>
            <a:outerShdw blurRad="381000" dist="127000" dir="5400000" algn="t" rotWithShape="0">
              <a:prstClr val="black">
                <a:alpha val="15000"/>
              </a:prstClr>
            </a:outerShdw>
          </a:effectLst>
        </p:spPr>
      </p:pic>
      <p:sp>
        <p:nvSpPr>
          <p:cNvPr id="18" name="文本框 17"/>
          <p:cNvSpPr txBox="1"/>
          <p:nvPr/>
        </p:nvSpPr>
        <p:spPr>
          <a:xfrm>
            <a:off x="1236000" y="2659559"/>
            <a:ext cx="9720000" cy="769441"/>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defRPr>
            </a:lvl1pPr>
          </a:lstStyle>
          <a:p>
            <a:pPr algn="ctr"/>
            <a:r>
              <a:rPr lang="zh-CN" altLang="en-US" sz="4400" dirty="0">
                <a:ln w="6350">
                  <a:noFill/>
                </a:ln>
                <a:solidFill>
                  <a:schemeClr val="bg1"/>
                </a:solidFill>
                <a:effectLst>
                  <a:outerShdw blurRad="38100" dist="38100" dir="2700000" algn="tl">
                    <a:srgbClr val="000000">
                      <a:alpha val="43137"/>
                    </a:srgbClr>
                  </a:outerShdw>
                </a:effectLst>
                <a:sym typeface="+mn-lt"/>
              </a:rPr>
              <a:t>四、新思想引领新时代</a:t>
            </a:r>
            <a:endParaRPr lang="zh-CN" altLang="en-US" sz="4400" dirty="0">
              <a:ln w="6350">
                <a:noFill/>
              </a:ln>
              <a:solidFill>
                <a:schemeClr val="bg1"/>
              </a:solidFill>
              <a:effectLst>
                <a:outerShdw blurRad="38100" dist="38100" dir="2700000" algn="tl">
                  <a:srgbClr val="000000">
                    <a:alpha val="43137"/>
                  </a:srgbClr>
                </a:outerShdw>
              </a:effectLst>
              <a:sym typeface="+mn-lt"/>
            </a:endParaRPr>
          </a:p>
        </p:txBody>
      </p:sp>
      <p:grpSp>
        <p:nvGrpSpPr>
          <p:cNvPr id="19" name="组合 18"/>
          <p:cNvGrpSpPr/>
          <p:nvPr/>
        </p:nvGrpSpPr>
        <p:grpSpPr>
          <a:xfrm>
            <a:off x="341523" y="0"/>
            <a:ext cx="2807349" cy="550843"/>
            <a:chOff x="341523" y="0"/>
            <a:chExt cx="2807349" cy="550843"/>
          </a:xfrm>
        </p:grpSpPr>
        <p:sp>
          <p:nvSpPr>
            <p:cNvPr id="20" name="矩形 19"/>
            <p:cNvSpPr/>
            <p:nvPr/>
          </p:nvSpPr>
          <p:spPr>
            <a:xfrm>
              <a:off x="344858" y="225781"/>
              <a:ext cx="2804014"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mn-ea"/>
                </a:rPr>
                <a:t>导论   新时代  新思想  新飞跃</a:t>
              </a:r>
              <a:endParaRPr lang="zh-CN" altLang="en-US" sz="1200" dirty="0">
                <a:solidFill>
                  <a:schemeClr val="tx1">
                    <a:lumMod val="85000"/>
                    <a:lumOff val="15000"/>
                  </a:schemeClr>
                </a:solidFill>
                <a:latin typeface="微软雅黑" panose="020B0503020204020204" pitchFamily="34" charset="-122"/>
                <a:ea typeface="+mn-ea"/>
              </a:endParaRPr>
            </a:p>
          </p:txBody>
        </p:sp>
        <p:cxnSp>
          <p:nvCxnSpPr>
            <p:cNvPr id="21" name="直接连接符 20"/>
            <p:cNvCxnSpPr/>
            <p:nvPr/>
          </p:nvCxnSpPr>
          <p:spPr>
            <a:xfrm flipV="1">
              <a:off x="341523" y="0"/>
              <a:ext cx="0" cy="550843"/>
            </a:xfrm>
            <a:prstGeom prst="line">
              <a:avLst/>
            </a:prstGeom>
            <a:ln>
              <a:solidFill>
                <a:srgbClr val="BD1E2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0"/>
            <a:ext cx="12191999" cy="1765300"/>
          </a:xfrm>
          <a:prstGeom prst="rect">
            <a:avLst/>
          </a:prstGeom>
          <a:gradFill>
            <a:gsLst>
              <a:gs pos="0">
                <a:srgbClr val="6EB1DB"/>
              </a:gs>
              <a:gs pos="100000">
                <a:srgbClr val="2D97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 y="1664208"/>
            <a:ext cx="12192000" cy="5193792"/>
          </a:xfrm>
          <a:prstGeom prst="rect">
            <a:avLst/>
          </a:prstGeom>
        </p:spPr>
      </p:pic>
      <p:sp>
        <p:nvSpPr>
          <p:cNvPr id="45" name="矩形 44"/>
          <p:cNvSpPr/>
          <p:nvPr/>
        </p:nvSpPr>
        <p:spPr>
          <a:xfrm>
            <a:off x="0" y="1242060"/>
            <a:ext cx="12192000" cy="2433955"/>
          </a:xfrm>
          <a:prstGeom prst="rect">
            <a:avLst/>
          </a:prstGeom>
          <a:gradFill>
            <a:gsLst>
              <a:gs pos="50000">
                <a:srgbClr val="FCFCFC">
                  <a:alpha val="70000"/>
                </a:srgbClr>
              </a:gs>
              <a:gs pos="25000">
                <a:srgbClr val="F8F8F8">
                  <a:alpha val="70000"/>
                </a:srgbClr>
              </a:gs>
              <a:gs pos="0">
                <a:srgbClr val="F5F5F5">
                  <a:alpha val="0"/>
                </a:srgbClr>
              </a:gs>
              <a:gs pos="100000">
                <a:srgbClr val="FFFFFF">
                  <a:alpha val="9000"/>
                </a:srgbClr>
              </a:gs>
            </a:gsLst>
            <a:lin ang="0" scaled="0"/>
          </a:gradFill>
          <a:ln>
            <a:noFill/>
          </a:ln>
          <a:effectLst>
            <a:outerShdw blurRad="254000" dist="190500" dir="5400000" algn="t"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530421" y="1369022"/>
            <a:ext cx="9162097" cy="2306955"/>
          </a:xfrm>
          <a:prstGeom prst="rect">
            <a:avLst/>
          </a:prstGeom>
          <a:noFill/>
        </p:spPr>
        <p:txBody>
          <a:bodyPr wrap="square" rtlCol="0">
            <a:spAutoFit/>
          </a:bodyPr>
          <a:lstStyle/>
          <a:p>
            <a:pPr lvl="0" indent="504190" algn="just">
              <a:lnSpc>
                <a:spcPct val="150000"/>
              </a:lnSpc>
            </a:pPr>
            <a:r>
              <a:rPr lang="zh-CN" altLang="en-US" sz="2400" b="1" dirty="0">
                <a:solidFill>
                  <a:srgbClr val="223B4E"/>
                </a:solidFill>
                <a:latin typeface="微软雅黑" panose="020B0503020204020204" pitchFamily="34" charset="-122"/>
                <a:ea typeface="微软雅黑" panose="020B0503020204020204" pitchFamily="34" charset="-122"/>
              </a:rPr>
              <a:t>习近平新时代中国特色社会主义思想是当代中国马克思主义、二十一世纪马克思主义，是中华文化和中国精神的时代精华，实现了马克思主义中国化新的飞跃。这是对习近平新时代中国特色社会主义思想历史地位和指导意义的</a:t>
            </a:r>
            <a:r>
              <a:rPr lang="en-US" altLang="zh-CN" sz="2400" b="1" dirty="0">
                <a:solidFill>
                  <a:srgbClr val="223B4E"/>
                </a:solidFill>
                <a:latin typeface="微软雅黑" panose="020B0503020204020204" pitchFamily="34" charset="-122"/>
                <a:ea typeface="微软雅黑" panose="020B0503020204020204" pitchFamily="34" charset="-122"/>
              </a:rPr>
              <a:t>新阐释</a:t>
            </a:r>
            <a:r>
              <a:rPr lang="zh-CN" altLang="en-US" sz="2400" b="1" dirty="0">
                <a:solidFill>
                  <a:srgbClr val="223B4E"/>
                </a:solidFill>
                <a:latin typeface="微软雅黑" panose="020B0503020204020204" pitchFamily="34" charset="-122"/>
                <a:ea typeface="微软雅黑" panose="020B0503020204020204" pitchFamily="34" charset="-122"/>
              </a:rPr>
              <a:t>。</a:t>
            </a:r>
            <a:endParaRPr lang="zh-CN" altLang="en-US" sz="2400" b="1" dirty="0">
              <a:solidFill>
                <a:srgbClr val="223B4E"/>
              </a:solidFill>
              <a:latin typeface="微软雅黑" panose="020B0503020204020204" pitchFamily="34" charset="-122"/>
              <a:ea typeface="微软雅黑" panose="020B0503020204020204" pitchFamily="34" charset="-122"/>
            </a:endParaRPr>
          </a:p>
        </p:txBody>
      </p:sp>
      <p:sp>
        <p:nvSpPr>
          <p:cNvPr id="47" name="矩形 46"/>
          <p:cNvSpPr/>
          <p:nvPr/>
        </p:nvSpPr>
        <p:spPr>
          <a:xfrm>
            <a:off x="344858" y="225781"/>
            <a:ext cx="2804014" cy="27559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导论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48" name="直接连接符 47"/>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四、新思想引领新时代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50" name="直接连接符 49"/>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2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立方体 23"/>
          <p:cNvSpPr/>
          <p:nvPr/>
        </p:nvSpPr>
        <p:spPr>
          <a:xfrm>
            <a:off x="644525" y="1315733"/>
            <a:ext cx="10902950" cy="4226535"/>
          </a:xfrm>
          <a:prstGeom prst="cube">
            <a:avLst>
              <a:gd name="adj" fmla="val 1863"/>
            </a:avLst>
          </a:prstGeom>
          <a:solidFill>
            <a:schemeClr val="bg1"/>
          </a:solidFill>
          <a:ln w="127000">
            <a:gradFill flip="none" rotWithShape="1">
              <a:gsLst>
                <a:gs pos="0">
                  <a:srgbClr val="C00000">
                    <a:alpha val="83000"/>
                  </a:srgbClr>
                </a:gs>
                <a:gs pos="100000">
                  <a:srgbClr val="C00000">
                    <a:alpha val="0"/>
                  </a:srgbClr>
                </a:gs>
              </a:gsLst>
              <a:lin ang="13500000" scaled="1"/>
              <a:tileRect/>
            </a:gradFill>
          </a:ln>
          <a:effectLst>
            <a:outerShdw blurRad="317500" dist="635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20315"/>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785649" y="1996191"/>
            <a:ext cx="8620702" cy="2865619"/>
            <a:chOff x="1785649" y="784850"/>
            <a:chExt cx="8620702" cy="2865619"/>
          </a:xfrm>
        </p:grpSpPr>
        <p:grpSp>
          <p:nvGrpSpPr>
            <p:cNvPr id="15" name="组合 14"/>
            <p:cNvGrpSpPr/>
            <p:nvPr/>
          </p:nvGrpSpPr>
          <p:grpSpPr>
            <a:xfrm>
              <a:off x="1785649" y="784850"/>
              <a:ext cx="8620702" cy="2865619"/>
              <a:chOff x="1934273" y="812440"/>
              <a:chExt cx="8620702" cy="2865619"/>
            </a:xfrm>
          </p:grpSpPr>
          <p:sp>
            <p:nvSpPr>
              <p:cNvPr id="17" name="矩形 16"/>
              <p:cNvSpPr/>
              <p:nvPr/>
            </p:nvSpPr>
            <p:spPr>
              <a:xfrm>
                <a:off x="2485424" y="1267349"/>
                <a:ext cx="8069551" cy="241071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934273" y="812440"/>
                <a:ext cx="900267" cy="1003091"/>
                <a:chOff x="1934273" y="812440"/>
                <a:chExt cx="900267" cy="1003091"/>
              </a:xfrm>
            </p:grpSpPr>
            <p:sp>
              <p:nvSpPr>
                <p:cNvPr id="19" name="文本框 18"/>
                <p:cNvSpPr txBox="1">
                  <a:spLocks noChangeAspect="1"/>
                </p:cNvSpPr>
                <p:nvPr/>
              </p:nvSpPr>
              <p:spPr>
                <a:xfrm rot="900000">
                  <a:off x="2341812" y="1102431"/>
                  <a:ext cx="492728" cy="711416"/>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20" name="文本框 19"/>
                <p:cNvSpPr txBox="1"/>
                <p:nvPr/>
              </p:nvSpPr>
              <p:spPr>
                <a:xfrm>
                  <a:off x="1934273" y="812440"/>
                  <a:ext cx="694745" cy="1003091"/>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gs>
                    <a:gs pos="100000">
                      <a:srgbClr val="ED2123"/>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grpSp>
        <p:sp>
          <p:nvSpPr>
            <p:cNvPr id="16" name="矩形 15"/>
            <p:cNvSpPr/>
            <p:nvPr/>
          </p:nvSpPr>
          <p:spPr>
            <a:xfrm>
              <a:off x="2866176" y="1787941"/>
              <a:ext cx="7216306" cy="1198880"/>
            </a:xfrm>
            <a:prstGeom prst="rect">
              <a:avLst/>
            </a:prstGeom>
          </p:spPr>
          <p:txBody>
            <a:bodyPr wrap="square">
              <a:spAutoFit/>
            </a:bodyPr>
            <a:lstStyle/>
            <a:p>
              <a:pPr lvl="0" algn="just" eaLnBrk="0" fontAlgn="base" hangingPunct="0">
                <a:lnSpc>
                  <a:spcPct val="150000"/>
                </a:lnSpc>
                <a:spcAft>
                  <a:spcPct val="0"/>
                </a:spcAft>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第一，为什么说习近平新时代中国特色社会主义思想是当代中国马克思主义、二十一世纪马克思主义？</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8"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g"/>
          <p:cNvSpPr/>
          <p:nvPr/>
        </p:nvSpPr>
        <p:spPr>
          <a:xfrm>
            <a:off x="0" y="0"/>
            <a:ext cx="12192000" cy="6858000"/>
          </a:xfrm>
          <a:prstGeom prst="rect">
            <a:avLst/>
          </a:prstGeom>
          <a:solidFill>
            <a:srgbClr val="AB12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8" descr="https://hbimg.huabanimg.com/3ef78a7ca082815b4119cf88ef943d7268607b1b32ea8-7L1GN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6819913" y="819000"/>
            <a:ext cx="5220000" cy="5220000"/>
            <a:chOff x="6819913" y="819000"/>
            <a:chExt cx="5220000" cy="5220000"/>
          </a:xfrm>
        </p:grpSpPr>
        <p:sp>
          <p:nvSpPr>
            <p:cNvPr id="18" name="bg"/>
            <p:cNvSpPr/>
            <p:nvPr/>
          </p:nvSpPr>
          <p:spPr>
            <a:xfrm rot="2700000">
              <a:off x="6819913" y="819000"/>
              <a:ext cx="5220000" cy="5220000"/>
            </a:xfrm>
            <a:prstGeom prst="rect">
              <a:avLst/>
            </a:prstGeom>
            <a:noFill/>
            <a:ln w="381000">
              <a:solidFill>
                <a:srgbClr val="F7C973">
                  <a:alpha val="3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bg"/>
            <p:cNvSpPr/>
            <p:nvPr/>
          </p:nvSpPr>
          <p:spPr>
            <a:xfrm rot="2700000">
              <a:off x="7014876" y="1004220"/>
              <a:ext cx="4849430" cy="4849430"/>
            </a:xfrm>
            <a:prstGeom prst="rect">
              <a:avLst/>
            </a:prstGeom>
            <a:noFill/>
            <a:ln w="25400">
              <a:solidFill>
                <a:srgbClr val="F7C97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0" name="Picture 8" descr="https://hbimg.huabanimg.com/3ef78a7ca082815b4119cf88ef943d7268607b1b32ea8-7L1GNU"/>
          <p:cNvPicPr>
            <a:picLocks noChangeAspect="1" noChangeArrowheads="1"/>
          </p:cNvPicPr>
          <p:nvPr/>
        </p:nvPicPr>
        <p:blipFill rotWithShape="1">
          <a:blip r:embed="rId1">
            <a:extLst>
              <a:ext uri="{28A0092B-C50C-407E-A947-70E740481C1C}">
                <a14:useLocalDpi xmlns:a14="http://schemas.microsoft.com/office/drawing/2010/main" val="0"/>
              </a:ext>
            </a:extLst>
          </a:blip>
          <a:srcRect r="22600"/>
          <a:stretch>
            <a:fillRect/>
          </a:stretch>
        </p:blipFill>
        <p:spPr bwMode="auto">
          <a:xfrm>
            <a:off x="0" y="0"/>
            <a:ext cx="943660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hbimg.huabanimg.com/ed0c9fe80a72218a613e292f233ec3f725c7f788193a00-n72gAz"/>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0" y="2136140"/>
            <a:ext cx="2230755" cy="4481195"/>
          </a:xfrm>
          <a:prstGeom prst="rect">
            <a:avLst/>
          </a:prstGeom>
          <a:noFill/>
          <a:extLst>
            <a:ext uri="{909E8E84-426E-40DD-AFC4-6F175D3DCCD1}">
              <a14:hiddenFill xmlns:a14="http://schemas.microsoft.com/office/drawing/2010/main">
                <a:solidFill>
                  <a:srgbClr val="FFFFFF"/>
                </a:solidFill>
              </a14:hiddenFill>
            </a:ext>
          </a:extLst>
        </p:spPr>
      </p:pic>
      <p:sp>
        <p:nvSpPr>
          <p:cNvPr id="26" name="bg"/>
          <p:cNvSpPr/>
          <p:nvPr/>
        </p:nvSpPr>
        <p:spPr>
          <a:xfrm rot="2700000">
            <a:off x="-1800000" y="1629000"/>
            <a:ext cx="3600000" cy="3600000"/>
          </a:xfrm>
          <a:prstGeom prst="rect">
            <a:avLst/>
          </a:prstGeom>
          <a:gradFill>
            <a:gsLst>
              <a:gs pos="0">
                <a:srgbClr val="AB1215"/>
              </a:gs>
              <a:gs pos="100000">
                <a:srgbClr val="AB1215">
                  <a:alpha val="0"/>
                </a:srgbClr>
              </a:gs>
            </a:gsLst>
            <a:lin ang="0" scaled="0"/>
          </a:gradFill>
          <a:ln w="38100">
            <a:gradFill>
              <a:gsLst>
                <a:gs pos="100000">
                  <a:srgbClr val="AB1215">
                    <a:alpha val="0"/>
                    <a:lumMod val="99000"/>
                  </a:srgbClr>
                </a:gs>
                <a:gs pos="0">
                  <a:srgbClr val="F7C973"/>
                </a:gs>
              </a:gsLst>
              <a:lin ang="16200000" scaled="0"/>
            </a:gradFill>
          </a:ln>
          <a:effectLst>
            <a:outerShdw blurRad="304800" dist="101600" algn="l" rotWithShape="0">
              <a:srgbClr val="58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507477" y="2506940"/>
            <a:ext cx="8640000" cy="737235"/>
          </a:xfrm>
          <a:prstGeom prst="rect">
            <a:avLst/>
          </a:prstGeom>
          <a:noFill/>
        </p:spPr>
        <p:txBody>
          <a:bodyPr wrap="square" rtlCol="0">
            <a:spAutoFit/>
          </a:bodyPr>
          <a:lstStyle>
            <a:defPPr>
              <a:defRPr lang="zh-CN"/>
            </a:defPPr>
            <a:lvl1pPr>
              <a:defRPr sz="4200" b="1">
                <a:gradFill>
                  <a:gsLst>
                    <a:gs pos="0">
                      <a:schemeClr val="accent4">
                        <a:lumMod val="40000"/>
                        <a:lumOff val="60000"/>
                      </a:schemeClr>
                    </a:gs>
                    <a:gs pos="100000">
                      <a:schemeClr val="bg1"/>
                    </a:gs>
                  </a:gsLst>
                  <a:lin ang="5400000" scaled="1"/>
                </a:gradFill>
                <a:effectLst>
                  <a:outerShdw blurRad="152400" dist="50800" dir="5400000" algn="t" rotWithShape="0">
                    <a:srgbClr val="580000">
                      <a:alpha val="70000"/>
                    </a:srgbClr>
                  </a:outerShdw>
                </a:effectLst>
                <a:latin typeface="华文中宋" panose="02010600040101010101" pitchFamily="2" charset="-122"/>
                <a:ea typeface="华文中宋" panose="02010600040101010101" pitchFamily="2" charset="-122"/>
              </a:defRPr>
            </a:lvl1pPr>
          </a:lstStyle>
          <a:p>
            <a:r>
              <a:rPr lang="zh-CN" altLang="en-US" dirty="0">
                <a:solidFill>
                  <a:schemeClr val="bg1"/>
                </a:solidFill>
              </a:rPr>
              <a:t>导论  </a:t>
            </a:r>
            <a:r>
              <a:rPr lang="en-US" altLang="zh-CN" dirty="0">
                <a:solidFill>
                  <a:schemeClr val="bg1"/>
                </a:solidFill>
              </a:rPr>
              <a:t> </a:t>
            </a:r>
            <a:r>
              <a:rPr lang="zh-CN" altLang="en-US" dirty="0">
                <a:solidFill>
                  <a:schemeClr val="bg1"/>
                </a:solidFill>
              </a:rPr>
              <a:t>新时代  新思想  新飞跃</a:t>
            </a:r>
            <a:endParaRPr lang="zh-CN" altLang="en-US" dirty="0">
              <a:solidFill>
                <a:schemeClr val="bg1"/>
              </a:solidFill>
            </a:endParaRPr>
          </a:p>
        </p:txBody>
      </p:sp>
      <p:cxnSp>
        <p:nvCxnSpPr>
          <p:cNvPr id="23" name="直接连接符 22"/>
          <p:cNvCxnSpPr/>
          <p:nvPr/>
        </p:nvCxnSpPr>
        <p:spPr>
          <a:xfrm>
            <a:off x="2507477" y="3424133"/>
            <a:ext cx="8640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childTnLst>
                                </p:cTn>
                              </p:par>
                              <p:par>
                                <p:cTn id="14" presetID="22" presetClass="entr" presetSubtype="8" fill="hold" nodeType="withEffect">
                                  <p:stCondLst>
                                    <p:cond delay="150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1" presetClass="entr" presetSubtype="1"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heel(1)">
                                      <p:cBhvr>
                                        <p:cTn id="19" dur="2000"/>
                                        <p:tgtEl>
                                          <p:spTgt spid="17"/>
                                        </p:tgtEl>
                                      </p:cBhvr>
                                    </p:animEffect>
                                  </p:childTnLst>
                                </p:cTn>
                              </p:par>
                            </p:childTnLst>
                          </p:cTn>
                        </p:par>
                        <p:par>
                          <p:cTn id="20" fill="hold">
                            <p:stCondLst>
                              <p:cond delay="2700"/>
                            </p:stCondLst>
                            <p:childTnLst>
                              <p:par>
                                <p:cTn id="21" presetID="2" presetClass="entr" presetSubtype="8" decel="5000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0-#ppt_w/2"/>
                                          </p:val>
                                        </p:tav>
                                        <p:tav tm="100000">
                                          <p:val>
                                            <p:strVal val="#ppt_x"/>
                                          </p:val>
                                        </p:tav>
                                      </p:tavLst>
                                    </p:anim>
                                    <p:anim calcmode="lin" valueType="num">
                                      <p:cBhvr additive="base">
                                        <p:cTn id="24" dur="1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rotWithShape="1">
          <a:blip r:embed="rId1">
            <a:extLst>
              <a:ext uri="{28A0092B-C50C-407E-A947-70E740481C1C}">
                <a14:useLocalDpi xmlns:a14="http://schemas.microsoft.com/office/drawing/2010/main" val="0"/>
              </a:ext>
            </a:extLst>
          </a:blip>
          <a:srcRect t="50450" b="36781"/>
          <a:stretch>
            <a:fillRect/>
          </a:stretch>
        </p:blipFill>
        <p:spPr>
          <a:xfrm>
            <a:off x="0" y="3487148"/>
            <a:ext cx="12192000" cy="3370852"/>
          </a:xfrm>
          <a:prstGeom prst="rect">
            <a:avLst/>
          </a:prstGeom>
        </p:spPr>
      </p:pic>
      <p:sp>
        <p:nvSpPr>
          <p:cNvPr id="48" name="矩形 47"/>
          <p:cNvSpPr/>
          <p:nvPr/>
        </p:nvSpPr>
        <p:spPr>
          <a:xfrm>
            <a:off x="700921" y="897369"/>
            <a:ext cx="10790158" cy="5054497"/>
          </a:xfrm>
          <a:prstGeom prst="rect">
            <a:avLst/>
          </a:prstGeom>
          <a:gradFill>
            <a:gsLst>
              <a:gs pos="0">
                <a:srgbClr val="FAE7D0"/>
              </a:gs>
              <a:gs pos="100000">
                <a:srgbClr val="D49A78"/>
              </a:gs>
            </a:gsLst>
            <a:lin ang="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剪去对角的矩形 7"/>
          <p:cNvSpPr>
            <a:spLocks noChangeAspect="1"/>
          </p:cNvSpPr>
          <p:nvPr/>
        </p:nvSpPr>
        <p:spPr>
          <a:xfrm>
            <a:off x="870857" y="1016001"/>
            <a:ext cx="10479314" cy="5239656"/>
          </a:xfrm>
          <a:prstGeom prst="snip2DiagRect">
            <a:avLst>
              <a:gd name="adj1" fmla="val 0"/>
              <a:gd name="adj2" fmla="val 6155"/>
            </a:avLst>
          </a:prstGeom>
          <a:solidFill>
            <a:schemeClr val="bg1"/>
          </a:solidFill>
          <a:ln w="12700">
            <a:noFill/>
          </a:ln>
          <a:effectLst>
            <a:outerShdw blurRad="381000" dist="635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11090" y="1539240"/>
            <a:ext cx="6135370" cy="4707890"/>
          </a:xfrm>
          <a:prstGeom prst="rect">
            <a:avLst/>
          </a:prstGeom>
        </p:spPr>
        <p:txBody>
          <a:bodyPr wrap="square">
            <a:spAutoFit/>
          </a:bodyPr>
          <a:lstStyle/>
          <a:p>
            <a:pPr lvl="0" indent="539750" algn="just" eaLnBrk="0" fontAlgn="base">
              <a:lnSpc>
                <a:spcPct val="150000"/>
              </a:lnSpc>
              <a:spcAft>
                <a:spcPct val="0"/>
              </a:spcAft>
              <a:defRPr/>
            </a:pPr>
            <a:r>
              <a:rPr lang="zh-CN" altLang="en-US" sz="2000" b="1" dirty="0">
                <a:solidFill>
                  <a:srgbClr val="C00000"/>
                </a:solidFill>
                <a:latin typeface="微软雅黑" panose="020B0503020204020204" pitchFamily="34" charset="-122"/>
                <a:ea typeface="微软雅黑" panose="020B0503020204020204" pitchFamily="34" charset="-122"/>
              </a:rPr>
              <a:t>一是因为，</a:t>
            </a:r>
            <a:r>
              <a:rPr lang="zh-CN" altLang="en-US" sz="2000" dirty="0">
                <a:solidFill>
                  <a:srgbClr val="262626"/>
                </a:solidFill>
                <a:latin typeface="微软雅黑" panose="020B0503020204020204" pitchFamily="34" charset="-122"/>
                <a:ea typeface="微软雅黑" panose="020B0503020204020204" pitchFamily="34" charset="-122"/>
                <a:sym typeface="+mn-ea"/>
              </a:rPr>
              <a:t>习近平新时代中国特色社会主义思想</a:t>
            </a:r>
            <a:r>
              <a:rPr lang="zh-CN" altLang="en-US" sz="2000" dirty="0">
                <a:solidFill>
                  <a:srgbClr val="262626"/>
                </a:solidFill>
                <a:latin typeface="微软雅黑" panose="020B0503020204020204" pitchFamily="34" charset="-122"/>
                <a:ea typeface="微软雅黑" panose="020B0503020204020204" pitchFamily="34" charset="-122"/>
              </a:rPr>
              <a:t>推进了</a:t>
            </a:r>
            <a:r>
              <a:rPr lang="zh-CN" altLang="en-US" sz="2000" b="1" dirty="0">
                <a:solidFill>
                  <a:srgbClr val="262626"/>
                </a:solidFill>
                <a:latin typeface="微软雅黑" panose="020B0503020204020204" pitchFamily="34" charset="-122"/>
                <a:ea typeface="微软雅黑" panose="020B0503020204020204" pitchFamily="34" charset="-122"/>
              </a:rPr>
              <a:t>马克思主义基本原理</a:t>
            </a:r>
            <a:r>
              <a:rPr lang="zh-CN" altLang="en-US" sz="2000" dirty="0">
                <a:solidFill>
                  <a:srgbClr val="262626"/>
                </a:solidFill>
                <a:latin typeface="微软雅黑" panose="020B0503020204020204" pitchFamily="34" charset="-122"/>
                <a:ea typeface="微软雅黑" panose="020B0503020204020204" pitchFamily="34" charset="-122"/>
              </a:rPr>
              <a:t>同</a:t>
            </a:r>
            <a:r>
              <a:rPr lang="zh-CN" altLang="en-US" sz="2000" b="1" dirty="0">
                <a:solidFill>
                  <a:srgbClr val="262626"/>
                </a:solidFill>
                <a:latin typeface="微软雅黑" panose="020B0503020204020204" pitchFamily="34" charset="-122"/>
                <a:ea typeface="微软雅黑" panose="020B0503020204020204" pitchFamily="34" charset="-122"/>
              </a:rPr>
              <a:t>中国具体实际</a:t>
            </a:r>
            <a:r>
              <a:rPr lang="zh-CN" altLang="en-US" sz="2000" dirty="0">
                <a:solidFill>
                  <a:srgbClr val="262626"/>
                </a:solidFill>
                <a:latin typeface="微软雅黑" panose="020B0503020204020204" pitchFamily="34" charset="-122"/>
                <a:ea typeface="微软雅黑" panose="020B0503020204020204" pitchFamily="34" charset="-122"/>
              </a:rPr>
              <a:t>、</a:t>
            </a:r>
            <a:r>
              <a:rPr lang="zh-CN" altLang="en-US" sz="2000" b="1" dirty="0">
                <a:solidFill>
                  <a:srgbClr val="262626"/>
                </a:solidFill>
                <a:latin typeface="微软雅黑" panose="020B0503020204020204" pitchFamily="34" charset="-122"/>
                <a:ea typeface="微软雅黑" panose="020B0503020204020204" pitchFamily="34" charset="-122"/>
              </a:rPr>
              <a:t>中华优秀传统文化</a:t>
            </a:r>
            <a:r>
              <a:rPr lang="zh-CN" altLang="en-US" sz="2000" dirty="0">
                <a:solidFill>
                  <a:srgbClr val="262626"/>
                </a:solidFill>
                <a:latin typeface="微软雅黑" panose="020B0503020204020204" pitchFamily="34" charset="-122"/>
                <a:ea typeface="微软雅黑" panose="020B0503020204020204" pitchFamily="34" charset="-122"/>
              </a:rPr>
              <a:t>的“</a:t>
            </a:r>
            <a:r>
              <a:rPr lang="zh-CN" altLang="en-US" sz="2000" u="sng" dirty="0">
                <a:solidFill>
                  <a:srgbClr val="C00000"/>
                </a:solidFill>
                <a:latin typeface="微软雅黑" panose="020B0503020204020204" pitchFamily="34" charset="-122"/>
                <a:ea typeface="微软雅黑" panose="020B0503020204020204" pitchFamily="34" charset="-122"/>
              </a:rPr>
              <a:t>两个结合</a:t>
            </a:r>
            <a:r>
              <a:rPr lang="zh-CN" altLang="en-US" sz="2000" dirty="0">
                <a:solidFill>
                  <a:srgbClr val="262626"/>
                </a:solidFill>
                <a:latin typeface="微软雅黑" panose="020B0503020204020204" pitchFamily="34" charset="-122"/>
                <a:ea typeface="微软雅黑" panose="020B0503020204020204" pitchFamily="34" charset="-122"/>
              </a:rPr>
              <a:t>”。</a:t>
            </a:r>
            <a:endParaRPr lang="zh-CN" altLang="en-US" sz="2000" dirty="0">
              <a:solidFill>
                <a:srgbClr val="262626"/>
              </a:solidFill>
              <a:latin typeface="微软雅黑" panose="020B0503020204020204" pitchFamily="34" charset="-122"/>
              <a:ea typeface="微软雅黑" panose="020B0503020204020204" pitchFamily="34" charset="-122"/>
            </a:endParaRPr>
          </a:p>
          <a:p>
            <a:pPr lvl="0" indent="539750" algn="just" eaLnBrk="0" fontAlgn="base">
              <a:lnSpc>
                <a:spcPct val="150000"/>
              </a:lnSpc>
              <a:spcAft>
                <a:spcPct val="0"/>
              </a:spcAft>
              <a:defRPr/>
            </a:pPr>
            <a:r>
              <a:rPr lang="zh-CN" altLang="en-US" sz="2000" dirty="0">
                <a:solidFill>
                  <a:srgbClr val="262626"/>
                </a:solidFill>
                <a:latin typeface="微软雅黑" panose="020B0503020204020204" pitchFamily="34" charset="-122"/>
                <a:ea typeface="微软雅黑" panose="020B0503020204020204" pitchFamily="34" charset="-122"/>
              </a:rPr>
              <a:t>在这个过程中，既坚持了老祖宗、又讲了许多新话，对</a:t>
            </a:r>
            <a:r>
              <a:rPr lang="zh-CN" altLang="en-US" sz="2000" b="1" dirty="0">
                <a:solidFill>
                  <a:srgbClr val="262626"/>
                </a:solidFill>
                <a:latin typeface="微软雅黑" panose="020B0503020204020204" pitchFamily="34" charset="-122"/>
                <a:ea typeface="微软雅黑" panose="020B0503020204020204" pitchFamily="34" charset="-122"/>
              </a:rPr>
              <a:t>马克思主义哲学、政治经济学、科学社会主义</a:t>
            </a:r>
            <a:r>
              <a:rPr lang="zh-CN" altLang="en-US" sz="2000" dirty="0">
                <a:solidFill>
                  <a:srgbClr val="262626"/>
                </a:solidFill>
                <a:latin typeface="微软雅黑" panose="020B0503020204020204" pitchFamily="34" charset="-122"/>
                <a:ea typeface="微软雅黑" panose="020B0503020204020204" pitchFamily="34" charset="-122"/>
              </a:rPr>
              <a:t>各个领域，都提出了许多标志性引领性的新思想新观点新论断，以全新视野深化了对</a:t>
            </a:r>
            <a:r>
              <a:rPr lang="zh-CN" altLang="en-US" sz="2000" b="1" dirty="0">
                <a:solidFill>
                  <a:srgbClr val="262626"/>
                </a:solidFill>
                <a:latin typeface="微软雅黑" panose="020B0503020204020204" pitchFamily="34" charset="-122"/>
                <a:ea typeface="微软雅黑" panose="020B0503020204020204" pitchFamily="34" charset="-122"/>
              </a:rPr>
              <a:t>三大规律</a:t>
            </a:r>
            <a:r>
              <a:rPr lang="zh-CN" altLang="en-US" sz="2000" dirty="0">
                <a:solidFill>
                  <a:srgbClr val="262626"/>
                </a:solidFill>
                <a:latin typeface="微软雅黑" panose="020B0503020204020204" pitchFamily="34" charset="-122"/>
                <a:ea typeface="微软雅黑" panose="020B0503020204020204" pitchFamily="34" charset="-122"/>
              </a:rPr>
              <a:t>（共产党执政规律、社会主义建设规律、人类社会发展规律）的认识，为丰富发展马克思主义作出了原创性贡献，实现了马克思主义中国化新的飞跃、新的升华。 </a:t>
            </a:r>
            <a:endParaRPr lang="zh-CN" altLang="en-US" sz="2000" dirty="0">
              <a:solidFill>
                <a:srgbClr val="26262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3110"/>
          <a:stretch>
            <a:fillRect/>
          </a:stretch>
        </p:blipFill>
        <p:spPr>
          <a:xfrm>
            <a:off x="1125059" y="1210465"/>
            <a:ext cx="3323764" cy="4750165"/>
          </a:xfrm>
          <a:prstGeom prst="rect">
            <a:avLst/>
          </a:prstGeom>
          <a:ln>
            <a:noFill/>
          </a:ln>
          <a:effectLst>
            <a:outerShdw blurRad="292100" dist="139700" dir="2700000" algn="tl" rotWithShape="0">
              <a:srgbClr val="333333">
                <a:alpha val="29000"/>
              </a:srgbClr>
            </a:outerShdw>
          </a:effectLst>
        </p:spPr>
      </p:pic>
      <p:cxnSp>
        <p:nvCxnSpPr>
          <p:cNvPr id="51" name="直接连接符 50"/>
          <p:cNvCxnSpPr/>
          <p:nvPr/>
        </p:nvCxnSpPr>
        <p:spPr>
          <a:xfrm>
            <a:off x="4731656" y="1227997"/>
            <a:ext cx="0" cy="4732634"/>
          </a:xfrm>
          <a:prstGeom prst="line">
            <a:avLst/>
          </a:prstGeom>
          <a:ln>
            <a:solidFill>
              <a:srgbClr val="D09978"/>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161655" y="897255"/>
            <a:ext cx="3081020" cy="64516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t">
            <a:spAutoFit/>
          </a:bodyPr>
          <a:p>
            <a:r>
              <a:rPr lang="zh-CN" altLang="en-US">
                <a:sym typeface="+mn-ea"/>
              </a:rPr>
              <a:t>专家解读：</a:t>
            </a:r>
            <a:r>
              <a:rPr lang="zh-CN" altLang="en-US"/>
              <a:t>“两个结合”的理论创新意义是什么？</a:t>
            </a:r>
            <a:endParaRPr lang="zh-CN" altLang="en-US"/>
          </a:p>
        </p:txBody>
      </p:sp>
      <p:pic>
        <p:nvPicPr>
          <p:cNvPr id="6" name="“两个结合”的理论创新意义是什么？专家解读｜理响中国">
            <a:hlinkClick r:id="" action="ppaction://media"/>
          </p:cNvPr>
          <p:cNvPicPr/>
          <p:nvPr>
            <a:videoFile r:link="rId3"/>
            <p:extLst>
              <p:ext uri="{DAA4B4D4-6D71-4841-9C94-3DE7FCFB9230}">
                <p14:media xmlns:p14="http://schemas.microsoft.com/office/powerpoint/2010/main" r:link="rId4"/>
              </p:ext>
            </p:extLst>
            <p:custDataLst>
              <p:tags r:id="rId5"/>
            </p:custDataLst>
          </p:nvPr>
        </p:nvPicPr>
        <p:blipFill>
          <a:blip r:embed="rId6"/>
          <a:stretch>
            <a:fillRect/>
          </a:stretch>
        </p:blipFill>
        <p:spPr>
          <a:xfrm>
            <a:off x="5777865" y="261620"/>
            <a:ext cx="2144395" cy="128079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50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1+#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2250"/>
                            </p:stCondLst>
                            <p:childTnLst>
                              <p:par>
                                <p:cTn id="20" presetID="16" presetClass="entr" presetSubtype="42" fill="hold" nodeType="afterEffect">
                                  <p:stCondLst>
                                    <p:cond delay="250"/>
                                  </p:stCondLst>
                                  <p:childTnLst>
                                    <p:set>
                                      <p:cBhvr>
                                        <p:cTn id="21" dur="1" fill="hold">
                                          <p:stCondLst>
                                            <p:cond delay="0"/>
                                          </p:stCondLst>
                                        </p:cTn>
                                        <p:tgtEl>
                                          <p:spTgt spid="51"/>
                                        </p:tgtEl>
                                        <p:attrNameLst>
                                          <p:attrName>style.visibility</p:attrName>
                                        </p:attrNameLst>
                                      </p:cBhvr>
                                      <p:to>
                                        <p:strVal val="visible"/>
                                      </p:to>
                                    </p:set>
                                    <p:animEffect transition="in" filter="barn(outHorizontal)">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28" dur="5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p:tgtEl>
                                          <p:spTgt spid="6"/>
                                        </p:tgtEl>
                                        <p:attrNameLst>
                                          <p:attrName>ppt_y</p:attrName>
                                        </p:attrNameLst>
                                      </p:cBhvr>
                                      <p:tavLst>
                                        <p:tav tm="0">
                                          <p:val>
                                            <p:strVal val="#ppt_y+#ppt_h*1.125000"/>
                                          </p:val>
                                        </p:tav>
                                        <p:tav tm="100000">
                                          <p:val>
                                            <p:strVal val="#ppt_y"/>
                                          </p:val>
                                        </p:tav>
                                      </p:tavLst>
                                    </p:anim>
                                    <p:animEffect transition="in" filter="wipe(up)">
                                      <p:cBhvr>
                                        <p:cTn id="34" dur="500"/>
                                        <p:tgtEl>
                                          <p:spTgt spid="6"/>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p:tgtEl>
                                          <p:spTgt spid="4"/>
                                        </p:tgtEl>
                                        <p:attrNameLst>
                                          <p:attrName>ppt_y</p:attrName>
                                        </p:attrNameLst>
                                      </p:cBhvr>
                                      <p:tavLst>
                                        <p:tav tm="0">
                                          <p:val>
                                            <p:strVal val="#ppt_y+#ppt_h*1.125000"/>
                                          </p:val>
                                        </p:tav>
                                        <p:tav tm="100000">
                                          <p:val>
                                            <p:strVal val="#ppt_y"/>
                                          </p:val>
                                        </p:tav>
                                      </p:tavLst>
                                    </p:anim>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 calcmode="lin" valueType="num">
                                      <p:cBhvr additive="base">
                                        <p:cTn id="4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4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45" fill="hold" display="1">
                  <p:stCondLst>
                    <p:cond delay="indefinite"/>
                  </p:stCondLst>
                </p:cTn>
                <p:tgtEl>
                  <p:spTgt spid="6"/>
                </p:tgtEl>
              </p:cMediaNode>
            </p:video>
            <p:seq concurrent="1" nextAc="seek">
              <p:cTn id="46" restart="whenNotActive" fill="hold" evtFilter="cancelBubble" nodeType="interactiveSeq">
                <p:stCondLst>
                  <p:cond evt="onClick" delay="0">
                    <p:tgtEl>
                      <p:spTgt spid="6"/>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additive="base">
                                        <p:cTn id="50" dur="1" fill="hold"/>
                                        <p:tgtEl>
                                          <p:spTgt spid="6"/>
                                        </p:tgtEl>
                                      </p:cBhvr>
                                    </p:cmd>
                                  </p:childTnLst>
                                </p:cTn>
                              </p:par>
                            </p:childTnLst>
                          </p:cTn>
                        </p:par>
                      </p:childTnLst>
                    </p:cTn>
                  </p:par>
                </p:childTnLst>
              </p:cTn>
              <p:nextCondLst>
                <p:cond evt="onClick" delay="0">
                  <p:tgtEl>
                    <p:spTgt spid="6"/>
                  </p:tgtEl>
                </p:cond>
              </p:nextCondLst>
            </p:seq>
          </p:childTnLst>
        </p:cTn>
      </p:par>
    </p:tnLst>
    <p:bldLst>
      <p:bldP spid="48" grpId="0" animBg="1"/>
      <p:bldP spid="49" grpId="0" animBg="1"/>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片包含 室内, 看着, 前, 桌子&#10;&#10;描述已自动生成"/>
          <p:cNvPicPr>
            <a:picLocks noChangeAspect="1"/>
          </p:cNvPicPr>
          <p:nvPr/>
        </p:nvPicPr>
        <p:blipFill rotWithShape="1">
          <a:blip r:embed="rId1">
            <a:extLst>
              <a:ext uri="{28A0092B-C50C-407E-A947-70E740481C1C}">
                <a14:useLocalDpi xmlns:a14="http://schemas.microsoft.com/office/drawing/2010/main" val="0"/>
              </a:ext>
            </a:extLst>
          </a:blip>
          <a:srcRect b="89703"/>
          <a:stretch>
            <a:fillRect/>
          </a:stretch>
        </p:blipFill>
        <p:spPr>
          <a:xfrm flipV="1">
            <a:off x="0" y="-1"/>
            <a:ext cx="12192000" cy="838201"/>
          </a:xfrm>
          <a:prstGeom prst="rect">
            <a:avLst/>
          </a:prstGeom>
        </p:spPr>
      </p:pic>
      <p:pic>
        <p:nvPicPr>
          <p:cNvPr id="14" name="图片 13" descr="图片包含 室内, 看着, 前, 桌子&#10;&#10;描述已自动生成"/>
          <p:cNvPicPr>
            <a:picLocks noChangeAspect="1"/>
          </p:cNvPicPr>
          <p:nvPr/>
        </p:nvPicPr>
        <p:blipFill rotWithShape="1">
          <a:blip r:embed="rId1">
            <a:extLst>
              <a:ext uri="{28A0092B-C50C-407E-A947-70E740481C1C}">
                <a14:useLocalDpi xmlns:a14="http://schemas.microsoft.com/office/drawing/2010/main" val="0"/>
              </a:ext>
            </a:extLst>
          </a:blip>
          <a:srcRect b="26046"/>
          <a:stretch>
            <a:fillRect/>
          </a:stretch>
        </p:blipFill>
        <p:spPr>
          <a:xfrm>
            <a:off x="0" y="838201"/>
            <a:ext cx="12192000" cy="6019800"/>
          </a:xfrm>
          <a:prstGeom prst="rect">
            <a:avLst/>
          </a:prstGeom>
        </p:spPr>
      </p:pic>
      <p:sp>
        <p:nvSpPr>
          <p:cNvPr id="4" name="矩形 3"/>
          <p:cNvSpPr/>
          <p:nvPr/>
        </p:nvSpPr>
        <p:spPr>
          <a:xfrm>
            <a:off x="1662292" y="962381"/>
            <a:ext cx="8867415" cy="1938020"/>
          </a:xfrm>
          <a:prstGeom prst="rect">
            <a:avLst/>
          </a:prstGeom>
        </p:spPr>
        <p:txBody>
          <a:bodyPr wrap="square">
            <a:spAutoFit/>
          </a:bodyPr>
          <a:lstStyle/>
          <a:p>
            <a:pPr indent="504190" algn="just">
              <a:lnSpc>
                <a:spcPct val="150000"/>
              </a:lnSpc>
              <a:defRPr/>
            </a:pPr>
            <a:r>
              <a:rPr lang="zh-CN" altLang="en-US" sz="2000" b="1" dirty="0">
                <a:solidFill>
                  <a:srgbClr val="FFB3B3"/>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比如，</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zh-CN" altLang="en-US" sz="2000" b="1" u="sng"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马克思主义哲学</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面，提出新时代我国社会主要矛盾发生变化的思想，是对马克思主义社会矛盾学说的新发展；强调要提高科学思维能力，要观大势、定大局、谋大事，要坚持系统观念，要强化问题导向，要抓重点、抓关键、抓牛鼻子等，是对马克思主义认识论、实践论的新发展。</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16"/>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18" name="直接连接符 17"/>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四、新思想引领新时代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20" name="直接连接符 19"/>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924669"/>
            <a:ext cx="12192000" cy="5933331"/>
            <a:chOff x="0" y="924669"/>
            <a:chExt cx="12192000" cy="5933331"/>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b="37052"/>
            <a:stretch>
              <a:fillRect/>
            </a:stretch>
          </p:blipFill>
          <p:spPr>
            <a:xfrm>
              <a:off x="0" y="1738631"/>
              <a:ext cx="12192000" cy="5119369"/>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b="36367"/>
            <a:stretch>
              <a:fillRect/>
            </a:stretch>
          </p:blipFill>
          <p:spPr>
            <a:xfrm>
              <a:off x="0" y="924669"/>
              <a:ext cx="12192000" cy="4409331"/>
            </a:xfrm>
            <a:prstGeom prst="rect">
              <a:avLst/>
            </a:prstGeom>
          </p:spPr>
        </p:pic>
      </p:grpSp>
      <p:sp>
        <p:nvSpPr>
          <p:cNvPr id="4" name="矩形 3"/>
          <p:cNvSpPr/>
          <p:nvPr/>
        </p:nvSpPr>
        <p:spPr>
          <a:xfrm>
            <a:off x="1526395" y="962381"/>
            <a:ext cx="9139207" cy="1938020"/>
          </a:xfrm>
          <a:prstGeom prst="rect">
            <a:avLst/>
          </a:prstGeom>
        </p:spPr>
        <p:txBody>
          <a:bodyPr wrap="square">
            <a:spAutoFit/>
          </a:bodyPr>
          <a:lstStyle/>
          <a:p>
            <a:pPr indent="504190" algn="just">
              <a:lnSpc>
                <a:spcPct val="150000"/>
              </a:lnSpc>
              <a:defRPr/>
            </a:pPr>
            <a:r>
              <a:rPr lang="zh-CN" altLang="en-US" sz="2000" b="1" dirty="0">
                <a:solidFill>
                  <a:srgbClr val="C00000"/>
                </a:solidFill>
                <a:latin typeface="微软雅黑" panose="020B0503020204020204" pitchFamily="34" charset="-122"/>
                <a:ea typeface="微软雅黑" panose="020B0503020204020204" pitchFamily="34" charset="-122"/>
              </a:rPr>
              <a:t>比如，</a:t>
            </a:r>
            <a:r>
              <a:rPr lang="zh-CN" altLang="en-US" sz="2000" b="1" dirty="0">
                <a:solidFill>
                  <a:srgbClr val="262626"/>
                </a:solidFill>
                <a:latin typeface="微软雅黑" panose="020B0503020204020204" pitchFamily="34" charset="-122"/>
                <a:ea typeface="微软雅黑" panose="020B0503020204020204" pitchFamily="34" charset="-122"/>
              </a:rPr>
              <a:t>在</a:t>
            </a:r>
            <a:r>
              <a:rPr lang="zh-CN" altLang="en-US" sz="2000" b="1" u="sng" dirty="0">
                <a:solidFill>
                  <a:srgbClr val="262626"/>
                </a:solidFill>
                <a:latin typeface="微软雅黑" panose="020B0503020204020204" pitchFamily="34" charset="-122"/>
                <a:ea typeface="微软雅黑" panose="020B0503020204020204" pitchFamily="34" charset="-122"/>
              </a:rPr>
              <a:t>马克思主义政治经济学</a:t>
            </a:r>
            <a:r>
              <a:rPr lang="zh-CN" altLang="en-US" sz="2000" b="1" dirty="0">
                <a:solidFill>
                  <a:srgbClr val="262626"/>
                </a:solidFill>
                <a:latin typeface="微软雅黑" panose="020B0503020204020204" pitchFamily="34" charset="-122"/>
                <a:ea typeface="微软雅黑" panose="020B0503020204020204" pitchFamily="34" charset="-122"/>
              </a:rPr>
              <a:t>方面，提出创新、协调、绿色、开放、共享的新发展理念，是对马克思主义生产力理论的新发展；提出坚持和完善社会主义基本经济制度</a:t>
            </a:r>
            <a:r>
              <a:rPr lang="en-US" altLang="zh-CN" sz="2000" b="1" dirty="0">
                <a:solidFill>
                  <a:srgbClr val="262626"/>
                </a:solidFill>
                <a:latin typeface="微软雅黑" panose="020B0503020204020204" pitchFamily="34" charset="-122"/>
                <a:ea typeface="微软雅黑" panose="020B0503020204020204" pitchFamily="34" charset="-122"/>
              </a:rPr>
              <a:t>, </a:t>
            </a:r>
            <a:r>
              <a:rPr lang="zh-CN" altLang="en-US" sz="2000" b="1" dirty="0">
                <a:solidFill>
                  <a:srgbClr val="262626"/>
                </a:solidFill>
                <a:latin typeface="微软雅黑" panose="020B0503020204020204" pitchFamily="34" charset="-122"/>
                <a:ea typeface="微软雅黑" panose="020B0503020204020204" pitchFamily="34" charset="-122"/>
              </a:rPr>
              <a:t>使市场在资源配置中起决定性作用和更好发挥政府作用等思想，是对马克思主义经济学说的新发展。</a:t>
            </a:r>
            <a:endParaRPr lang="en-US" altLang="zh-CN" sz="20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b="22562"/>
          <a:stretch>
            <a:fillRect/>
          </a:stretch>
        </p:blipFill>
        <p:spPr>
          <a:xfrm>
            <a:off x="0" y="558800"/>
            <a:ext cx="12192000" cy="62992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8800"/>
            <a:ext cx="12192000" cy="6299200"/>
          </a:xfrm>
          <a:prstGeom prst="rect">
            <a:avLst/>
          </a:prstGeom>
        </p:spPr>
      </p:pic>
      <p:sp>
        <p:nvSpPr>
          <p:cNvPr id="4" name="内容占位符 2"/>
          <p:cNvSpPr txBox="1">
            <a:spLocks noChangeArrowheads="1"/>
          </p:cNvSpPr>
          <p:nvPr/>
        </p:nvSpPr>
        <p:spPr bwMode="auto">
          <a:xfrm>
            <a:off x="1445260" y="898525"/>
            <a:ext cx="9302115" cy="2446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indent="504190" algn="just">
              <a:lnSpc>
                <a:spcPct val="150000"/>
              </a:lnSpc>
              <a:spcBef>
                <a:spcPts val="0"/>
              </a:spcBef>
              <a:buClrTx/>
              <a:buSzTx/>
              <a:buNone/>
              <a:defRPr/>
            </a:pPr>
            <a:r>
              <a:rPr lang="zh-CN" altLang="en-US" sz="2000" b="1" dirty="0">
                <a:solidFill>
                  <a:srgbClr val="C00000"/>
                </a:solidFill>
                <a:latin typeface="微软雅黑" panose="020B0503020204020204" pitchFamily="34" charset="-122"/>
                <a:ea typeface="微软雅黑" panose="020B0503020204020204" pitchFamily="34" charset="-122"/>
                <a:cs typeface="+mn-cs"/>
              </a:rPr>
              <a:t>比如，</a:t>
            </a:r>
            <a:r>
              <a:rPr lang="zh-CN" altLang="en-US" sz="2000" b="1" dirty="0">
                <a:solidFill>
                  <a:srgbClr val="262626"/>
                </a:solidFill>
                <a:latin typeface="微软雅黑" panose="020B0503020204020204" pitchFamily="34" charset="-122"/>
                <a:ea typeface="微软雅黑" panose="020B0503020204020204" pitchFamily="34" charset="-122"/>
                <a:cs typeface="+mn-cs"/>
              </a:rPr>
              <a:t>在</a:t>
            </a:r>
            <a:r>
              <a:rPr lang="zh-CN" altLang="en-US" sz="2000" b="1" u="sng" dirty="0">
                <a:solidFill>
                  <a:srgbClr val="262626"/>
                </a:solidFill>
                <a:latin typeface="微软雅黑" panose="020B0503020204020204" pitchFamily="34" charset="-122"/>
                <a:ea typeface="微软雅黑" panose="020B0503020204020204" pitchFamily="34" charset="-122"/>
                <a:cs typeface="+mn-cs"/>
              </a:rPr>
              <a:t>科学社会主义</a:t>
            </a:r>
            <a:r>
              <a:rPr lang="zh-CN" altLang="en-US" sz="2000" b="1" dirty="0">
                <a:solidFill>
                  <a:srgbClr val="262626"/>
                </a:solidFill>
                <a:latin typeface="微软雅黑" panose="020B0503020204020204" pitchFamily="34" charset="-122"/>
                <a:ea typeface="微软雅黑" panose="020B0503020204020204" pitchFamily="34" charset="-122"/>
                <a:cs typeface="+mn-cs"/>
              </a:rPr>
              <a:t>方面，提出坚持和加强党的全面领导、推进党的自我革命的思想，是对马克思主义建党学说的新发展；提出坚持和完善中国特色社会主义制度、推进国家治理体系和治理能力现代化的思想，是对马克思主义国家学说的新发展；提出构建人类命运共同体的思想，是对马克思主义世界历史理论的新发展，等等。</a:t>
            </a:r>
            <a:endParaRPr lang="zh-CN" altLang="en-US" sz="2000" b="1" dirty="0">
              <a:solidFill>
                <a:srgbClr val="262626"/>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p:cNvPicPr>
            <a:picLocks noChangeAspect="1"/>
          </p:cNvPicPr>
          <p:nvPr/>
        </p:nvPicPr>
        <p:blipFill rotWithShape="1">
          <a:blip r:embed="rId1">
            <a:extLst>
              <a:ext uri="{28A0092B-C50C-407E-A947-70E740481C1C}">
                <a14:useLocalDpi xmlns:a14="http://schemas.microsoft.com/office/drawing/2010/main" val="0"/>
              </a:ext>
            </a:extLst>
          </a:blip>
          <a:srcRect t="50450" b="36781"/>
          <a:stretch>
            <a:fillRect/>
          </a:stretch>
        </p:blipFill>
        <p:spPr>
          <a:xfrm>
            <a:off x="0" y="3487148"/>
            <a:ext cx="12192000" cy="3370852"/>
          </a:xfrm>
          <a:prstGeom prst="rect">
            <a:avLst/>
          </a:prstGeom>
        </p:spPr>
      </p:pic>
      <p:sp>
        <p:nvSpPr>
          <p:cNvPr id="66" name="矩形 65"/>
          <p:cNvSpPr/>
          <p:nvPr/>
        </p:nvSpPr>
        <p:spPr>
          <a:xfrm>
            <a:off x="367030" y="628015"/>
            <a:ext cx="11123930" cy="5627370"/>
          </a:xfrm>
          <a:prstGeom prst="rect">
            <a:avLst/>
          </a:prstGeom>
          <a:gradFill>
            <a:gsLst>
              <a:gs pos="0">
                <a:srgbClr val="FAE7D0"/>
              </a:gs>
              <a:gs pos="100000">
                <a:srgbClr val="D49A78"/>
              </a:gs>
            </a:gsLst>
            <a:lin ang="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剪去对角的矩形 7"/>
          <p:cNvSpPr>
            <a:spLocks noChangeAspect="1"/>
          </p:cNvSpPr>
          <p:nvPr/>
        </p:nvSpPr>
        <p:spPr>
          <a:xfrm>
            <a:off x="525780" y="784225"/>
            <a:ext cx="10824210" cy="5702300"/>
          </a:xfrm>
          <a:prstGeom prst="snip2DiagRect">
            <a:avLst>
              <a:gd name="adj1" fmla="val 0"/>
              <a:gd name="adj2" fmla="val 6155"/>
            </a:avLst>
          </a:prstGeom>
          <a:solidFill>
            <a:schemeClr val="bg1"/>
          </a:solidFill>
          <a:ln w="12700">
            <a:noFill/>
          </a:ln>
          <a:effectLst>
            <a:outerShdw blurRad="381000" dist="635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7924570" y="1253088"/>
            <a:ext cx="0" cy="4765481"/>
          </a:xfrm>
          <a:prstGeom prst="line">
            <a:avLst/>
          </a:prstGeom>
          <a:ln>
            <a:solidFill>
              <a:srgbClr val="D09978"/>
            </a:solidFill>
          </a:ln>
        </p:spPr>
        <p:style>
          <a:lnRef idx="1">
            <a:schemeClr val="accent1"/>
          </a:lnRef>
          <a:fillRef idx="0">
            <a:schemeClr val="accent1"/>
          </a:fillRef>
          <a:effectRef idx="0">
            <a:schemeClr val="accent1"/>
          </a:effectRef>
          <a:fontRef idx="minor">
            <a:schemeClr val="tx1"/>
          </a:fontRef>
        </p:style>
      </p:cxnSp>
      <p:sp>
        <p:nvSpPr>
          <p:cNvPr id="3" name="内容占位符 2"/>
          <p:cNvSpPr txBox="1">
            <a:spLocks noChangeArrowheads="1"/>
          </p:cNvSpPr>
          <p:nvPr/>
        </p:nvSpPr>
        <p:spPr bwMode="auto">
          <a:xfrm>
            <a:off x="639445" y="784860"/>
            <a:ext cx="7183120" cy="570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04190" algn="just" defTabSz="914400" rtl="0" eaLnBrk="0" fontAlgn="base" latinLnBrk="0" hangingPunct="0">
              <a:lnSpc>
                <a:spcPct val="130000"/>
              </a:lnSpc>
              <a:spcBef>
                <a:spcPts val="0"/>
              </a:spcBef>
              <a:spcAft>
                <a:spcPts val="0"/>
              </a:spcAft>
              <a:buClrTx/>
              <a:buSzTx/>
              <a:buNone/>
              <a:defRPr/>
            </a:pPr>
            <a:r>
              <a:rPr lang="zh-CN" altLang="en-US" sz="2000" b="1" kern="0" dirty="0">
                <a:solidFill>
                  <a:srgbClr val="C00000"/>
                </a:solidFill>
                <a:latin typeface="微软雅黑" panose="020B0503020204020204" pitchFamily="34" charset="-122"/>
                <a:ea typeface="微软雅黑" panose="020B0503020204020204" pitchFamily="34" charset="-122"/>
              </a:rPr>
              <a:t>二是因为，</a:t>
            </a:r>
            <a:r>
              <a:rPr lang="zh-CN" altLang="en-US" sz="2000" kern="0" dirty="0">
                <a:solidFill>
                  <a:srgbClr val="000000"/>
                </a:solidFill>
                <a:latin typeface="微软雅黑" panose="020B0503020204020204" pitchFamily="34" charset="-122"/>
                <a:ea typeface="微软雅黑" panose="020B0503020204020204" pitchFamily="34" charset="-122"/>
              </a:rPr>
              <a:t>习近平新时代中国特色社会主义思想，坚持</a:t>
            </a:r>
            <a:r>
              <a:rPr lang="zh-CN" altLang="en-US" sz="2000" b="1" kern="0" dirty="0">
                <a:solidFill>
                  <a:srgbClr val="000000"/>
                </a:solidFill>
                <a:latin typeface="微软雅黑" panose="020B0503020204020204" pitchFamily="34" charset="-122"/>
                <a:ea typeface="微软雅黑" panose="020B0503020204020204" pitchFamily="34" charset="-122"/>
              </a:rPr>
              <a:t>科学社会主义基本原则</a:t>
            </a:r>
            <a:r>
              <a:rPr lang="zh-CN" altLang="en-US" sz="2000" kern="0" dirty="0">
                <a:solidFill>
                  <a:srgbClr val="000000"/>
                </a:solidFill>
                <a:latin typeface="微软雅黑" panose="020B0503020204020204" pitchFamily="34" charset="-122"/>
                <a:ea typeface="微软雅黑" panose="020B0503020204020204" pitchFamily="34" charset="-122"/>
              </a:rPr>
              <a:t>，坚守党和人民在艰辛探索中走出的中国特色社会主义道路，深刻揭示了</a:t>
            </a:r>
            <a:r>
              <a:rPr lang="zh-CN" altLang="en-US" sz="2000" b="1" kern="0" dirty="0">
                <a:solidFill>
                  <a:srgbClr val="000000"/>
                </a:solidFill>
                <a:latin typeface="微软雅黑" panose="020B0503020204020204" pitchFamily="34" charset="-122"/>
                <a:ea typeface="微软雅黑" panose="020B0503020204020204" pitchFamily="34" charset="-122"/>
              </a:rPr>
              <a:t>中国特色社会主义发展的理论逻辑、历史逻辑、实践逻辑</a:t>
            </a:r>
            <a:r>
              <a:rPr lang="zh-CN" altLang="en-US" sz="2000" kern="0" dirty="0">
                <a:solidFill>
                  <a:srgbClr val="000000"/>
                </a:solidFill>
                <a:latin typeface="微软雅黑" panose="020B0503020204020204" pitchFamily="34" charset="-122"/>
                <a:ea typeface="微软雅黑" panose="020B0503020204020204" pitchFamily="34" charset="-122"/>
              </a:rPr>
              <a:t>，深刻回答了新时代坚持和发展什么样的中国特色社会主义、怎样坚持和发展中国特色社会主义的重大时代课题，深化了对</a:t>
            </a:r>
            <a:r>
              <a:rPr lang="zh-CN" altLang="en-US" sz="2000" b="1" kern="0" dirty="0">
                <a:solidFill>
                  <a:srgbClr val="000000"/>
                </a:solidFill>
                <a:latin typeface="微软雅黑" panose="020B0503020204020204" pitchFamily="34" charset="-122"/>
                <a:ea typeface="微软雅黑" panose="020B0503020204020204" pitchFamily="34" charset="-122"/>
              </a:rPr>
              <a:t>中国特色社会主义建设规律</a:t>
            </a:r>
            <a:r>
              <a:rPr lang="zh-CN" altLang="en-US" sz="2000" kern="0" dirty="0">
                <a:solidFill>
                  <a:srgbClr val="000000"/>
                </a:solidFill>
                <a:latin typeface="微软雅黑" panose="020B0503020204020204" pitchFamily="34" charset="-122"/>
                <a:ea typeface="微软雅黑" panose="020B0503020204020204" pitchFamily="34" charset="-122"/>
              </a:rPr>
              <a:t>的认识，为科学社会主义新发展作出了重大贡献。</a:t>
            </a:r>
            <a:endParaRPr lang="zh-CN" altLang="en-US" sz="2000" kern="0" dirty="0">
              <a:solidFill>
                <a:srgbClr val="000000"/>
              </a:solidFill>
              <a:latin typeface="微软雅黑" panose="020B0503020204020204" pitchFamily="34" charset="-122"/>
              <a:ea typeface="微软雅黑" panose="020B0503020204020204" pitchFamily="34" charset="-122"/>
            </a:endParaRPr>
          </a:p>
          <a:p>
            <a:pPr marL="0" marR="0" lvl="0" indent="504190" algn="just" defTabSz="914400" rtl="0" eaLnBrk="0" fontAlgn="base" latinLnBrk="0" hangingPunct="0">
              <a:lnSpc>
                <a:spcPct val="130000"/>
              </a:lnSpc>
              <a:spcBef>
                <a:spcPts val="0"/>
              </a:spcBef>
              <a:spcAft>
                <a:spcPts val="0"/>
              </a:spcAft>
              <a:buClrTx/>
              <a:buSzTx/>
              <a:buNone/>
              <a:defRPr/>
            </a:pPr>
            <a:r>
              <a:rPr lang="zh-CN" altLang="en-US" sz="2000" kern="0" dirty="0">
                <a:solidFill>
                  <a:srgbClr val="000000"/>
                </a:solidFill>
                <a:latin typeface="微软雅黑" panose="020B0503020204020204" pitchFamily="34" charset="-122"/>
                <a:ea typeface="微软雅黑" panose="020B0503020204020204" pitchFamily="34" charset="-122"/>
              </a:rPr>
              <a:t>这一思想</a:t>
            </a:r>
            <a:r>
              <a:rPr lang="zh-CN" altLang="en-US" sz="2000" b="1" kern="0" dirty="0">
                <a:solidFill>
                  <a:srgbClr val="000000"/>
                </a:solidFill>
                <a:latin typeface="微软雅黑" panose="020B0503020204020204" pitchFamily="34" charset="-122"/>
                <a:ea typeface="微软雅黑" panose="020B0503020204020204" pitchFamily="34" charset="-122"/>
              </a:rPr>
              <a:t>把中国特色社会主义和实现社会主义现代化、实现中华民族伟大复兴有机贯通起来</a:t>
            </a:r>
            <a:r>
              <a:rPr lang="zh-CN" altLang="en-US" sz="2000" kern="0" dirty="0">
                <a:solidFill>
                  <a:srgbClr val="000000"/>
                </a:solidFill>
                <a:latin typeface="微软雅黑" panose="020B0503020204020204" pitchFamily="34" charset="-122"/>
                <a:ea typeface="微软雅黑" panose="020B0503020204020204" pitchFamily="34" charset="-122"/>
              </a:rPr>
              <a:t>，彰显了高度自信和强大定力，彰显了新时代中国特色社会主义的蓬勃生机和活力，既书写了坚持和发展中国特色社会主义的崭新篇章，也推动中国特色社会主义成为 21 世纪科学社会主义发展的旗帜，成为振兴世界社会主义的中流砥柱，为科学社会主义新发展作出了重大贡献。</a:t>
            </a:r>
            <a:endParaRPr lang="zh-CN" altLang="en-US" sz="2000" kern="0"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276"/>
          <a:stretch>
            <a:fillRect/>
          </a:stretch>
        </p:blipFill>
        <p:spPr>
          <a:xfrm>
            <a:off x="8026160" y="1253088"/>
            <a:ext cx="3323770" cy="4765481"/>
          </a:xfrm>
          <a:prstGeom prst="rect">
            <a:avLst/>
          </a:prstGeom>
          <a:ln>
            <a:noFill/>
          </a:ln>
          <a:effectLst>
            <a:outerShdw blurRad="292100" dist="139700" dir="2700000" algn="tl" rotWithShape="0">
              <a:srgbClr val="333333">
                <a:alpha val="29000"/>
              </a:srgbClr>
            </a:outerShdw>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5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1+#ppt_w/2"/>
                                          </p:val>
                                        </p:tav>
                                        <p:tav tm="100000">
                                          <p:val>
                                            <p:strVal val="#ppt_x"/>
                                          </p:val>
                                        </p:tav>
                                      </p:tavLst>
                                    </p:anim>
                                    <p:anim calcmode="lin" valueType="num">
                                      <p:cBhvr additive="base">
                                        <p:cTn id="12" dur="500" fill="hold"/>
                                        <p:tgtEl>
                                          <p:spTgt spid="67"/>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2" presetClass="entr" presetSubtype="0" fill="hold" nodeType="after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6" presetClass="entr" presetSubtype="42" fill="hold" nodeType="after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barn(outHorizontal)">
                                      <p:cBhvr>
                                        <p:cTn id="22" dur="500"/>
                                        <p:tgtEl>
                                          <p:spTgt spid="8"/>
                                        </p:tgtEl>
                                      </p:cBhvr>
                                    </p:animEffect>
                                  </p:childTnLst>
                                </p:cTn>
                              </p:par>
                              <p:par>
                                <p:cTn id="23" presetID="10" presetClass="entr" presetSubtype="0" fill="hold" grpId="0" nodeType="withEffect">
                                  <p:stCondLst>
                                    <p:cond delay="250"/>
                                  </p:stCondLst>
                                  <p:iterate type="wd">
                                    <p:tmPct val="10000"/>
                                  </p:iterate>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bldLvl="0" animBg="1"/>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50450" b="36781"/>
          <a:stretch>
            <a:fillRect/>
          </a:stretch>
        </p:blipFill>
        <p:spPr>
          <a:xfrm>
            <a:off x="0" y="3487148"/>
            <a:ext cx="12192000" cy="3370852"/>
          </a:xfrm>
          <a:prstGeom prst="rect">
            <a:avLst/>
          </a:prstGeom>
        </p:spPr>
      </p:pic>
      <p:sp>
        <p:nvSpPr>
          <p:cNvPr id="14" name="矩形 13"/>
          <p:cNvSpPr/>
          <p:nvPr/>
        </p:nvSpPr>
        <p:spPr>
          <a:xfrm>
            <a:off x="700921" y="897369"/>
            <a:ext cx="10790158" cy="5054497"/>
          </a:xfrm>
          <a:prstGeom prst="rect">
            <a:avLst/>
          </a:prstGeom>
          <a:gradFill>
            <a:gsLst>
              <a:gs pos="0">
                <a:srgbClr val="FAE7D0"/>
              </a:gs>
              <a:gs pos="100000">
                <a:srgbClr val="D49A78"/>
              </a:gs>
            </a:gsLst>
            <a:lin ang="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剪去对角的矩形 7"/>
          <p:cNvSpPr>
            <a:spLocks noChangeAspect="1"/>
          </p:cNvSpPr>
          <p:nvPr/>
        </p:nvSpPr>
        <p:spPr>
          <a:xfrm>
            <a:off x="870857" y="1016001"/>
            <a:ext cx="10479314" cy="5239656"/>
          </a:xfrm>
          <a:prstGeom prst="snip2DiagRect">
            <a:avLst>
              <a:gd name="adj1" fmla="val 0"/>
              <a:gd name="adj2" fmla="val 6155"/>
            </a:avLst>
          </a:prstGeom>
          <a:solidFill>
            <a:schemeClr val="bg1"/>
          </a:solidFill>
          <a:ln w="12700">
            <a:noFill/>
          </a:ln>
          <a:effectLst>
            <a:outerShdw blurRad="381000" dist="635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46125" y="2098040"/>
            <a:ext cx="10806430" cy="492443"/>
          </a:xfrm>
          <a:prstGeom prst="rect">
            <a:avLst/>
          </a:prstGeom>
          <a:noFill/>
          <a:ln w="9525">
            <a:noFill/>
          </a:ln>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endPar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内容占位符 2"/>
          <p:cNvSpPr txBox="1">
            <a:spLocks noChangeArrowheads="1"/>
          </p:cNvSpPr>
          <p:nvPr/>
        </p:nvSpPr>
        <p:spPr bwMode="auto">
          <a:xfrm>
            <a:off x="4742180" y="1073785"/>
            <a:ext cx="6388735" cy="5123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indent="504190" algn="just">
              <a:lnSpc>
                <a:spcPct val="150000"/>
              </a:lnSpc>
              <a:spcBef>
                <a:spcPts val="0"/>
              </a:spcBef>
              <a:buNone/>
              <a:defRPr/>
            </a:pPr>
            <a:r>
              <a:rPr lang="zh-CN" altLang="en-US" sz="2000" b="1" kern="0" dirty="0">
                <a:solidFill>
                  <a:srgbClr val="C00000"/>
                </a:solidFill>
                <a:latin typeface="微软雅黑" panose="020B0503020204020204" pitchFamily="34" charset="-122"/>
                <a:ea typeface="微软雅黑" panose="020B0503020204020204" pitchFamily="34" charset="-122"/>
              </a:rPr>
              <a:t>三是因为，</a:t>
            </a:r>
            <a:r>
              <a:rPr lang="zh-CN" altLang="en-US" sz="2000" kern="0" dirty="0">
                <a:solidFill>
                  <a:srgbClr val="000000"/>
                </a:solidFill>
                <a:latin typeface="微软雅黑" panose="020B0503020204020204" pitchFamily="34" charset="-122"/>
                <a:ea typeface="微软雅黑" panose="020B0503020204020204" pitchFamily="34" charset="-122"/>
                <a:sym typeface="+mn-ea"/>
              </a:rPr>
              <a:t>习近平新时代中国特色社会主义思想</a:t>
            </a:r>
            <a:r>
              <a:rPr lang="zh-CN" altLang="en-US" sz="2000" kern="0" dirty="0">
                <a:solidFill>
                  <a:srgbClr val="262626"/>
                </a:solidFill>
                <a:latin typeface="微软雅黑" panose="020B0503020204020204" pitchFamily="34" charset="-122"/>
                <a:ea typeface="微软雅黑" panose="020B0503020204020204" pitchFamily="34" charset="-122"/>
              </a:rPr>
              <a:t>明确了</a:t>
            </a:r>
            <a:r>
              <a:rPr lang="zh-CN" altLang="en-US" sz="2000" b="1" kern="0" dirty="0">
                <a:solidFill>
                  <a:srgbClr val="262626"/>
                </a:solidFill>
                <a:latin typeface="微软雅黑" panose="020B0503020204020204" pitchFamily="34" charset="-122"/>
                <a:ea typeface="微软雅黑" panose="020B0503020204020204" pitchFamily="34" charset="-122"/>
              </a:rPr>
              <a:t>中国现代化的目标、战略步骤、主要特征</a:t>
            </a:r>
            <a:r>
              <a:rPr lang="zh-CN" altLang="en-US" sz="2000" kern="0" dirty="0">
                <a:solidFill>
                  <a:srgbClr val="262626"/>
                </a:solidFill>
                <a:latin typeface="微软雅黑" panose="020B0503020204020204" pitchFamily="34" charset="-122"/>
                <a:ea typeface="微软雅黑" panose="020B0503020204020204" pitchFamily="34" charset="-122"/>
              </a:rPr>
              <a:t>，并围绕</a:t>
            </a:r>
            <a:r>
              <a:rPr lang="zh-CN" altLang="en-US" sz="2000" b="1" kern="0" dirty="0">
                <a:solidFill>
                  <a:srgbClr val="262626"/>
                </a:solidFill>
                <a:latin typeface="微软雅黑" panose="020B0503020204020204" pitchFamily="34" charset="-122"/>
                <a:ea typeface="微软雅黑" panose="020B0503020204020204" pitchFamily="34" charset="-122"/>
              </a:rPr>
              <a:t>全面建成社会主义现代化强国</a:t>
            </a:r>
            <a:r>
              <a:rPr lang="zh-CN" altLang="en-US" sz="2000" kern="0" dirty="0">
                <a:solidFill>
                  <a:srgbClr val="262626"/>
                </a:solidFill>
                <a:latin typeface="微软雅黑" panose="020B0503020204020204" pitchFamily="34" charset="-122"/>
                <a:ea typeface="微软雅黑" panose="020B0503020204020204" pitchFamily="34" charset="-122"/>
              </a:rPr>
              <a:t>这一总目标，提出了一系列新思想新理念新战略，科学总结了我们党关于社会主义现代化建设的宝贵经验，积极借鉴了世界其他国家现代化建设的经验教训，深刻回答了建设什么样的社会主义现代化强国、怎样建设社会主义现代化强国的重大时代课题，深化拓展了建设社会主义现代化强国的科学内涵，明确了实现这一目标的路径选择、重要原则、战略安排，是引领我们实现第二个百年奋斗目标，推进中华民族伟大复兴历史进程的科学指南和行动纲领。</a:t>
            </a:r>
            <a:endParaRPr lang="zh-CN" altLang="en-US" sz="2000" kern="0" dirty="0">
              <a:solidFill>
                <a:srgbClr val="262626"/>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827908" y="1227997"/>
            <a:ext cx="0" cy="4732634"/>
          </a:xfrm>
          <a:prstGeom prst="line">
            <a:avLst/>
          </a:prstGeom>
          <a:ln>
            <a:solidFill>
              <a:srgbClr val="D09978"/>
            </a:solidFill>
          </a:ln>
        </p:spPr>
        <p:style>
          <a:lnRef idx="1">
            <a:schemeClr val="accent1"/>
          </a:lnRef>
          <a:fillRef idx="0">
            <a:schemeClr val="accent1"/>
          </a:fillRef>
          <a:effectRef idx="0">
            <a:schemeClr val="accent1"/>
          </a:effectRef>
          <a:fontRef idx="minor">
            <a:schemeClr val="tx1"/>
          </a:fontRef>
        </p:style>
      </p:cxnSp>
      <p:pic>
        <p:nvPicPr>
          <p:cNvPr id="4" name="图片 3" descr="草地上有房子&#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t="19273" r="15672"/>
          <a:stretch>
            <a:fillRect/>
          </a:stretch>
        </p:blipFill>
        <p:spPr>
          <a:xfrm>
            <a:off x="1170004" y="1227997"/>
            <a:ext cx="3323767" cy="4774149"/>
          </a:xfrm>
          <a:prstGeom prst="rect">
            <a:avLst/>
          </a:prstGeom>
          <a:ln>
            <a:noFill/>
          </a:ln>
          <a:effectLst>
            <a:outerShdw blurRad="292100" dist="139700" dir="2700000" algn="tl" rotWithShape="0">
              <a:srgbClr val="333333">
                <a:alpha val="29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2" presetClass="entr" presetSubtype="0" fill="hold" nodeType="after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6" presetClass="entr" presetSubtype="42" fill="hold" nodeType="after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500"/>
                                        <p:tgtEl>
                                          <p:spTgt spid="18"/>
                                        </p:tgtEl>
                                      </p:cBhvr>
                                    </p:animEffect>
                                  </p:childTnLst>
                                </p:cTn>
                              </p:par>
                              <p:par>
                                <p:cTn id="23" presetID="10" presetClass="entr" presetSubtype="0" fill="hold" grpId="0" nodeType="withEffect">
                                  <p:stCondLst>
                                    <p:cond delay="250"/>
                                  </p:stCondLst>
                                  <p:iterate type="wd">
                                    <p:tmPct val="10000"/>
                                  </p:iterate>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t="50450" b="36781"/>
          <a:stretch>
            <a:fillRect/>
          </a:stretch>
        </p:blipFill>
        <p:spPr>
          <a:xfrm>
            <a:off x="0" y="3487148"/>
            <a:ext cx="12192000" cy="3370852"/>
          </a:xfrm>
          <a:prstGeom prst="rect">
            <a:avLst/>
          </a:prstGeom>
        </p:spPr>
      </p:pic>
      <p:sp>
        <p:nvSpPr>
          <p:cNvPr id="15" name="矩形 14"/>
          <p:cNvSpPr/>
          <p:nvPr/>
        </p:nvSpPr>
        <p:spPr>
          <a:xfrm>
            <a:off x="701040" y="660400"/>
            <a:ext cx="10789920" cy="5410200"/>
          </a:xfrm>
          <a:prstGeom prst="rect">
            <a:avLst/>
          </a:prstGeom>
          <a:gradFill>
            <a:gsLst>
              <a:gs pos="0">
                <a:srgbClr val="FAE7D0"/>
              </a:gs>
              <a:gs pos="100000">
                <a:srgbClr val="D49A78"/>
              </a:gs>
            </a:gsLst>
            <a:lin ang="0" scaled="0"/>
          </a:gra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对角的矩形 7"/>
          <p:cNvSpPr>
            <a:spLocks noChangeAspect="1"/>
          </p:cNvSpPr>
          <p:nvPr/>
        </p:nvSpPr>
        <p:spPr>
          <a:xfrm>
            <a:off x="870585" y="811530"/>
            <a:ext cx="10479405" cy="5648960"/>
          </a:xfrm>
          <a:prstGeom prst="snip2DiagRect">
            <a:avLst>
              <a:gd name="adj1" fmla="val 0"/>
              <a:gd name="adj2" fmla="val 6155"/>
            </a:avLst>
          </a:prstGeom>
          <a:solidFill>
            <a:schemeClr val="bg1"/>
          </a:solidFill>
          <a:ln w="12700">
            <a:noFill/>
          </a:ln>
          <a:effectLst>
            <a:outerShdw blurRad="381000" dist="635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7881390" y="1253088"/>
            <a:ext cx="0" cy="4765481"/>
          </a:xfrm>
          <a:prstGeom prst="line">
            <a:avLst/>
          </a:prstGeom>
          <a:ln>
            <a:solidFill>
              <a:srgbClr val="D09978"/>
            </a:solidFill>
          </a:ln>
        </p:spPr>
        <p:style>
          <a:lnRef idx="1">
            <a:schemeClr val="accent1"/>
          </a:lnRef>
          <a:fillRef idx="0">
            <a:schemeClr val="accent1"/>
          </a:fillRef>
          <a:effectRef idx="0">
            <a:schemeClr val="accent1"/>
          </a:effectRef>
          <a:fontRef idx="minor">
            <a:schemeClr val="tx1"/>
          </a:fontRef>
        </p:style>
      </p:cxnSp>
      <p:sp>
        <p:nvSpPr>
          <p:cNvPr id="3" name="内容占位符 2"/>
          <p:cNvSpPr txBox="1">
            <a:spLocks noChangeArrowheads="1"/>
          </p:cNvSpPr>
          <p:nvPr/>
        </p:nvSpPr>
        <p:spPr bwMode="auto">
          <a:xfrm>
            <a:off x="989965" y="934085"/>
            <a:ext cx="6824345"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04190" algn="just" defTabSz="914400" rtl="0" eaLnBrk="0" fontAlgn="base" latinLnBrk="0" hangingPunct="1">
              <a:lnSpc>
                <a:spcPct val="130000"/>
              </a:lnSpc>
              <a:spcBef>
                <a:spcPts val="0"/>
              </a:spcBef>
              <a:spcAft>
                <a:spcPts val="0"/>
              </a:spcAft>
              <a:buClrTx/>
              <a:buSzTx/>
              <a:buNone/>
              <a:defRPr/>
            </a:pPr>
            <a:r>
              <a:rPr lang="zh-CN" altLang="en-US" sz="2000" b="1" kern="0" dirty="0">
                <a:solidFill>
                  <a:srgbClr val="C00000"/>
                </a:solidFill>
                <a:latin typeface="微软雅黑" panose="020B0503020204020204" pitchFamily="34" charset="-122"/>
                <a:ea typeface="微软雅黑" panose="020B0503020204020204" pitchFamily="34" charset="-122"/>
              </a:rPr>
              <a:t>四是因为，</a:t>
            </a:r>
            <a:r>
              <a:rPr lang="zh-CN" altLang="en-US" sz="2000" kern="0" dirty="0">
                <a:solidFill>
                  <a:srgbClr val="262626"/>
                </a:solidFill>
                <a:latin typeface="微软雅黑" panose="020B0503020204020204" pitchFamily="34" charset="-122"/>
                <a:ea typeface="微软雅黑" panose="020B0503020204020204" pitchFamily="34" charset="-122"/>
              </a:rPr>
              <a:t>习近平新时代中国特色社会主义思想，坚持</a:t>
            </a:r>
            <a:r>
              <a:rPr lang="zh-CN" altLang="en-US" sz="2000" b="1" kern="0" dirty="0">
                <a:solidFill>
                  <a:srgbClr val="262626"/>
                </a:solidFill>
                <a:latin typeface="微软雅黑" panose="020B0503020204020204" pitchFamily="34" charset="-122"/>
                <a:ea typeface="微软雅黑" panose="020B0503020204020204" pitchFamily="34" charset="-122"/>
              </a:rPr>
              <a:t>马克思主义建党学说</a:t>
            </a:r>
            <a:r>
              <a:rPr lang="zh-CN" altLang="en-US" sz="2000" kern="0" dirty="0">
                <a:solidFill>
                  <a:srgbClr val="262626"/>
                </a:solidFill>
                <a:latin typeface="微软雅黑" panose="020B0503020204020204" pitchFamily="34" charset="-122"/>
                <a:ea typeface="微软雅黑" panose="020B0503020204020204" pitchFamily="34" charset="-122"/>
              </a:rPr>
              <a:t>，继承和发扬我们党加强党的建设的宝贵经验，深入分析新时代党面临的重大风险考验和党内存在的突出问题，明确全面从严治党战略方针，提出新时代党的建设总要求，强调以党的政治建设为统领，全面推进党的政治建设、思想建设、组织建设、作风建设、纪律建设，把制度建设贯穿其中，深入推进反腐败斗争，落实管党治党政治责任，</a:t>
            </a:r>
            <a:r>
              <a:rPr lang="zh-CN" altLang="en-US" sz="2000" b="1" kern="0" dirty="0">
                <a:solidFill>
                  <a:srgbClr val="262626"/>
                </a:solidFill>
                <a:latin typeface="微软雅黑" panose="020B0503020204020204" pitchFamily="34" charset="-122"/>
                <a:ea typeface="微软雅黑" panose="020B0503020204020204" pitchFamily="34" charset="-122"/>
              </a:rPr>
              <a:t>以伟大自我革命引领伟大社会革命</a:t>
            </a:r>
            <a:r>
              <a:rPr lang="zh-CN" altLang="en-US" sz="2000" kern="0" dirty="0">
                <a:solidFill>
                  <a:srgbClr val="262626"/>
                </a:solidFill>
                <a:latin typeface="微软雅黑" panose="020B0503020204020204" pitchFamily="34" charset="-122"/>
                <a:ea typeface="微软雅黑" panose="020B0503020204020204" pitchFamily="34" charset="-122"/>
              </a:rPr>
              <a:t>，把党的建设新的伟大工程推进到新阶段，大大增强了从严管党治党的系统性、预见性、创造性、实效性，彰显了中国共产党人彻底的自我革命精神，探索出一条长期执政条件下解决自身问题、跳出历史周期率的成功道路，构建起体现马克思主义政党本质、符合时代发展和长期执政要求系统完备的党建理论体系。</a:t>
            </a:r>
            <a:endParaRPr lang="zh-CN" altLang="en-US" sz="2000" kern="0" dirty="0">
              <a:solidFill>
                <a:srgbClr val="262626"/>
              </a:solidFill>
              <a:latin typeface="微软雅黑" panose="020B0503020204020204" pitchFamily="34" charset="-122"/>
              <a:ea typeface="微软雅黑" panose="020B0503020204020204" pitchFamily="34" charset="-122"/>
            </a:endParaRPr>
          </a:p>
        </p:txBody>
      </p:sp>
      <p:pic>
        <p:nvPicPr>
          <p:cNvPr id="4" name="图片 3" descr="图片包含 桌子, 电脑, 键盘, 大&#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8818" y="1253166"/>
            <a:ext cx="3323765" cy="4817332"/>
          </a:xfrm>
          <a:prstGeom prst="rect">
            <a:avLst/>
          </a:prstGeom>
          <a:ln>
            <a:noFill/>
          </a:ln>
          <a:effectLst>
            <a:outerShdw blurRad="292100" dist="139700" dir="2700000" algn="tl" rotWithShape="0">
              <a:srgbClr val="333333">
                <a:alpha val="29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2" presetClass="entr" presetSubtype="0" fill="hold" nodeType="after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6" presetClass="entr" presetSubtype="42" fill="hold" nodeType="afterEffect">
                                  <p:stCondLst>
                                    <p:cond delay="250"/>
                                  </p:stCondLst>
                                  <p:childTnLst>
                                    <p:set>
                                      <p:cBhvr>
                                        <p:cTn id="21" dur="1" fill="hold">
                                          <p:stCondLst>
                                            <p:cond delay="0"/>
                                          </p:stCondLst>
                                        </p:cTn>
                                        <p:tgtEl>
                                          <p:spTgt spid="17"/>
                                        </p:tgtEl>
                                        <p:attrNameLst>
                                          <p:attrName>style.visibility</p:attrName>
                                        </p:attrNameLst>
                                      </p:cBhvr>
                                      <p:to>
                                        <p:strVal val="visible"/>
                                      </p:to>
                                    </p:set>
                                    <p:animEffect transition="in" filter="barn(outHorizontal)">
                                      <p:cBhvr>
                                        <p:cTn id="22" dur="500"/>
                                        <p:tgtEl>
                                          <p:spTgt spid="17"/>
                                        </p:tgtEl>
                                      </p:cBhvr>
                                    </p:animEffect>
                                  </p:childTnLst>
                                </p:cTn>
                              </p:par>
                              <p:par>
                                <p:cTn id="23" presetID="10" presetClass="entr" presetSubtype="0" fill="hold" grpId="0" nodeType="withEffect">
                                  <p:stCondLst>
                                    <p:cond delay="250"/>
                                  </p:stCondLst>
                                  <p:iterate type="wd">
                                    <p:tmPct val="10000"/>
                                  </p:iterate>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立方体 26"/>
          <p:cNvSpPr/>
          <p:nvPr/>
        </p:nvSpPr>
        <p:spPr>
          <a:xfrm>
            <a:off x="644525" y="1315733"/>
            <a:ext cx="10902950" cy="4226535"/>
          </a:xfrm>
          <a:prstGeom prst="cube">
            <a:avLst>
              <a:gd name="adj" fmla="val 1863"/>
            </a:avLst>
          </a:prstGeom>
          <a:solidFill>
            <a:schemeClr val="bg1"/>
          </a:solidFill>
          <a:ln w="127000">
            <a:gradFill flip="none" rotWithShape="1">
              <a:gsLst>
                <a:gs pos="0">
                  <a:srgbClr val="C00000">
                    <a:alpha val="83000"/>
                  </a:srgbClr>
                </a:gs>
                <a:gs pos="100000">
                  <a:srgbClr val="C00000">
                    <a:alpha val="0"/>
                  </a:srgbClr>
                </a:gs>
              </a:gsLst>
              <a:lin ang="13500000" scaled="1"/>
              <a:tileRect/>
            </a:gradFill>
          </a:ln>
          <a:effectLst>
            <a:outerShdw blurRad="317500" dist="635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20315"/>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1785649" y="1996191"/>
            <a:ext cx="8620702" cy="2865619"/>
            <a:chOff x="1785649" y="784850"/>
            <a:chExt cx="8620702" cy="2865619"/>
          </a:xfrm>
        </p:grpSpPr>
        <p:grpSp>
          <p:nvGrpSpPr>
            <p:cNvPr id="29" name="组合 28"/>
            <p:cNvGrpSpPr/>
            <p:nvPr/>
          </p:nvGrpSpPr>
          <p:grpSpPr>
            <a:xfrm>
              <a:off x="1785649" y="784850"/>
              <a:ext cx="8620702" cy="2865619"/>
              <a:chOff x="1934273" y="812440"/>
              <a:chExt cx="8620702" cy="2865619"/>
            </a:xfrm>
          </p:grpSpPr>
          <p:sp>
            <p:nvSpPr>
              <p:cNvPr id="31" name="矩形 30"/>
              <p:cNvSpPr/>
              <p:nvPr/>
            </p:nvSpPr>
            <p:spPr>
              <a:xfrm>
                <a:off x="2485424" y="1267349"/>
                <a:ext cx="8069551" cy="2410710"/>
              </a:xfrm>
              <a:prstGeom prst="rect">
                <a:avLst/>
              </a:prstGeom>
              <a:solidFill>
                <a:schemeClr val="bg1"/>
              </a:solidFill>
              <a:ln w="19050">
                <a:gradFill>
                  <a:gsLst>
                    <a:gs pos="0">
                      <a:schemeClr val="bg1"/>
                    </a:gs>
                    <a:gs pos="20000">
                      <a:srgbClr val="F7C973"/>
                    </a:gs>
                    <a:gs pos="100000">
                      <a:srgbClr val="ED2123"/>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934273" y="812440"/>
                <a:ext cx="900267" cy="1003091"/>
                <a:chOff x="1934273" y="812440"/>
                <a:chExt cx="900267" cy="1003091"/>
              </a:xfrm>
            </p:grpSpPr>
            <p:sp>
              <p:nvSpPr>
                <p:cNvPr id="33" name="文本框 32"/>
                <p:cNvSpPr txBox="1">
                  <a:spLocks noChangeAspect="1"/>
                </p:cNvSpPr>
                <p:nvPr/>
              </p:nvSpPr>
              <p:spPr>
                <a:xfrm rot="900000">
                  <a:off x="2341812" y="1102431"/>
                  <a:ext cx="492728" cy="711416"/>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alpha val="80000"/>
                      </a:srgbClr>
                    </a:gs>
                    <a:gs pos="100000">
                      <a:srgbClr val="ED2123">
                        <a:alpha val="0"/>
                      </a:srgbClr>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sp>
              <p:nvSpPr>
                <p:cNvPr id="34" name="文本框 33"/>
                <p:cNvSpPr txBox="1"/>
                <p:nvPr/>
              </p:nvSpPr>
              <p:spPr>
                <a:xfrm>
                  <a:off x="1934273" y="812440"/>
                  <a:ext cx="694745" cy="1003091"/>
                </a:xfrm>
                <a:custGeom>
                  <a:avLst/>
                  <a:gdLst/>
                  <a:ahLst/>
                  <a:cxnLst/>
                  <a:rect l="l" t="t" r="r" b="b"/>
                  <a:pathLst>
                    <a:path w="562502" h="812155">
                      <a:moveTo>
                        <a:pt x="257655" y="620500"/>
                      </a:moveTo>
                      <a:cubicBezTo>
                        <a:pt x="319902" y="626389"/>
                        <a:pt x="353866" y="659088"/>
                        <a:pt x="359548" y="718598"/>
                      </a:cubicBezTo>
                      <a:cubicBezTo>
                        <a:pt x="353576" y="775122"/>
                        <a:pt x="319674" y="806308"/>
                        <a:pt x="257842" y="812155"/>
                      </a:cubicBezTo>
                      <a:cubicBezTo>
                        <a:pt x="195968" y="806349"/>
                        <a:pt x="162066" y="775101"/>
                        <a:pt x="156136" y="718411"/>
                      </a:cubicBezTo>
                      <a:cubicBezTo>
                        <a:pt x="161776" y="659026"/>
                        <a:pt x="195615" y="626389"/>
                        <a:pt x="257655" y="620500"/>
                      </a:cubicBezTo>
                      <a:close/>
                      <a:moveTo>
                        <a:pt x="284590" y="0"/>
                      </a:moveTo>
                      <a:cubicBezTo>
                        <a:pt x="464364" y="5433"/>
                        <a:pt x="556967" y="70417"/>
                        <a:pt x="562400" y="194952"/>
                      </a:cubicBezTo>
                      <a:cubicBezTo>
                        <a:pt x="565095" y="272916"/>
                        <a:pt x="514895" y="336822"/>
                        <a:pt x="411800" y="386669"/>
                      </a:cubicBezTo>
                      <a:cubicBezTo>
                        <a:pt x="319736" y="427932"/>
                        <a:pt x="278908" y="492999"/>
                        <a:pt x="289318" y="581870"/>
                      </a:cubicBezTo>
                      <a:lnTo>
                        <a:pt x="223566" y="581870"/>
                      </a:lnTo>
                      <a:cubicBezTo>
                        <a:pt x="215065" y="491921"/>
                        <a:pt x="239968" y="417689"/>
                        <a:pt x="298275" y="359175"/>
                      </a:cubicBezTo>
                      <a:cubicBezTo>
                        <a:pt x="362264" y="292822"/>
                        <a:pt x="391646" y="234660"/>
                        <a:pt x="386420" y="184688"/>
                      </a:cubicBezTo>
                      <a:cubicBezTo>
                        <a:pt x="386420" y="98140"/>
                        <a:pt x="351005" y="54865"/>
                        <a:pt x="280173" y="54865"/>
                      </a:cubicBezTo>
                      <a:cubicBezTo>
                        <a:pt x="225225" y="49681"/>
                        <a:pt x="190390" y="97663"/>
                        <a:pt x="175668" y="198809"/>
                      </a:cubicBezTo>
                      <a:cubicBezTo>
                        <a:pt x="169821" y="248573"/>
                        <a:pt x="139962" y="273455"/>
                        <a:pt x="86092" y="273455"/>
                      </a:cubicBezTo>
                      <a:cubicBezTo>
                        <a:pt x="28697" y="273455"/>
                        <a:pt x="0" y="248407"/>
                        <a:pt x="0" y="198311"/>
                      </a:cubicBezTo>
                      <a:cubicBezTo>
                        <a:pt x="13478" y="74232"/>
                        <a:pt x="108341" y="8128"/>
                        <a:pt x="284590" y="0"/>
                      </a:cubicBezTo>
                      <a:close/>
                    </a:path>
                  </a:pathLst>
                </a:custGeom>
                <a:gradFill>
                  <a:gsLst>
                    <a:gs pos="0">
                      <a:schemeClr val="bg1"/>
                    </a:gs>
                    <a:gs pos="20000">
                      <a:srgbClr val="F7C973"/>
                    </a:gs>
                    <a:gs pos="100000">
                      <a:srgbClr val="ED2123"/>
                    </a:gs>
                  </a:gsLst>
                  <a:lin ang="0" scaled="0"/>
                </a:gradFill>
                <a:ln>
                  <a:noFill/>
                </a:ln>
                <a:effectLst>
                  <a:outerShdw dist="63500" dir="2700000" algn="tl" rotWithShape="0">
                    <a:schemeClr val="accent2">
                      <a:lumMod val="20000"/>
                      <a:lumOff val="80000"/>
                    </a:scheme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8000" b="1" dirty="0">
                    <a:latin typeface="方正粗雅宋_GBK" panose="02000000000000000000" pitchFamily="2" charset="-122"/>
                    <a:ea typeface="方正粗雅宋_GBK" panose="02000000000000000000" pitchFamily="2" charset="-122"/>
                  </a:endParaRPr>
                </a:p>
              </p:txBody>
            </p:sp>
          </p:grpSp>
        </p:grpSp>
        <p:sp>
          <p:nvSpPr>
            <p:cNvPr id="30" name="矩形 29"/>
            <p:cNvSpPr/>
            <p:nvPr/>
          </p:nvSpPr>
          <p:spPr>
            <a:xfrm>
              <a:off x="2866176" y="1787941"/>
              <a:ext cx="7216306" cy="1135054"/>
            </a:xfrm>
            <a:prstGeom prst="rect">
              <a:avLst/>
            </a:prstGeom>
          </p:spPr>
          <p:txBody>
            <a:bodyPr wrap="square">
              <a:spAutoFit/>
            </a:bodyPr>
            <a:lstStyle/>
            <a:p>
              <a:pPr lvl="0" algn="just" eaLnBrk="0" fontAlgn="base" hangingPunct="0">
                <a:lnSpc>
                  <a:spcPct val="150000"/>
                </a:lnSpc>
                <a:spcAft>
                  <a:spcPct val="0"/>
                </a:spcAft>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第二，为什么说习近平新时代中国特色社会主义思想是中华文化、中国精神的时代精华？</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22" presetClass="entr" presetSubtype="8" fill="hold" nodeType="afterEffect">
                                  <p:stCondLst>
                                    <p:cond delay="25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r="20787" b="33085"/>
          <a:stretch>
            <a:fillRect/>
          </a:stretch>
        </p:blipFill>
        <p:spPr>
          <a:xfrm>
            <a:off x="-1" y="0"/>
            <a:ext cx="12192001" cy="6858000"/>
          </a:xfrm>
          <a:prstGeom prst="rect">
            <a:avLst/>
          </a:prstGeom>
        </p:spPr>
      </p:pic>
      <p:sp>
        <p:nvSpPr>
          <p:cNvPr id="11" name="矩形 10"/>
          <p:cNvSpPr/>
          <p:nvPr/>
        </p:nvSpPr>
        <p:spPr>
          <a:xfrm>
            <a:off x="-1" y="0"/>
            <a:ext cx="10261597" cy="6858000"/>
          </a:xfrm>
          <a:prstGeom prst="rect">
            <a:avLst/>
          </a:prstGeom>
          <a:gradFill flip="none" rotWithShape="1">
            <a:gsLst>
              <a:gs pos="0">
                <a:srgbClr val="FAE7D0">
                  <a:alpha val="0"/>
                </a:srgbClr>
              </a:gs>
              <a:gs pos="18000">
                <a:srgbClr val="A86136">
                  <a:alpha val="19000"/>
                </a:srgbClr>
              </a:gs>
              <a:gs pos="100000">
                <a:srgbClr val="A86136">
                  <a:alpha val="78824"/>
                </a:srgb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txBox="1">
            <a:spLocks noChangeArrowheads="1"/>
          </p:cNvSpPr>
          <p:nvPr/>
        </p:nvSpPr>
        <p:spPr bwMode="auto">
          <a:xfrm>
            <a:off x="462915" y="645795"/>
            <a:ext cx="7736840" cy="584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党的十八大以来，习近平高度重视中华优秀传统文化，不断推进中华优秀传统文化创造性转化、创新性发展，以新的时代内涵增强其生命力。</a:t>
            </a:r>
            <a:endPar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比如，坚持以人民为中心，汲取了“民惟邦本，本固邦宁”（《尚书》）“以百姓心为心”（《道德经》）的民本理念；</a:t>
            </a:r>
            <a:endPar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全面深化改革，体现了“周虽旧邦，其命维新”（《诗经·大雅·文王》）“苟日新，日日新，又日新”（《礼记·大学》）的变革思想；</a:t>
            </a:r>
            <a:endPar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人与自然和谐共生，秉承了“道法自然”（《道德经》）“天地与我并生，而万物与我为一”（《庄子·齐物论》）的天人之道；</a:t>
            </a:r>
            <a:endPar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a:p>
            <a:pPr marL="0" marR="0" lvl="0" indent="504190" algn="just" defTabSz="914400" rtl="0" eaLnBrk="0" fontAlgn="base" latinLnBrk="0" hangingPunct="0">
              <a:lnSpc>
                <a:spcPct val="150000"/>
              </a:lnSpc>
              <a:spcBef>
                <a:spcPts val="0"/>
              </a:spcBef>
              <a:spcAft>
                <a:spcPct val="0"/>
              </a:spcAft>
              <a:buClrTx/>
              <a:buSzTx/>
              <a:buNone/>
              <a:defRPr/>
            </a:pPr>
            <a:r>
              <a:rPr kumimoji="1" lang="zh-CN" altLang="en-US" sz="20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推动构建人类命运共同体，吸收了“协和万邦”（《尚书》）“天下一家”（《论语》）的和合智慧，等等。</a:t>
            </a:r>
            <a:endParaRPr kumimoji="1" lang="zh-CN" altLang="en-US" sz="2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344858" y="225781"/>
            <a:ext cx="2804014" cy="288000"/>
          </a:xfrm>
          <a:prstGeom prst="rect">
            <a:avLst/>
          </a:prstGeom>
        </p:spPr>
        <p:txBody>
          <a:bodyPr wrap="square">
            <a:spAutoFit/>
          </a:bodyPr>
          <a:lstStyle/>
          <a:p>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rPr>
              <a:t>第一讲   新时代  新思想  新飞跃</a:t>
            </a:r>
            <a:endPar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mn-ea"/>
            </a:endParaRPr>
          </a:p>
        </p:txBody>
      </p:sp>
      <p:cxnSp>
        <p:nvCxnSpPr>
          <p:cNvPr id="8" name="直接连接符 7"/>
          <p:cNvCxnSpPr/>
          <p:nvPr/>
        </p:nvCxnSpPr>
        <p:spPr>
          <a:xfrm flipV="1">
            <a:off x="341523"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537894" y="231281"/>
            <a:ext cx="2309248" cy="276999"/>
          </a:xfrm>
          <a:prstGeom prst="rect">
            <a:avLst/>
          </a:prstGeom>
        </p:spPr>
        <p:txBody>
          <a:bodyPr wrap="square">
            <a:spAutoFit/>
          </a:bodyPr>
          <a:lstStyle>
            <a:defPPr>
              <a:defRPr lang="zh-CN"/>
            </a:defPPr>
            <a:lvl1pPr>
              <a:defRPr sz="1200">
                <a:solidFill>
                  <a:schemeClr val="tx1">
                    <a:lumMod val="85000"/>
                    <a:lumOff val="15000"/>
                  </a:schemeClr>
                </a:solidFill>
                <a:latin typeface="微软雅黑" panose="020B0503020204020204" pitchFamily="34" charset="-122"/>
              </a:defRPr>
            </a:lvl1pPr>
          </a:lstStyle>
          <a:p>
            <a:pPr lvl="0" algn="r"/>
            <a:r>
              <a:rPr lang="zh-CN" altLang="en-US" dirty="0">
                <a:solidFill>
                  <a:schemeClr val="bg1"/>
                </a:solidFill>
                <a:effectLst>
                  <a:outerShdw blurRad="38100" dist="38100" dir="2700000" algn="tl">
                    <a:srgbClr val="000000">
                      <a:alpha val="43137"/>
                    </a:srgbClr>
                  </a:outerShdw>
                </a:effectLst>
                <a:sym typeface="+mn-lt"/>
              </a:rPr>
              <a:t>四、新思想引领新时代</a:t>
            </a:r>
            <a:endParaRPr lang="zh-CN" altLang="en-US" dirty="0">
              <a:solidFill>
                <a:schemeClr val="bg1"/>
              </a:solidFill>
              <a:effectLst>
                <a:outerShdw blurRad="38100" dist="38100" dir="2700000" algn="tl">
                  <a:srgbClr val="000000">
                    <a:alpha val="43137"/>
                  </a:srgbClr>
                </a:outerShdw>
              </a:effectLst>
              <a:sym typeface="+mn-lt"/>
            </a:endParaRPr>
          </a:p>
        </p:txBody>
      </p:sp>
      <p:cxnSp>
        <p:nvCxnSpPr>
          <p:cNvPr id="10" name="直接连接符 9"/>
          <p:cNvCxnSpPr/>
          <p:nvPr/>
        </p:nvCxnSpPr>
        <p:spPr>
          <a:xfrm flipV="1">
            <a:off x="11859904" y="0"/>
            <a:ext cx="0" cy="550843"/>
          </a:xfrm>
          <a:prstGeom prst="line">
            <a:avLst/>
          </a:prstGeom>
          <a:ln>
            <a:solidFill>
              <a:schemeClr val="bg1">
                <a:alpha val="81000"/>
              </a:schemeClr>
            </a:solidFill>
          </a:ln>
        </p:spPr>
        <p:style>
          <a:lnRef idx="1">
            <a:schemeClr val="accent1"/>
          </a:lnRef>
          <a:fillRef idx="0">
            <a:schemeClr val="accent1"/>
          </a:fillRef>
          <a:effectRef idx="0">
            <a:schemeClr val="accent1"/>
          </a:effectRef>
          <a:fontRef idx="minor">
            <a:schemeClr val="tx1"/>
          </a:fontRef>
        </p:style>
      </p:cxnSp>
      <p:pic>
        <p:nvPicPr>
          <p:cNvPr id="2" name="新华社｜习近平的文化情怀">
            <a:hlinkClick r:id="" action="ppaction://media"/>
          </p:cNvPr>
          <p:cNvPicPr/>
          <p:nvPr>
            <a:videoFile r:link="rId3"/>
            <p:extLst>
              <p:ext uri="{DAA4B4D4-6D71-4841-9C94-3DE7FCFB9230}">
                <p14:media xmlns:p14="http://schemas.microsoft.com/office/powerpoint/2010/main" r:link="rId4"/>
              </p:ext>
            </p:extLst>
            <p:custDataLst>
              <p:tags r:id="rId5"/>
            </p:custDataLst>
          </p:nvPr>
        </p:nvPicPr>
        <p:blipFill>
          <a:blip r:embed="rId6"/>
          <a:stretch>
            <a:fillRect/>
          </a:stretch>
        </p:blipFill>
        <p:spPr>
          <a:xfrm>
            <a:off x="1071245" y="6272530"/>
            <a:ext cx="732790" cy="480695"/>
          </a:xfrm>
          <a:prstGeom prst="rect">
            <a:avLst/>
          </a:prstGeom>
        </p:spPr>
      </p:pic>
      <p:sp>
        <p:nvSpPr>
          <p:cNvPr id="4" name="文本框 3"/>
          <p:cNvSpPr txBox="1"/>
          <p:nvPr/>
        </p:nvSpPr>
        <p:spPr>
          <a:xfrm>
            <a:off x="1804035" y="6372860"/>
            <a:ext cx="6096000" cy="368300"/>
          </a:xfrm>
          <a:prstGeom prst="rect">
            <a:avLst/>
          </a:prstGeom>
          <a:noFill/>
        </p:spPr>
        <p:txBody>
          <a:bodyPr wrap="square" rtlCol="0" anchor="t">
            <a:spAutoFit/>
          </a:bodyPr>
          <a:p>
            <a:r>
              <a:rPr lang="zh-CN" altLang="en-US">
                <a:solidFill>
                  <a:schemeClr val="bg1"/>
                </a:solidFill>
              </a:rPr>
              <a:t>新华社｜习近平的文化情怀</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p:tgtEl>
                                          <p:spTgt spid="2"/>
                                        </p:tgtEl>
                                        <p:attrNameLst>
                                          <p:attrName>ppt_y</p:attrName>
                                        </p:attrNameLst>
                                      </p:cBhvr>
                                      <p:tavLst>
                                        <p:tav tm="0">
                                          <p:val>
                                            <p:strVal val="#ppt_y+#ppt_h*1.125000"/>
                                          </p:val>
                                        </p:tav>
                                        <p:tav tm="100000">
                                          <p:val>
                                            <p:strVal val="#ppt_y"/>
                                          </p:val>
                                        </p:tav>
                                      </p:tavLst>
                                    </p:anim>
                                    <p:animEffect transition="in" filter="wipe(up)">
                                      <p:cBhvr>
                                        <p:cTn id="38" dur="500"/>
                                        <p:tgtEl>
                                          <p:spTgt spid="2"/>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p:tgtEl>
                                          <p:spTgt spid="4"/>
                                        </p:tgtEl>
                                        <p:attrNameLst>
                                          <p:attrName>ppt_y</p:attrName>
                                        </p:attrNameLst>
                                      </p:cBhvr>
                                      <p:tavLst>
                                        <p:tav tm="0">
                                          <p:val>
                                            <p:strVal val="#ppt_y+#ppt_h*1.125000"/>
                                          </p:val>
                                        </p:tav>
                                        <p:tav tm="100000">
                                          <p:val>
                                            <p:strVal val="#ppt_y"/>
                                          </p:val>
                                        </p:tav>
                                      </p:tavLst>
                                    </p:anim>
                                    <p:animEffect transition="in" filter="wipe(up)">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43" fill="hold" display="1">
                  <p:stCondLst>
                    <p:cond delay="indefinite"/>
                  </p:stCondLst>
                </p:cTn>
                <p:tgtEl>
                  <p:spTgt spid="2"/>
                </p:tgtEl>
              </p:cMediaNode>
            </p:video>
            <p:seq concurrent="1" nextAc="seek">
              <p:cTn id="44" restart="whenNotActive" fill="hold" evtFilter="cancelBubble" nodeType="interactiveSeq">
                <p:stCondLst>
                  <p:cond evt="onClick" delay="0">
                    <p:tgtEl>
                      <p:spTgt spid="2"/>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additive="base">
                                        <p:cTn id="48"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txBox="1">
            <a:spLocks noChangeArrowheads="1"/>
          </p:cNvSpPr>
          <p:nvPr/>
        </p:nvSpPr>
        <p:spPr bwMode="auto">
          <a:xfrm>
            <a:off x="626110" y="557530"/>
            <a:ext cx="10947400" cy="5988685"/>
          </a:xfrm>
          <a:prstGeom prst="rect">
            <a:avLst/>
          </a:prstGeom>
          <a:ln w="6350" cap="flat" cmpd="sng" algn="ctr">
            <a:solidFill>
              <a:schemeClr val="accent3"/>
            </a:solidFill>
            <a:prstDash val="dash"/>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hemeClr val="accent1"/>
          </a:lnRef>
          <a:fillRef idx="0">
            <a:srgbClr val="FFFFFF"/>
          </a:fillRef>
          <a:effectRef idx="0">
            <a:srgbClr val="FFFFFF"/>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2800">
                <a:solidFill>
                  <a:schemeClr val="tx1"/>
                </a:solidFill>
                <a:latin typeface="黑体" panose="02010609060101010101" charset="-122"/>
                <a:ea typeface="黑体" panose="02010609060101010101" charset="-122"/>
                <a:cs typeface="迷你简启体"/>
              </a:defRPr>
            </a:lvl1pPr>
            <a:lvl2pPr marL="742950" indent="-285750" algn="l" rtl="0" eaLnBrk="0" fontAlgn="base" hangingPunct="0">
              <a:spcBef>
                <a:spcPct val="20000"/>
              </a:spcBef>
              <a:spcAft>
                <a:spcPct val="0"/>
              </a:spcAft>
              <a:buChar char="–"/>
              <a:defRPr kumimoji="1" sz="2800">
                <a:solidFill>
                  <a:schemeClr val="tx1"/>
                </a:solidFill>
                <a:latin typeface="+mn-lt"/>
                <a:ea typeface="宋体" panose="02010600030101010101" pitchFamily="2" charset="-122"/>
                <a:cs typeface="迷你简启体"/>
              </a:defRPr>
            </a:lvl2pPr>
            <a:lvl3pPr marL="1143000" indent="-228600" algn="l" rtl="0" eaLnBrk="0" fontAlgn="base" hangingPunct="0">
              <a:spcBef>
                <a:spcPct val="20000"/>
              </a:spcBef>
              <a:spcAft>
                <a:spcPct val="0"/>
              </a:spcAft>
              <a:buChar char="•"/>
              <a:defRPr kumimoji="1" sz="2400">
                <a:solidFill>
                  <a:schemeClr val="tx1"/>
                </a:solidFill>
                <a:latin typeface="+mn-lt"/>
                <a:ea typeface="宋体" panose="02010600030101010101" pitchFamily="2" charset="-122"/>
                <a:cs typeface="迷你简启体"/>
              </a:defRPr>
            </a:lvl3pPr>
            <a:lvl4pPr marL="16002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4pPr>
            <a:lvl5pPr marL="2057400" indent="-228600" algn="l" rtl="0" eaLnBrk="0" fontAlgn="base" hangingPunct="0">
              <a:spcBef>
                <a:spcPct val="20000"/>
              </a:spcBef>
              <a:spcAft>
                <a:spcPct val="0"/>
              </a:spcAft>
              <a:buChar char="»"/>
              <a:defRPr kumimoji="1" sz="2000">
                <a:solidFill>
                  <a:schemeClr val="tx1"/>
                </a:solidFill>
                <a:latin typeface="+mn-lt"/>
                <a:ea typeface="宋体" panose="02010600030101010101" pitchFamily="2" charset="-122"/>
                <a:cs typeface="迷你简启体"/>
              </a:defRPr>
            </a:lvl5pPr>
            <a:lvl6pPr marL="25146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6pPr>
            <a:lvl7pPr marL="29718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7pPr>
            <a:lvl8pPr marL="34290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8pPr>
            <a:lvl9pPr marL="3886200" indent="-228600" algn="l" rtl="0" eaLnBrk="1" fontAlgn="base" hangingPunct="1">
              <a:spcBef>
                <a:spcPct val="20000"/>
              </a:spcBef>
              <a:spcAft>
                <a:spcPct val="0"/>
              </a:spcAft>
              <a:buChar char="»"/>
              <a:defRPr kumimoji="1" sz="2000">
                <a:solidFill>
                  <a:schemeClr val="tx1"/>
                </a:solidFill>
                <a:latin typeface="+mn-lt"/>
                <a:ea typeface="宋体" panose="02010600030101010101" pitchFamily="2" charset="-122"/>
              </a:defRPr>
            </a:lvl9pPr>
          </a:lstStyle>
          <a:p>
            <a:pPr marL="0" marR="0" lvl="0" indent="504190" algn="ctr" defTabSz="914400" rtl="0" eaLnBrk="0" fontAlgn="base" latinLnBrk="0" hangingPunct="0">
              <a:lnSpc>
                <a:spcPct val="130000"/>
              </a:lnSpc>
              <a:spcBef>
                <a:spcPts val="0"/>
              </a:spcBef>
              <a:spcAft>
                <a:spcPts val="0"/>
              </a:spcAft>
              <a:buClrTx/>
              <a:buSzTx/>
              <a:buNone/>
              <a:defRPr/>
            </a:pPr>
            <a:r>
              <a:rPr kumimoji="0" lang="zh-CN" altLang="en-US" sz="2000" b="1"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小事小节是一面镜子</a:t>
            </a:r>
            <a:r>
              <a:rPr kumimoji="0" lang="en-US" altLang="zh-CN"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习近平</a:t>
            </a:r>
            <a:r>
              <a:rPr kumimoji="0"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《之江新语》（</a:t>
            </a:r>
            <a:r>
              <a:rPr kumimoji="0"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2004</a:t>
            </a:r>
            <a:r>
              <a:rPr kumimoji="0"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年</a:t>
            </a:r>
            <a:r>
              <a:rPr kumimoji="0"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3</a:t>
            </a:r>
            <a:r>
              <a:rPr kumimoji="0"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月</a:t>
            </a:r>
            <a:r>
              <a:rPr kumimoji="0"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20</a:t>
            </a:r>
            <a:r>
              <a:rPr kumimoji="0"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rPr>
              <a:t>日）</a:t>
            </a:r>
            <a:endParaRPr kumimoji="0"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mn-ea"/>
            </a:endParaRPr>
          </a:p>
          <a:p>
            <a:pPr marL="0" marR="0" lvl="0" indent="504190" algn="just" defTabSz="914400" rtl="0" eaLnBrk="0" fontAlgn="base" latinLnBrk="0" hangingPunct="0">
              <a:lnSpc>
                <a:spcPct val="130000"/>
              </a:lnSpc>
              <a:spcBef>
                <a:spcPts val="0"/>
              </a:spcBef>
              <a:spcAft>
                <a:spcPts val="0"/>
              </a:spcAft>
              <a:buClrTx/>
              <a:buSzTx/>
              <a:buNone/>
              <a:defRPr/>
            </a:pP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于细微处见精神，于细微处也见品德。小事小节是一面镜子，能够反映人品，反映作风。小事小节中有党性，有原则，有人格。</a:t>
            </a:r>
            <a:endPar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just" defTabSz="914400" rtl="0" eaLnBrk="0" fontAlgn="base" latinLnBrk="0" hangingPunct="0">
              <a:lnSpc>
                <a:spcPct val="130000"/>
              </a:lnSpc>
              <a:spcBef>
                <a:spcPts val="0"/>
              </a:spcBef>
              <a:spcAft>
                <a:spcPts val="0"/>
              </a:spcAft>
              <a:buClrTx/>
              <a:buSzTx/>
              <a:buNone/>
              <a:defRPr/>
            </a:pP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古人云：“</a:t>
            </a:r>
            <a:r>
              <a:rPr kumimoji="0" lang="zh-CN" altLang="en-US" sz="2000" b="1"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堤溃蚁穴，气泄针芒”，“巴豆虽小坏肠胃，酒杯不深淹死人”</a:t>
            </a: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这揭示了由量变到质变的深刻哲理，也是一些腐败分子带给我们的深刻教训。大多数腐败分子是从不注意小事小节逐步走到腐化堕落境地的。在推杯换盏中放松了警惕，在小恩小惠面前丢掉了原则，在轻歌曼舞中丧失了人格，这样的例子并不鲜见。</a:t>
            </a:r>
            <a:endPar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just" defTabSz="914400" rtl="0" eaLnBrk="0" fontAlgn="base" latinLnBrk="0" hangingPunct="0">
              <a:lnSpc>
                <a:spcPct val="130000"/>
              </a:lnSpc>
              <a:spcBef>
                <a:spcPts val="0"/>
              </a:spcBef>
              <a:spcAft>
                <a:spcPts val="0"/>
              </a:spcAft>
              <a:buClrTx/>
              <a:buSzTx/>
              <a:buNone/>
              <a:defRPr/>
            </a:pPr>
            <a:r>
              <a:rPr kumimoji="0" lang="zh-CN" altLang="en-US" sz="2000" b="1"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“小事当慎，小节当拘”</a:t>
            </a: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，确是对领导干部的金玉良言。每个领导干部都应</a:t>
            </a:r>
            <a:r>
              <a:rPr kumimoji="0" lang="zh-CN" altLang="en-US" sz="2000" b="1"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慎独慎微</a:t>
            </a: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，从小事小节上加强自身修养，从一点一滴中自觉完善自己，懂得是非明于学习、境界升于自省、名节源于修养、腐败止于正气的道理，始终保持共产党员的本色。</a:t>
            </a:r>
            <a:endPar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just" defTabSz="914400" rtl="0" eaLnBrk="0" fontAlgn="base" latinLnBrk="0" hangingPunct="0">
              <a:lnSpc>
                <a:spcPct val="130000"/>
              </a:lnSpc>
              <a:spcBef>
                <a:spcPts val="0"/>
              </a:spcBef>
              <a:spcAft>
                <a:spcPts val="0"/>
              </a:spcAft>
              <a:buClrTx/>
              <a:buSzTx/>
              <a:buNone/>
              <a:defRPr/>
            </a:pP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浙江民营经济比较发达，各级领导干部一方面要支持民营企业发展，要亲商、富商、安商;另一方面，同企业家打交道一定要掌握分寸，公私分明，</a:t>
            </a:r>
            <a:r>
              <a:rPr kumimoji="0" lang="zh-CN" altLang="en-US" sz="2000" b="1"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君子之交淡如水</a:t>
            </a: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。千万不要在这个问题上摔跟头，这方面的教训太多了。</a:t>
            </a:r>
            <a:endPar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a:p>
            <a:pPr marL="0" marR="0" lvl="0" indent="504190" algn="just" defTabSz="914400" rtl="0" eaLnBrk="0" fontAlgn="base" latinLnBrk="0" hangingPunct="0">
              <a:lnSpc>
                <a:spcPct val="130000"/>
              </a:lnSpc>
              <a:spcBef>
                <a:spcPts val="0"/>
              </a:spcBef>
              <a:spcAft>
                <a:spcPts val="0"/>
              </a:spcAft>
              <a:buClrTx/>
              <a:buSzTx/>
              <a:buNone/>
              <a:defRPr/>
            </a:pP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所以，各级领导干部要注重</a:t>
            </a:r>
            <a:r>
              <a:rPr kumimoji="0" lang="zh-CN" altLang="en-US" sz="2000" b="1"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加强自身修养，慎小事，拘小节，防微杜渐，两袖清风</a:t>
            </a:r>
            <a:r>
              <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rPr>
              <a:t>，筑牢思想道德和党纪国法两道防线。</a:t>
            </a:r>
            <a:endParaRPr kumimoji="0" lang="zh-CN" altLang="en-US" sz="2000" i="0" u="none" strike="noStrike"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9207,&quot;width&quot;:10041}"/>
</p:tagLst>
</file>

<file path=ppt/tags/tag10.xml><?xml version="1.0" encoding="utf-8"?>
<p:tagLst xmlns:p="http://schemas.openxmlformats.org/presentationml/2006/main">
  <p:tag name="KSO_WM_MEDIACOVER_FLAG" val="1"/>
  <p:tag name="KSO_WM_UNIT_MEDIACOVER_BTN_STATE" val="1"/>
  <p:tag name="KSO_WM_UNIT_MEDIACOVER_BTNRECT" val="2954*1822*732*73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2.xml><?xml version="1.0" encoding="utf-8"?>
<p:tagLst xmlns:p="http://schemas.openxmlformats.org/presentationml/2006/main">
  <p:tag name="KSO_WM_MEDIACOVER_FLAG" val="1"/>
  <p:tag name="KSO_WM_UNIT_MEDIACOVER_BTN_STATE" val="1"/>
  <p:tag name="KSO_WM_UNIT_MEDIACOVER_BTNRECT" val="3151*1752*732*73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3.xml><?xml version="1.0" encoding="utf-8"?>
<p:tagLst xmlns:p="http://schemas.openxmlformats.org/presentationml/2006/main">
  <p:tag name="KSO_WM_MEDIACOVER_FLAG" val="1"/>
  <p:tag name="KSO_WM_UNIT_MEDIACOVER_BTN_STATE" val="1"/>
  <p:tag name="KSO_WM_UNIT_MEDIACOVER_BTNRECT" val="3229*2033*732*73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4.xml><?xml version="1.0" encoding="utf-8"?>
<p:tagLst xmlns:p="http://schemas.openxmlformats.org/presentationml/2006/main">
  <p:tag name="PA" val="v3.2.0"/>
</p:tagLst>
</file>

<file path=ppt/tags/tag15.xml><?xml version="1.0" encoding="utf-8"?>
<p:tagLst xmlns:p="http://schemas.openxmlformats.org/presentationml/2006/main">
  <p:tag name="PA" val="v3.2.0"/>
</p:tagLst>
</file>

<file path=ppt/tags/tag16.xml><?xml version="1.0" encoding="utf-8"?>
<p:tagLst xmlns:p="http://schemas.openxmlformats.org/presentationml/2006/main">
  <p:tag name="PA" val="v3.2.0"/>
</p:tagLst>
</file>

<file path=ppt/tags/tag17.xml><?xml version="1.0" encoding="utf-8"?>
<p:tagLst xmlns:p="http://schemas.openxmlformats.org/presentationml/2006/main">
  <p:tag name="PA" val="v3.2.0"/>
</p:tagLst>
</file>

<file path=ppt/tags/tag18.xml><?xml version="1.0" encoding="utf-8"?>
<p:tagLst xmlns:p="http://schemas.openxmlformats.org/presentationml/2006/main">
  <p:tag name="PA" val="v3.2.0"/>
</p:tagLst>
</file>

<file path=ppt/tags/tag19.xml><?xml version="1.0" encoding="utf-8"?>
<p:tagLst xmlns:p="http://schemas.openxmlformats.org/presentationml/2006/main">
  <p:tag name="PA" val="v3.2.0"/>
</p:tagLst>
</file>

<file path=ppt/tags/tag2.xml><?xml version="1.0" encoding="utf-8"?>
<p:tagLst xmlns:p="http://schemas.openxmlformats.org/presentationml/2006/main">
  <p:tag name="KSO_WM_UNIT_PLACING_PICTURE_USER_VIEWPORT" val="{&quot;height&quot;:9207,&quot;width&quot;:10041}"/>
</p:tagLst>
</file>

<file path=ppt/tags/tag20.xml><?xml version="1.0" encoding="utf-8"?>
<p:tagLst xmlns:p="http://schemas.openxmlformats.org/presentationml/2006/main">
  <p:tag name="PA" val="v3.2.0"/>
</p:tagLst>
</file>

<file path=ppt/tags/tag21.xml><?xml version="1.0" encoding="utf-8"?>
<p:tagLst xmlns:p="http://schemas.openxmlformats.org/presentationml/2006/main">
  <p:tag name="PA" val="v3.2.0"/>
</p:tagLst>
</file>

<file path=ppt/tags/tag22.xml><?xml version="1.0" encoding="utf-8"?>
<p:tagLst xmlns:p="http://schemas.openxmlformats.org/presentationml/2006/main">
  <p:tag name="PA" val="v3.2.0"/>
</p:tagLst>
</file>

<file path=ppt/tags/tag23.xml><?xml version="1.0" encoding="utf-8"?>
<p:tagLst xmlns:p="http://schemas.openxmlformats.org/presentationml/2006/main">
  <p:tag name="PA" val="v3.2.0"/>
</p:tagLst>
</file>

<file path=ppt/tags/tag24.xml><?xml version="1.0" encoding="utf-8"?>
<p:tagLst xmlns:p="http://schemas.openxmlformats.org/presentationml/2006/main">
  <p:tag name="PA" val="v3.2.0"/>
</p:tagLst>
</file>

<file path=ppt/tags/tag25.xml><?xml version="1.0" encoding="utf-8"?>
<p:tagLst xmlns:p="http://schemas.openxmlformats.org/presentationml/2006/main">
  <p:tag name="PA" val="v3.2.0"/>
</p:tagLst>
</file>

<file path=ppt/tags/tag26.xml><?xml version="1.0" encoding="utf-8"?>
<p:tagLst xmlns:p="http://schemas.openxmlformats.org/presentationml/2006/main">
  <p:tag name="PA" val="v3.2.0"/>
</p:tagLst>
</file>

<file path=ppt/tags/tag27.xml><?xml version="1.0" encoding="utf-8"?>
<p:tagLst xmlns:p="http://schemas.openxmlformats.org/presentationml/2006/main">
  <p:tag name="KSO_WM_UNIT_PLACING_PICTURE_USER_VIEWPORT" val="{&quot;height&quot;:10800,&quot;width&quot;:19200}"/>
</p:tagLst>
</file>

<file path=ppt/tags/tag28.xml><?xml version="1.0" encoding="utf-8"?>
<p:tagLst xmlns:p="http://schemas.openxmlformats.org/presentationml/2006/main">
  <p:tag name="PA" val="v3.2.0"/>
</p:tagLst>
</file>

<file path=ppt/tags/tag29.xml><?xml version="1.0" encoding="utf-8"?>
<p:tagLst xmlns:p="http://schemas.openxmlformats.org/presentationml/2006/main">
  <p:tag name="PA" val="v3.2.0"/>
</p:tagLst>
</file>

<file path=ppt/tags/tag3.xml><?xml version="1.0" encoding="utf-8"?>
<p:tagLst xmlns:p="http://schemas.openxmlformats.org/presentationml/2006/main">
  <p:tag name="KSO_WM_UNIT_PLACING_PICTURE_USER_VIEWPORT" val="{&quot;height&quot;:9207,&quot;width&quot;:10041}"/>
</p:tagLst>
</file>

<file path=ppt/tags/tag30.xml><?xml version="1.0" encoding="utf-8"?>
<p:tagLst xmlns:p="http://schemas.openxmlformats.org/presentationml/2006/main">
  <p:tag name="PA" val="v3.2.0"/>
</p:tagLst>
</file>

<file path=ppt/tags/tag31.xml><?xml version="1.0" encoding="utf-8"?>
<p:tagLst xmlns:p="http://schemas.openxmlformats.org/presentationml/2006/main">
  <p:tag name="PA" val="v3.2.0"/>
</p:tagLst>
</file>

<file path=ppt/tags/tag32.xml><?xml version="1.0" encoding="utf-8"?>
<p:tagLst xmlns:p="http://schemas.openxmlformats.org/presentationml/2006/main">
  <p:tag name="KSO_WM_MEDIACOVER_FLAG" val="1"/>
  <p:tag name="KSO_WM_UNIT_MEDIACOVER_BTN_STATE" val="1"/>
  <p:tag name="KSO_WM_UNIT_MEDIACOVER_BTNRECT" val="0*0*0*0"/>
</p:tagLst>
</file>

<file path=ppt/tags/tag33.xml><?xml version="1.0" encoding="utf-8"?>
<p:tagLst xmlns:p="http://schemas.openxmlformats.org/presentationml/2006/main">
  <p:tag name="ISLIDE.VECTOR" val="#217408;"/>
</p:tagLst>
</file>

<file path=ppt/tags/tag34.xml><?xml version="1.0" encoding="utf-8"?>
<p:tagLst xmlns:p="http://schemas.openxmlformats.org/presentationml/2006/main">
  <p:tag name="ISLIDE.VECTOR" val="#185195;"/>
</p:tagLst>
</file>

<file path=ppt/tags/tag35.xml><?xml version="1.0" encoding="utf-8"?>
<p:tagLst xmlns:p="http://schemas.openxmlformats.org/presentationml/2006/main">
  <p:tag name="KSO_WM_MEDIACOVER_FLAG" val="1"/>
  <p:tag name="KSO_WM_UNIT_MEDIACOVER_BTN_STATE" val="1"/>
  <p:tag name="KSO_WM_UNIT_MEDIACOVER_BTNRECT" val="179*-18*794*79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3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38.xml><?xml version="1.0" encoding="utf-8"?>
<p:tagLst xmlns:p="http://schemas.openxmlformats.org/presentationml/2006/main">
  <p:tag name="KSO_WM_MEDIACOVER_FLAG" val="1"/>
  <p:tag name="KSO_WM_UNIT_MEDIACOVER_BTN_STATE" val="1"/>
  <p:tag name="KSO_WM_UNIT_MEDIACOVER_BTNRECT" val="0*0*0*0"/>
</p:tagLst>
</file>

<file path=ppt/tags/tag39.xml><?xml version="1.0" encoding="utf-8"?>
<p:tagLst xmlns:p="http://schemas.openxmlformats.org/presentationml/2006/main">
  <p:tag name="KSO_WM_MEDIACOVER_FLAG" val="1"/>
  <p:tag name="KSO_WM_UNIT_MEDIACOVER_BTN_STATE" val="1"/>
  <p:tag name="KSO_WM_UNIT_MEDIACOVER_BTNRECT" val="256*90*853*853"/>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KSO_WM_UNIT_PLACING_PICTURE_USER_VIEWPORT" val="{&quot;height&quot;:9207,&quot;width&quot;:10041}"/>
</p:tagLst>
</file>

<file path=ppt/tags/tag40.xml><?xml version="1.0" encoding="utf-8"?>
<p:tagLst xmlns:p="http://schemas.openxmlformats.org/presentationml/2006/main">
  <p:tag name="COMMONDATA" val="eyJoZGlkIjoiZmJjYzg3MzIzZGQ3ZjFjZTVkMWI0NTI1ODY2MWNmMzEifQ=="/>
</p:tagLst>
</file>

<file path=ppt/tags/tag5.xml><?xml version="1.0" encoding="utf-8"?>
<p:tagLst xmlns:p="http://schemas.openxmlformats.org/presentationml/2006/main">
  <p:tag name="KSO_WM_UNIT_PLACING_PICTURE_USER_VIEWPORT" val="{&quot;height&quot;:9207,&quot;width&quot;:10041}"/>
</p:tagLst>
</file>

<file path=ppt/tags/tag6.xml><?xml version="1.0" encoding="utf-8"?>
<p:tagLst xmlns:p="http://schemas.openxmlformats.org/presentationml/2006/main">
  <p:tag name="PA" val="v5.2.8"/>
</p:tagLst>
</file>

<file path=ppt/tags/tag7.xml><?xml version="1.0" encoding="utf-8"?>
<p:tagLst xmlns:p="http://schemas.openxmlformats.org/presentationml/2006/main">
  <p:tag name="PA" val="v5.2.8"/>
</p:tagLst>
</file>

<file path=ppt/tags/tag8.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9.xml><?xml version="1.0" encoding="utf-8"?>
<p:tagLst xmlns:p="http://schemas.openxmlformats.org/presentationml/2006/main">
  <p:tag name="KSO_WM_MEDIACOVER_FLAG" val="1"/>
  <p:tag name="KSO_WM_UNIT_MEDIACOVER_BTN_STATE" val="1"/>
  <p:tag name="KSO_WM_UNIT_MEDIACOVER_BTNRECT" val="0*0*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508000" dist="127000" dir="4200000" algn="ctr" rotWithShape="0">
            <a:srgbClr val="000000">
              <a:alpha val="15000"/>
            </a:srgb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24035</Words>
  <Application>WPS 演示</Application>
  <PresentationFormat>宽屏</PresentationFormat>
  <Paragraphs>723</Paragraphs>
  <Slides>107</Slides>
  <Notes>53</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107</vt:i4>
      </vt:variant>
    </vt:vector>
  </HeadingPairs>
  <TitlesOfParts>
    <vt:vector size="132" baseType="lpstr">
      <vt:lpstr>Arial</vt:lpstr>
      <vt:lpstr>宋体</vt:lpstr>
      <vt:lpstr>Wingdings</vt:lpstr>
      <vt:lpstr>微软雅黑 Light</vt:lpstr>
      <vt:lpstr>微软雅黑</vt:lpstr>
      <vt:lpstr>华文中宋</vt:lpstr>
      <vt:lpstr>Calibri</vt:lpstr>
      <vt:lpstr>Arial Unicode MS</vt:lpstr>
      <vt:lpstr>黑体</vt:lpstr>
      <vt:lpstr>Roboto Regular</vt:lpstr>
      <vt:lpstr>等线</vt:lpstr>
      <vt:lpstr>阿里巴巴普惠体 R</vt:lpstr>
      <vt:lpstr>楷体</vt:lpstr>
      <vt:lpstr>字魂58号-创中黑-Regular</vt:lpstr>
      <vt:lpstr>Times New Roman</vt:lpstr>
      <vt:lpstr>Arial</vt:lpstr>
      <vt:lpstr>字魂58号-创中黑</vt:lpstr>
      <vt:lpstr>思源黑体 CN Light</vt:lpstr>
      <vt:lpstr>方正粗雅宋_GBK</vt:lpstr>
      <vt:lpstr>Calibri</vt:lpstr>
      <vt:lpstr>迷你简启体</vt:lpstr>
      <vt:lpstr>Segoe Print</vt:lpstr>
      <vt:lpstr>华文行楷</vt:lpstr>
      <vt:lpstr>PMingLiU</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JKY</cp:lastModifiedBy>
  <cp:revision>1118</cp:revision>
  <dcterms:created xsi:type="dcterms:W3CDTF">2021-11-30T03:44:00Z</dcterms:created>
  <dcterms:modified xsi:type="dcterms:W3CDTF">2024-10-06T20:32:12Z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37CFA9E053E24DCE84CDCD07C56C9FA9</vt:lpwstr>
  </property>
  <property fmtid="{D5CDD505-2E9C-101B-9397-08002B2CF9AE}" pid="3" name="KSOProductBuildVer">
    <vt:lpwstr>2052-12.1.0.18276</vt:lpwstr>
  </property>
</Properties>
</file>